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490" r:id="rId2"/>
    <p:sldId id="528" r:id="rId3"/>
    <p:sldId id="511" r:id="rId4"/>
    <p:sldId id="510" r:id="rId5"/>
    <p:sldId id="509" r:id="rId6"/>
    <p:sldId id="508" r:id="rId7"/>
    <p:sldId id="498" r:id="rId8"/>
    <p:sldId id="486" r:id="rId9"/>
    <p:sldId id="529" r:id="rId10"/>
    <p:sldId id="483" r:id="rId11"/>
    <p:sldId id="515" r:id="rId12"/>
    <p:sldId id="468" r:id="rId13"/>
    <p:sldId id="532" r:id="rId14"/>
    <p:sldId id="526" r:id="rId15"/>
    <p:sldId id="534" r:id="rId16"/>
    <p:sldId id="533" r:id="rId17"/>
    <p:sldId id="530" r:id="rId18"/>
    <p:sldId id="523" r:id="rId19"/>
    <p:sldId id="520" r:id="rId20"/>
    <p:sldId id="496" r:id="rId21"/>
    <p:sldId id="465" r:id="rId22"/>
    <p:sldId id="535" r:id="rId23"/>
    <p:sldId id="519" r:id="rId24"/>
    <p:sldId id="507" r:id="rId25"/>
    <p:sldId id="5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642" autoAdjust="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ce Morton" userId="c61c6dba07a27a26" providerId="LiveId" clId="{95861E56-E68C-438A-AD82-0FBC9FAC7B87}"/>
    <pc:docChg chg="undo custSel modSld">
      <pc:chgData name="Bruce Morton" userId="c61c6dba07a27a26" providerId="LiveId" clId="{95861E56-E68C-438A-AD82-0FBC9FAC7B87}" dt="2024-06-10T00:40:55.186" v="9" actId="207"/>
      <pc:docMkLst>
        <pc:docMk/>
      </pc:docMkLst>
      <pc:sldChg chg="addSp delSp modSp mod">
        <pc:chgData name="Bruce Morton" userId="c61c6dba07a27a26" providerId="LiveId" clId="{95861E56-E68C-438A-AD82-0FBC9FAC7B87}" dt="2024-06-10T00:40:55.186" v="9" actId="207"/>
        <pc:sldMkLst>
          <pc:docMk/>
          <pc:sldMk cId="3935367733" sldId="465"/>
        </pc:sldMkLst>
        <pc:spChg chg="add del">
          <ac:chgData name="Bruce Morton" userId="c61c6dba07a27a26" providerId="LiveId" clId="{95861E56-E68C-438A-AD82-0FBC9FAC7B87}" dt="2024-06-04T23:34:36.894" v="2" actId="22"/>
          <ac:spMkLst>
            <pc:docMk/>
            <pc:sldMk cId="3935367733" sldId="465"/>
            <ac:spMk id="8" creationId="{319A06D5-4BF6-6162-CB82-D0609842B8D8}"/>
          </ac:spMkLst>
        </pc:spChg>
        <pc:spChg chg="add mod">
          <ac:chgData name="Bruce Morton" userId="c61c6dba07a27a26" providerId="LiveId" clId="{95861E56-E68C-438A-AD82-0FBC9FAC7B87}" dt="2024-06-10T00:40:55.186" v="9" actId="207"/>
          <ac:spMkLst>
            <pc:docMk/>
            <pc:sldMk cId="3935367733" sldId="465"/>
            <ac:spMk id="10" creationId="{FD4BF5BE-A2AC-3085-7FAA-EEBF28DF59C9}"/>
          </ac:spMkLst>
        </pc:spChg>
        <pc:picChg chg="del">
          <ac:chgData name="Bruce Morton" userId="c61c6dba07a27a26" providerId="LiveId" clId="{95861E56-E68C-438A-AD82-0FBC9FAC7B87}" dt="2024-06-04T23:34:27.427" v="0" actId="478"/>
          <ac:picMkLst>
            <pc:docMk/>
            <pc:sldMk cId="3935367733" sldId="465"/>
            <ac:picMk id="3" creationId="{C905D0EB-81E7-4F95-AFB2-21F12096CEE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DBAE2D-5946-F822-DF21-889C372C86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D1632-61D2-00A1-C37F-539D99BC4E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748EC-F327-3044-99A3-6BADA770022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15E94-4244-A1DE-6279-A366A6C23F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454C8-17B7-3FDF-E88E-CAEDBAD512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9DDF7-0742-0A43-BA37-0F9BA317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6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44AFF-0F4A-4A6F-9843-24AE8FDFFB4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CE57C-678E-4140-B54F-B2C7E165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5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CE57C-678E-4140-B54F-B2C7E16561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9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CE57C-678E-4140-B54F-B2C7E16561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1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CE57C-678E-4140-B54F-B2C7E16561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7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2" y="1122363"/>
            <a:ext cx="11364686" cy="238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5400" b="1" i="0">
                <a:ln>
                  <a:noFill/>
                </a:ln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Mont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EF7E-B200-EF96-9FFE-8A078B143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5710"/>
            <a:ext cx="10515600" cy="7016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8A4E45-2EF6-B6E3-5EE7-96C3C4570172}"/>
              </a:ext>
            </a:extLst>
          </p:cNvPr>
          <p:cNvSpPr txBox="1">
            <a:spLocks/>
          </p:cNvSpPr>
          <p:nvPr userDrawn="1"/>
        </p:nvSpPr>
        <p:spPr>
          <a:xfrm>
            <a:off x="838200" y="2404940"/>
            <a:ext cx="10515600" cy="40661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Mont Bold" pitchFamily="2" charset="0"/>
                <a:ea typeface="+mj-ea"/>
                <a:cs typeface="+mj-cs"/>
              </a:defRPr>
            </a:lvl1pPr>
          </a:lstStyle>
          <a:p>
            <a:r>
              <a:rPr lang="en-GB" sz="1800" b="1" i="0" dirty="0">
                <a:latin typeface="Mont Bold" pitchFamily="2" charset="0"/>
              </a:rPr>
              <a:t>Click to edit Master title style</a:t>
            </a:r>
            <a:endParaRPr lang="en-US" sz="1800" b="1" i="0" dirty="0">
              <a:latin typeface="Mont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19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656"/>
            <a:ext cx="10515600" cy="5150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 Bold" pitchFamily="2" charset="0"/>
              </a:defRPr>
            </a:lvl1pPr>
            <a:lvl2pPr>
              <a:defRPr b="1" i="0">
                <a:solidFill>
                  <a:schemeClr val="bg1"/>
                </a:solidFill>
                <a:latin typeface="Mont Bold" pitchFamily="2" charset="0"/>
              </a:defRPr>
            </a:lvl2pPr>
            <a:lvl3pPr>
              <a:defRPr b="1" i="0">
                <a:solidFill>
                  <a:schemeClr val="bg1"/>
                </a:solidFill>
                <a:latin typeface="Mont Bold" pitchFamily="2" charset="0"/>
              </a:defRPr>
            </a:lvl3pPr>
            <a:lvl4pPr>
              <a:defRPr b="1" i="0">
                <a:solidFill>
                  <a:schemeClr val="bg1"/>
                </a:solidFill>
                <a:latin typeface="Mont Bold" pitchFamily="2" charset="0"/>
              </a:defRPr>
            </a:lvl4pPr>
            <a:lvl5pPr>
              <a:defRPr b="1" i="0">
                <a:solidFill>
                  <a:schemeClr val="bg1"/>
                </a:solidFill>
                <a:latin typeface="Mont 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4400" b="1" i="0">
                <a:solidFill>
                  <a:schemeClr val="bg1"/>
                </a:solidFill>
                <a:latin typeface="Mon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 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8156"/>
            <a:ext cx="10515600" cy="5625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 b="0" i="0">
                <a:solidFill>
                  <a:schemeClr val="bg1"/>
                </a:solidFill>
                <a:latin typeface="Mont Book" pitchFamily="2" charset="0"/>
              </a:defRPr>
            </a:lvl1pPr>
            <a:lvl2pPr>
              <a:defRPr sz="2000" b="0" i="0">
                <a:solidFill>
                  <a:schemeClr val="bg1"/>
                </a:solidFill>
                <a:latin typeface="Mont Book" pitchFamily="2" charset="0"/>
              </a:defRPr>
            </a:lvl2pPr>
            <a:lvl3pPr>
              <a:defRPr sz="2000" b="0" i="0">
                <a:solidFill>
                  <a:schemeClr val="bg1"/>
                </a:solidFill>
                <a:latin typeface="Mont Book" pitchFamily="2" charset="0"/>
              </a:defRPr>
            </a:lvl3pPr>
            <a:lvl4pPr>
              <a:defRPr sz="2000" b="0" i="0">
                <a:solidFill>
                  <a:schemeClr val="bg1"/>
                </a:solidFill>
                <a:latin typeface="Mont Book" pitchFamily="2" charset="0"/>
              </a:defRPr>
            </a:lvl4pPr>
            <a:lvl5pPr>
              <a:defRPr sz="2000" b="0" i="0">
                <a:solidFill>
                  <a:schemeClr val="bg1"/>
                </a:solidFill>
                <a:latin typeface="Mon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Mont Bold" pitchFamily="2" charset="0"/>
              </a:defRPr>
            </a:lvl1pPr>
            <a:lvl2pPr>
              <a:defRPr sz="2000" b="1" i="0">
                <a:solidFill>
                  <a:schemeClr val="bg1"/>
                </a:solidFill>
                <a:latin typeface="Mont Bold" pitchFamily="2" charset="0"/>
              </a:defRPr>
            </a:lvl2pPr>
            <a:lvl3pPr>
              <a:defRPr sz="2000" b="1" i="0">
                <a:solidFill>
                  <a:schemeClr val="bg1"/>
                </a:solidFill>
                <a:latin typeface="Mont Bold" pitchFamily="2" charset="0"/>
              </a:defRPr>
            </a:lvl3pPr>
            <a:lvl4pPr>
              <a:defRPr sz="2000" b="1" i="0">
                <a:solidFill>
                  <a:schemeClr val="bg1"/>
                </a:solidFill>
                <a:latin typeface="Mont Bold" pitchFamily="2" charset="0"/>
              </a:defRPr>
            </a:lvl4pPr>
            <a:lvl5pPr>
              <a:defRPr sz="2000" b="1" i="0">
                <a:solidFill>
                  <a:schemeClr val="bg1"/>
                </a:solidFill>
                <a:latin typeface="Mont 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87532"/>
            <a:ext cx="10515600" cy="5031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Mont Bold" pitchFamily="2" charset="0"/>
              </a:defRPr>
            </a:lvl1pPr>
            <a:lvl2pPr>
              <a:defRPr sz="2000" b="1" i="0">
                <a:solidFill>
                  <a:schemeClr val="bg1"/>
                </a:solidFill>
                <a:latin typeface="Mont Bold" pitchFamily="2" charset="0"/>
              </a:defRPr>
            </a:lvl2pPr>
            <a:lvl3pPr>
              <a:defRPr sz="2000" b="1" i="0">
                <a:solidFill>
                  <a:schemeClr val="bg1"/>
                </a:solidFill>
                <a:latin typeface="Mont Bold" pitchFamily="2" charset="0"/>
              </a:defRPr>
            </a:lvl3pPr>
            <a:lvl4pPr>
              <a:defRPr sz="2000" b="1" i="0">
                <a:solidFill>
                  <a:schemeClr val="bg1"/>
                </a:solidFill>
                <a:latin typeface="Mont Bold" pitchFamily="2" charset="0"/>
              </a:defRPr>
            </a:lvl4pPr>
            <a:lvl5pPr>
              <a:defRPr sz="2000" b="1" i="0">
                <a:solidFill>
                  <a:schemeClr val="bg1"/>
                </a:solidFill>
                <a:latin typeface="Mont 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Mont SemiBold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Mont Bold" pitchFamily="2" charset="0"/>
              </a:defRPr>
            </a:lvl1pPr>
            <a:lvl2pPr>
              <a:defRPr sz="2000" b="1" i="0">
                <a:solidFill>
                  <a:schemeClr val="bg1"/>
                </a:solidFill>
                <a:latin typeface="Mont Bold" pitchFamily="2" charset="0"/>
              </a:defRPr>
            </a:lvl2pPr>
            <a:lvl3pPr>
              <a:defRPr sz="2000" b="1" i="0">
                <a:solidFill>
                  <a:schemeClr val="bg1"/>
                </a:solidFill>
                <a:latin typeface="Mont Bold" pitchFamily="2" charset="0"/>
              </a:defRPr>
            </a:lvl3pPr>
            <a:lvl4pPr>
              <a:defRPr sz="2000" b="1" i="0">
                <a:solidFill>
                  <a:schemeClr val="bg1"/>
                </a:solidFill>
                <a:latin typeface="Mont Bold" pitchFamily="2" charset="0"/>
              </a:defRPr>
            </a:lvl4pPr>
            <a:lvl5pPr>
              <a:defRPr sz="2000" b="1" i="0">
                <a:solidFill>
                  <a:schemeClr val="bg1"/>
                </a:solidFill>
                <a:latin typeface="Mont 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5151"/>
            <a:ext cx="10515600" cy="13255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257300"/>
            <a:ext cx="3932237" cy="1600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3200"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57300"/>
            <a:ext cx="6172200" cy="46037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Mont Bold" pitchFamily="2" charset="0"/>
              </a:defRPr>
            </a:lvl1pPr>
            <a:lvl2pPr>
              <a:defRPr sz="2000" b="1" i="0">
                <a:solidFill>
                  <a:schemeClr val="bg1"/>
                </a:solidFill>
                <a:latin typeface="Mont Bold" pitchFamily="2" charset="0"/>
              </a:defRPr>
            </a:lvl2pPr>
            <a:lvl3pPr>
              <a:defRPr sz="2000" b="1" i="0">
                <a:solidFill>
                  <a:schemeClr val="bg1"/>
                </a:solidFill>
                <a:latin typeface="Mont Bold" pitchFamily="2" charset="0"/>
              </a:defRPr>
            </a:lvl3pPr>
            <a:lvl4pPr>
              <a:defRPr sz="2000" b="1" i="0">
                <a:solidFill>
                  <a:schemeClr val="bg1"/>
                </a:solidFill>
                <a:latin typeface="Mont Bold" pitchFamily="2" charset="0"/>
              </a:defRPr>
            </a:lvl4pPr>
            <a:lvl5pPr>
              <a:defRPr sz="2000" b="1" i="0">
                <a:solidFill>
                  <a:schemeClr val="bg1"/>
                </a:solidFill>
                <a:latin typeface="Mont Bold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56956"/>
            <a:ext cx="3932237" cy="29120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800" b="1" i="1">
                <a:solidFill>
                  <a:schemeClr val="bg1"/>
                </a:solidFill>
                <a:latin typeface="Mont SemiBold Italic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57300"/>
            <a:ext cx="3932237" cy="18302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>
              <a:defRPr sz="3200"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57299"/>
            <a:ext cx="6172200" cy="52385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Mont SemiBold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484314"/>
            <a:ext cx="3932237" cy="30114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600" b="1" i="1">
                <a:solidFill>
                  <a:schemeClr val="bg1"/>
                </a:solidFill>
                <a:latin typeface="Mont SemiBold Italic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9044-21B3-CFC2-1980-E225F20F0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725" y="484799"/>
            <a:ext cx="11736198" cy="2387600"/>
          </a:xfrm>
        </p:spPr>
        <p:txBody>
          <a:bodyPr>
            <a:normAutofit/>
          </a:bodyPr>
          <a:lstStyle/>
          <a:p>
            <a:r>
              <a:rPr lang="en-US" sz="6000" b="1" i="0" dirty="0">
                <a:effectLst/>
                <a:latin typeface="Mont Heavy" panose="00000A00000000000000"/>
              </a:rPr>
              <a:t>Scoring Proposal Strengths Through  </a:t>
            </a:r>
            <a:br>
              <a:rPr lang="en-US" sz="6000" b="1" i="0" dirty="0">
                <a:effectLst/>
                <a:latin typeface="Mont Heavy" panose="00000A00000000000000"/>
              </a:rPr>
            </a:br>
            <a:r>
              <a:rPr lang="en-US" sz="6000" b="1" i="0" dirty="0">
                <a:effectLst/>
                <a:latin typeface="Mont Heavy" panose="00000A00000000000000"/>
              </a:rPr>
              <a:t>The Eyes Of </a:t>
            </a:r>
            <a:r>
              <a:rPr lang="en-US" sz="6000" dirty="0">
                <a:latin typeface="Mont Heavy" panose="00000A00000000000000"/>
              </a:rPr>
              <a:t>T</a:t>
            </a:r>
            <a:r>
              <a:rPr lang="en-US" sz="6000" b="1" i="0" dirty="0">
                <a:effectLst/>
                <a:latin typeface="Mont Heavy" panose="00000A00000000000000"/>
              </a:rPr>
              <a:t>he Evaluator</a:t>
            </a:r>
            <a:endParaRPr lang="en-US" sz="6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45364-D13E-5711-0F16-1C8DD134F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7721"/>
            <a:ext cx="9144000" cy="1655762"/>
          </a:xfrm>
        </p:spPr>
        <p:txBody>
          <a:bodyPr>
            <a:normAutofit fontScale="92500" lnSpcReduction="20000"/>
          </a:bodyPr>
          <a:lstStyle/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3500" dirty="0">
                <a:latin typeface="Mont Bold"/>
              </a:rPr>
              <a:t>Bruce Morton  </a:t>
            </a:r>
          </a:p>
          <a:p>
            <a:r>
              <a:rPr lang="en-US" sz="3500" dirty="0">
                <a:latin typeface="Mont Bold"/>
              </a:rPr>
              <a:t>APMP Fellow &amp; President, 2 Oceans</a:t>
            </a:r>
          </a:p>
          <a:p>
            <a:r>
              <a:rPr lang="en-US" sz="2600" dirty="0">
                <a:latin typeface="Mont Bold"/>
              </a:rPr>
              <a:t>June 4,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1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EAB0-D4DF-F1C6-384B-F03FFB2B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633" y="109747"/>
            <a:ext cx="5744417" cy="5666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Some Terminology - 3</a:t>
            </a:r>
            <a:br>
              <a:rPr lang="en-US" sz="3600" dirty="0">
                <a:latin typeface="Arial Black" panose="020B0A04020102020204" pitchFamily="34" charset="0"/>
              </a:rPr>
            </a:b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D4012-4122-7A9B-FD4F-26D153F9130E}"/>
              </a:ext>
            </a:extLst>
          </p:cNvPr>
          <p:cNvSpPr txBox="1"/>
          <p:nvPr/>
        </p:nvSpPr>
        <p:spPr>
          <a:xfrm>
            <a:off x="426403" y="827647"/>
            <a:ext cx="11505538" cy="46012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6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Weakness:</a:t>
            </a:r>
            <a:r>
              <a:rPr lang="en-US" sz="2600" b="1" dirty="0">
                <a:latin typeface="Arial Black" panose="020B0A04020102020204" pitchFamily="34" charset="0"/>
                <a:cs typeface="Arial" panose="020B0604020202020204" pitchFamily="34" charset="0"/>
              </a:rPr>
              <a:t>  A flaw in the proposal that increases risk of unsuccessful contract performance (as stated by the Evaluator/customer from their point of view) </a:t>
            </a:r>
          </a:p>
          <a:p>
            <a:endParaRPr lang="en-US" sz="11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26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Significant Weakness:</a:t>
            </a:r>
            <a:r>
              <a:rPr lang="en-US" sz="2600" b="1" dirty="0">
                <a:latin typeface="Arial Black" panose="020B0A04020102020204" pitchFamily="34" charset="0"/>
                <a:cs typeface="Arial" panose="020B0604020202020204" pitchFamily="34" charset="0"/>
              </a:rPr>
              <a:t>  A flaw in the proposal that appreciably increases risk of unsuccessful contract performance</a:t>
            </a:r>
          </a:p>
          <a:p>
            <a:endParaRPr lang="en-US" sz="11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26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Deficiency:</a:t>
            </a:r>
            <a:r>
              <a:rPr lang="en-US" sz="2600" b="1" dirty="0">
                <a:latin typeface="Arial Black" panose="020B0A04020102020204" pitchFamily="34" charset="0"/>
                <a:cs typeface="Arial" panose="020B0604020202020204" pitchFamily="34" charset="0"/>
              </a:rPr>
              <a:t>  A material failure of a proposal to meet a government requirement or a combination of Significant Weaknesses that increases risk of unsuccessful contract performance to an unacceptable level</a:t>
            </a:r>
          </a:p>
          <a:p>
            <a:endParaRPr lang="en-US" sz="11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26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Risk:</a:t>
            </a:r>
            <a:r>
              <a:rPr lang="en-US" sz="2600" b="1" dirty="0">
                <a:latin typeface="Arial Black" panose="020B0A04020102020204" pitchFamily="34" charset="0"/>
                <a:cs typeface="Arial" panose="020B0604020202020204" pitchFamily="34" charset="0"/>
              </a:rPr>
              <a:t> The potential for unsuccessful contract performance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0401D-1D58-8D96-0919-2C235B96AFBF}"/>
              </a:ext>
            </a:extLst>
          </p:cNvPr>
          <p:cNvSpPr txBox="1"/>
          <p:nvPr/>
        </p:nvSpPr>
        <p:spPr>
          <a:xfrm>
            <a:off x="2424856" y="654256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3B30FA-6579-CB4C-C8DB-816030EA8873}"/>
              </a:ext>
            </a:extLst>
          </p:cNvPr>
          <p:cNvSpPr/>
          <p:nvPr/>
        </p:nvSpPr>
        <p:spPr>
          <a:xfrm>
            <a:off x="11686740" y="6378975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58E3780-39F6-DF48-ADB5-3ABF78DEE652}" type="slidenum"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845A9-1602-9E45-D9BD-429B3B37EDC1}"/>
              </a:ext>
            </a:extLst>
          </p:cNvPr>
          <p:cNvSpPr txBox="1"/>
          <p:nvPr/>
        </p:nvSpPr>
        <p:spPr>
          <a:xfrm>
            <a:off x="1095748" y="5573141"/>
            <a:ext cx="1038039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Customer perspective is that Weaknesses and Deficiencies </a:t>
            </a:r>
            <a:r>
              <a:rPr lang="en-US" sz="28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always</a:t>
            </a:r>
            <a:r>
              <a:rPr lang="en-US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 increase risk</a:t>
            </a:r>
          </a:p>
        </p:txBody>
      </p:sp>
    </p:spTree>
    <p:extLst>
      <p:ext uri="{BB962C8B-B14F-4D97-AF65-F5344CB8AC3E}">
        <p14:creationId xmlns:p14="http://schemas.microsoft.com/office/powerpoint/2010/main" val="187933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6C6713-0D83-8F8D-76A9-E54894433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55" y="938040"/>
            <a:ext cx="11462690" cy="553872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u="sng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Strength-Based Win Themes</a:t>
            </a:r>
            <a:r>
              <a:rPr lang="en-US" sz="3000" u="sng" dirty="0">
                <a:solidFill>
                  <a:schemeClr val="tx1"/>
                </a:solidFill>
                <a:latin typeface="Arial Black" panose="020B0A04020102020204" pitchFamily="34" charset="0"/>
              </a:rPr>
              <a:t> :</a:t>
            </a:r>
            <a: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  <a:t>Developing a Comprehensive set of </a:t>
            </a:r>
            <a:r>
              <a:rPr lang="en-US" sz="30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Strength-Based</a:t>
            </a:r>
            <a: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Win Themes is an art and a skill, and should be started early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Strength-Based</a:t>
            </a:r>
            <a: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  <a:t> Win Themes guide the Evaluator to identifying Proposal Strengths and are key elements to winning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u="sng" dirty="0">
                <a:solidFill>
                  <a:schemeClr val="tx1"/>
                </a:solidFill>
                <a:latin typeface="Arial Black" panose="020B0A04020102020204" pitchFamily="34" charset="0"/>
              </a:rPr>
              <a:t>Strengths and/or Significant Strengths: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  <a:t>These are attributes identified by the Proposal Evaluator and are key elements to winning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latin typeface="Arial Black" panose="020B0A04020102020204" pitchFamily="34" charset="0"/>
              </a:rPr>
              <a:t>You can assist the evaluator in identifying them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444AB1-0C07-F0EF-0FC5-32FBD3DD8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452" y="232982"/>
            <a:ext cx="3298304" cy="61288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Perspective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1CF79-3BD7-6556-5593-E806B7CD6F59}"/>
              </a:ext>
            </a:extLst>
          </p:cNvPr>
          <p:cNvSpPr txBox="1"/>
          <p:nvPr/>
        </p:nvSpPr>
        <p:spPr>
          <a:xfrm>
            <a:off x="11596874" y="6534835"/>
            <a:ext cx="394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58E3780-39F6-DF48-ADB5-3ABF78DEE652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870F1-BBC1-7DE0-BEC4-77ABB7165215}"/>
              </a:ext>
            </a:extLst>
          </p:cNvPr>
          <p:cNvSpPr txBox="1"/>
          <p:nvPr/>
        </p:nvSpPr>
        <p:spPr>
          <a:xfrm>
            <a:off x="2820799" y="6476766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</p:spTree>
    <p:extLst>
      <p:ext uri="{BB962C8B-B14F-4D97-AF65-F5344CB8AC3E}">
        <p14:creationId xmlns:p14="http://schemas.microsoft.com/office/powerpoint/2010/main" val="42607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017DC0-C853-1707-37CC-5350524F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1635853"/>
            <a:ext cx="11836866" cy="513943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Customer Objective/ Requirement per RFP &amp;  Evaluation Factors (e.g. Section M)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Our feature (proposed approach/solution)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Benefit of our feature to the customer vs. the Customer Objective/ Requirement (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while possibly </a:t>
            </a:r>
            <a:r>
              <a:rPr lang="en-US" sz="3200" u="sng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also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addressing customer Hot Buttons)</a:t>
            </a:r>
            <a:endParaRPr lang="en-US" sz="32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How this exceeds requirements or reduces risk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Evidence (e.g. 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Formal </a:t>
            </a: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Customer Evaluations - CPARS; Customer commendation letters &amp; quotes; contract performance metrics; etc.)  </a:t>
            </a:r>
          </a:p>
          <a:p>
            <a:endParaRPr lang="en-US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FCDDD3-108E-2E9E-960C-9ABDF9CD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9" y="230901"/>
            <a:ext cx="11836866" cy="132945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5 Elements of a Strength-Based Win Theme </a:t>
            </a:r>
            <a:b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or Strength Statement</a:t>
            </a:r>
            <a:b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(Source: Bruce Morton)</a:t>
            </a:r>
            <a:br>
              <a:rPr lang="en-US" sz="3600" dirty="0">
                <a:latin typeface="Arial Black" panose="020B0A04020102020204" pitchFamily="34" charset="0"/>
              </a:rPr>
            </a:br>
            <a:b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C5C92-3BF8-D36B-40C3-94C406786325}"/>
              </a:ext>
            </a:extLst>
          </p:cNvPr>
          <p:cNvSpPr txBox="1"/>
          <p:nvPr/>
        </p:nvSpPr>
        <p:spPr>
          <a:xfrm>
            <a:off x="2640958" y="648859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668FB6-49CE-F175-723E-FF2F0769D9B9}"/>
              </a:ext>
            </a:extLst>
          </p:cNvPr>
          <p:cNvSpPr/>
          <p:nvPr/>
        </p:nvSpPr>
        <p:spPr>
          <a:xfrm>
            <a:off x="11394151" y="6498284"/>
            <a:ext cx="37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58E3780-39F6-DF48-ADB5-3ABF78DEE652}" type="slidenum"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8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238BC2A-D956-DE38-E874-DE6468197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645714"/>
              </p:ext>
            </p:extLst>
          </p:nvPr>
        </p:nvGraphicFramePr>
        <p:xfrm>
          <a:off x="62917" y="892389"/>
          <a:ext cx="12108111" cy="5803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08">
                  <a:extLst>
                    <a:ext uri="{9D8B030D-6E8A-4147-A177-3AD203B41FA5}">
                      <a16:colId xmlns:a16="http://schemas.microsoft.com/office/drawing/2014/main" val="69702760"/>
                    </a:ext>
                  </a:extLst>
                </a:gridCol>
                <a:gridCol w="2009208">
                  <a:extLst>
                    <a:ext uri="{9D8B030D-6E8A-4147-A177-3AD203B41FA5}">
                      <a16:colId xmlns:a16="http://schemas.microsoft.com/office/drawing/2014/main" val="1105792560"/>
                    </a:ext>
                  </a:extLst>
                </a:gridCol>
                <a:gridCol w="1903831">
                  <a:extLst>
                    <a:ext uri="{9D8B030D-6E8A-4147-A177-3AD203B41FA5}">
                      <a16:colId xmlns:a16="http://schemas.microsoft.com/office/drawing/2014/main" val="1380983342"/>
                    </a:ext>
                  </a:extLst>
                </a:gridCol>
                <a:gridCol w="2089044">
                  <a:extLst>
                    <a:ext uri="{9D8B030D-6E8A-4147-A177-3AD203B41FA5}">
                      <a16:colId xmlns:a16="http://schemas.microsoft.com/office/drawing/2014/main" val="1892175635"/>
                    </a:ext>
                  </a:extLst>
                </a:gridCol>
                <a:gridCol w="2067701">
                  <a:extLst>
                    <a:ext uri="{9D8B030D-6E8A-4147-A177-3AD203B41FA5}">
                      <a16:colId xmlns:a16="http://schemas.microsoft.com/office/drawing/2014/main" val="393591376"/>
                    </a:ext>
                  </a:extLst>
                </a:gridCol>
                <a:gridCol w="2029119">
                  <a:extLst>
                    <a:ext uri="{9D8B030D-6E8A-4147-A177-3AD203B41FA5}">
                      <a16:colId xmlns:a16="http://schemas.microsoft.com/office/drawing/2014/main" val="4082932948"/>
                    </a:ext>
                  </a:extLst>
                </a:gridCol>
              </a:tblGrid>
              <a:tr h="30211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Black" panose="020B0A04020102020204" pitchFamily="34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20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Customer Objective/ Requirement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20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per RFP &amp; Evaluation Factors (e.g. Section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Our feature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 Black" panose="020B0A04020102020204" pitchFamily="34" charset="0"/>
                        </a:rPr>
                        <a:t>(our proposed approach/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 Black" panose="020B0A04020102020204" pitchFamily="34" charset="0"/>
                        </a:rPr>
                        <a:t>solution)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Benefit of our feature to the customer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vs. the Customer Objective/ Requirement (and possibly Hot Buttons)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How this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exceeds requirements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or reduces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Evidence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(e.g. Customer Evaluations/ CPARS;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Customer Commendation letters &amp; quotes; contract performance metrics; etc.)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391786"/>
                  </a:ext>
                </a:extLst>
              </a:tr>
              <a:tr h="28540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Black" panose="020B0A04020102020204" pitchFamily="34" charset="0"/>
                        </a:rPr>
                        <a:t>Technical - 1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strike="sngStrike" baseline="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strike="sngStrike" baseline="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97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Black" panose="020B0A04020102020204" pitchFamily="34" charset="0"/>
                        </a:rPr>
                        <a:t>Technical - 2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strike="sngStrike" baseline="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strike="sngStrike" baseline="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61404"/>
                  </a:ext>
                </a:extLst>
              </a:tr>
              <a:tr h="279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Black" panose="020B0A04020102020204" pitchFamily="34" charset="0"/>
                        </a:rPr>
                        <a:t>Technical 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strike="sngStrike" baseline="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strike="sngStrike" baseline="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691652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Black" panose="020B0A04020102020204" pitchFamily="34" charset="0"/>
                        </a:rPr>
                        <a:t>Management - 1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079030"/>
                  </a:ext>
                </a:extLst>
              </a:tr>
              <a:tr h="360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Black" panose="020B0A04020102020204" pitchFamily="34" charset="0"/>
                        </a:rPr>
                        <a:t>Management - 2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802854"/>
                  </a:ext>
                </a:extLst>
              </a:tr>
              <a:tr h="37130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Black" panose="020B0A04020102020204" pitchFamily="34" charset="0"/>
                        </a:rPr>
                        <a:t>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726957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Black" panose="020B0A04020102020204" pitchFamily="34" charset="0"/>
                        </a:rPr>
                        <a:t>Pricing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73267"/>
                  </a:ext>
                </a:extLst>
              </a:tr>
              <a:tr h="20781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Black" panose="020B0A04020102020204" pitchFamily="34" charset="0"/>
                        </a:rPr>
                        <a:t>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71067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8E89E7F-1E93-ADC9-98F1-57BE7B5373BD}"/>
              </a:ext>
            </a:extLst>
          </p:cNvPr>
          <p:cNvSpPr/>
          <p:nvPr/>
        </p:nvSpPr>
        <p:spPr>
          <a:xfrm>
            <a:off x="11753527" y="6351095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58E3780-39F6-DF48-ADB5-3ABF78DEE652}" type="slidenum"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B7BBE-F76F-2D0D-FA43-DF5B0FD68081}"/>
              </a:ext>
            </a:extLst>
          </p:cNvPr>
          <p:cNvSpPr txBox="1"/>
          <p:nvPr/>
        </p:nvSpPr>
        <p:spPr>
          <a:xfrm>
            <a:off x="3108790" y="6341357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7F1A0-7963-1389-2D77-3CAA28AB0AA4}"/>
              </a:ext>
            </a:extLst>
          </p:cNvPr>
          <p:cNvSpPr txBox="1"/>
          <p:nvPr/>
        </p:nvSpPr>
        <p:spPr>
          <a:xfrm>
            <a:off x="62917" y="129801"/>
            <a:ext cx="12066166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Arial Black" panose="020B0A04020102020204" pitchFamily="34" charset="0"/>
              </a:rPr>
              <a:t>Developing a Strength-Based Win Theme or Strength Statement-1   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Black" panose="020B0A04020102020204" pitchFamily="34" charset="0"/>
              </a:rPr>
              <a:t>(Source: Bruce Morton)</a:t>
            </a:r>
            <a:endParaRPr lang="en-US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5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238BC2A-D956-DE38-E874-DE6468197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946639"/>
              </p:ext>
            </p:extLst>
          </p:nvPr>
        </p:nvGraphicFramePr>
        <p:xfrm>
          <a:off x="109057" y="1206673"/>
          <a:ext cx="1208294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702760"/>
                    </a:ext>
                  </a:extLst>
                </a:gridCol>
                <a:gridCol w="2023568">
                  <a:extLst>
                    <a:ext uri="{9D8B030D-6E8A-4147-A177-3AD203B41FA5}">
                      <a16:colId xmlns:a16="http://schemas.microsoft.com/office/drawing/2014/main" val="1105792560"/>
                    </a:ext>
                  </a:extLst>
                </a:gridCol>
                <a:gridCol w="1635853">
                  <a:extLst>
                    <a:ext uri="{9D8B030D-6E8A-4147-A177-3AD203B41FA5}">
                      <a16:colId xmlns:a16="http://schemas.microsoft.com/office/drawing/2014/main" val="1380983342"/>
                    </a:ext>
                  </a:extLst>
                </a:gridCol>
                <a:gridCol w="2239860">
                  <a:extLst>
                    <a:ext uri="{9D8B030D-6E8A-4147-A177-3AD203B41FA5}">
                      <a16:colId xmlns:a16="http://schemas.microsoft.com/office/drawing/2014/main" val="1892175635"/>
                    </a:ext>
                  </a:extLst>
                </a:gridCol>
                <a:gridCol w="2254818">
                  <a:extLst>
                    <a:ext uri="{9D8B030D-6E8A-4147-A177-3AD203B41FA5}">
                      <a16:colId xmlns:a16="http://schemas.microsoft.com/office/drawing/2014/main" val="393591376"/>
                    </a:ext>
                  </a:extLst>
                </a:gridCol>
                <a:gridCol w="2100044">
                  <a:extLst>
                    <a:ext uri="{9D8B030D-6E8A-4147-A177-3AD203B41FA5}">
                      <a16:colId xmlns:a16="http://schemas.microsoft.com/office/drawing/2014/main" val="4082932948"/>
                    </a:ext>
                  </a:extLst>
                </a:gridCol>
              </a:tblGrid>
              <a:tr h="25506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Black" panose="020B0A04020102020204" pitchFamily="34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Customer Objective/ Requirement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per RFP &amp; Evaluation Factors (e.g. Section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Our feature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Black" panose="020B0A04020102020204" pitchFamily="34" charset="0"/>
                        </a:rPr>
                        <a:t>(our proposed approach/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Black" panose="020B0A04020102020204" pitchFamily="34" charset="0"/>
                        </a:rPr>
                        <a:t>solution)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Benefit of our feature to the customer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vs. the customer objective/ requirement (and possibly Hot Buttons)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How this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exceeds requirements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or reduces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Evidence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(e.g. Customer Evaluations/ CPARS;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Customer Commendation letters &amp; quotes; contract performance metrics; etc.)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391786"/>
                  </a:ext>
                </a:extLst>
              </a:tr>
              <a:tr h="227054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Black" panose="020B0A04020102020204" pitchFamily="34" charset="0"/>
                        </a:rPr>
                        <a:t>Technical – IL5 cloud</a:t>
                      </a:r>
                    </a:p>
                    <a:p>
                      <a:endParaRPr lang="en-US" sz="1800" dirty="0">
                        <a:latin typeface="Arial Black" panose="020B0A04020102020204" pitchFamily="34" charset="0"/>
                      </a:endParaRPr>
                    </a:p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(poor example – reference red font)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Black" panose="020B0A04020102020204" pitchFamily="34" charset="0"/>
                        </a:rPr>
                        <a:t>Transition to and implement IL5 cloud computing, with emphasis on special security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strike="noStrike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Propose IBM IL5 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noStrike" baseline="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We are really good at cloud computing and we really have a passion for it</a:t>
                      </a:r>
                    </a:p>
                    <a:p>
                      <a:endParaRPr lang="en-US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IBM IL5 cloud has superior IL5 cloud 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strike="noStrike" baseline="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Our Chief Engineer Joel Raymond is a recognized Cloud Computing expert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07903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8E89E7F-1E93-ADC9-98F1-57BE7B5373BD}"/>
              </a:ext>
            </a:extLst>
          </p:cNvPr>
          <p:cNvSpPr/>
          <p:nvPr/>
        </p:nvSpPr>
        <p:spPr>
          <a:xfrm>
            <a:off x="11745164" y="6508325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58E3780-39F6-DF48-ADB5-3ABF78DEE652}" type="slidenum"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B7BBE-F76F-2D0D-FA43-DF5B0FD68081}"/>
              </a:ext>
            </a:extLst>
          </p:cNvPr>
          <p:cNvSpPr txBox="1"/>
          <p:nvPr/>
        </p:nvSpPr>
        <p:spPr>
          <a:xfrm>
            <a:off x="3048740" y="6499279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7F1A0-7963-1389-2D77-3CAA28AB0AA4}"/>
              </a:ext>
            </a:extLst>
          </p:cNvPr>
          <p:cNvSpPr txBox="1"/>
          <p:nvPr/>
        </p:nvSpPr>
        <p:spPr>
          <a:xfrm>
            <a:off x="2424418" y="0"/>
            <a:ext cx="782692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Developing a Strength-Based Win Theme or Strength Statement - 2</a:t>
            </a:r>
          </a:p>
        </p:txBody>
      </p:sp>
    </p:spTree>
    <p:extLst>
      <p:ext uri="{BB962C8B-B14F-4D97-AF65-F5344CB8AC3E}">
        <p14:creationId xmlns:p14="http://schemas.microsoft.com/office/powerpoint/2010/main" val="137506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238BC2A-D956-DE38-E874-DE6468197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840588"/>
              </p:ext>
            </p:extLst>
          </p:nvPr>
        </p:nvGraphicFramePr>
        <p:xfrm>
          <a:off x="87108" y="1080839"/>
          <a:ext cx="12017784" cy="550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926">
                  <a:extLst>
                    <a:ext uri="{9D8B030D-6E8A-4147-A177-3AD203B41FA5}">
                      <a16:colId xmlns:a16="http://schemas.microsoft.com/office/drawing/2014/main" val="69702760"/>
                    </a:ext>
                  </a:extLst>
                </a:gridCol>
                <a:gridCol w="1809883">
                  <a:extLst>
                    <a:ext uri="{9D8B030D-6E8A-4147-A177-3AD203B41FA5}">
                      <a16:colId xmlns:a16="http://schemas.microsoft.com/office/drawing/2014/main" val="1105792560"/>
                    </a:ext>
                  </a:extLst>
                </a:gridCol>
                <a:gridCol w="1626392">
                  <a:extLst>
                    <a:ext uri="{9D8B030D-6E8A-4147-A177-3AD203B41FA5}">
                      <a16:colId xmlns:a16="http://schemas.microsoft.com/office/drawing/2014/main" val="1380983342"/>
                    </a:ext>
                  </a:extLst>
                </a:gridCol>
                <a:gridCol w="2226906">
                  <a:extLst>
                    <a:ext uri="{9D8B030D-6E8A-4147-A177-3AD203B41FA5}">
                      <a16:colId xmlns:a16="http://schemas.microsoft.com/office/drawing/2014/main" val="1892175635"/>
                    </a:ext>
                  </a:extLst>
                </a:gridCol>
                <a:gridCol w="2427079">
                  <a:extLst>
                    <a:ext uri="{9D8B030D-6E8A-4147-A177-3AD203B41FA5}">
                      <a16:colId xmlns:a16="http://schemas.microsoft.com/office/drawing/2014/main" val="393591376"/>
                    </a:ext>
                  </a:extLst>
                </a:gridCol>
                <a:gridCol w="1902598">
                  <a:extLst>
                    <a:ext uri="{9D8B030D-6E8A-4147-A177-3AD203B41FA5}">
                      <a16:colId xmlns:a16="http://schemas.microsoft.com/office/drawing/2014/main" val="4082932948"/>
                    </a:ext>
                  </a:extLst>
                </a:gridCol>
              </a:tblGrid>
              <a:tr h="183834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 Black" panose="020B0A04020102020204" pitchFamily="34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Customer Objective/ Requirement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per RFP &amp; Evaluation Factors (e.g. Section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Our feature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Black" panose="020B0A04020102020204" pitchFamily="34" charset="0"/>
                        </a:rPr>
                        <a:t>(our proposed approach/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Black" panose="020B0A04020102020204" pitchFamily="34" charset="0"/>
                        </a:rPr>
                        <a:t>solution)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Benefit of our feature to the customer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vs. the Customer Objective/ Requirement (and possibly Hot Buttons)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How this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exceeds requirements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or reduces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Evidence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(e.g. Customer Evaluations/ CPARS;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Customer Commendation letters &amp; quotes; contract performance metrics; etc.)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391786"/>
                  </a:ext>
                </a:extLst>
              </a:tr>
              <a:tr h="358914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Black" panose="020B0A04020102020204" pitchFamily="34" charset="0"/>
                        </a:rPr>
                        <a:t>Technical – </a:t>
                      </a:r>
                    </a:p>
                    <a:p>
                      <a:r>
                        <a:rPr lang="en-US" sz="1600" dirty="0">
                          <a:latin typeface="Arial Black" panose="020B0A04020102020204" pitchFamily="34" charset="0"/>
                        </a:rPr>
                        <a:t>High Wattage TWT (Traveling Wave Tube) Amplifier for spacecraft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Arial Black" panose="020B0A04020102020204" pitchFamily="34" charset="0"/>
                        </a:rPr>
                        <a:t>2 high wattage TWT amplifiers required 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Black" panose="020B0A04020102020204" pitchFamily="34" charset="0"/>
                        </a:rPr>
                        <a:t>   PWS 2.6.2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Arial Black" panose="020B0A04020102020204" pitchFamily="34" charset="0"/>
                        </a:rPr>
                        <a:t>Must be available within 45 days of award to meet tight  schedule per PWS 4.3.2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endParaRPr lang="en-US" sz="1600" strike="noStrike" baseline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9789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8E89E7F-1E93-ADC9-98F1-57BE7B5373BD}"/>
              </a:ext>
            </a:extLst>
          </p:cNvPr>
          <p:cNvSpPr/>
          <p:nvPr/>
        </p:nvSpPr>
        <p:spPr>
          <a:xfrm>
            <a:off x="11750308" y="6320081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58E3780-39F6-DF48-ADB5-3ABF78DEE652}" type="slidenum"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B7BBE-F76F-2D0D-FA43-DF5B0FD68081}"/>
              </a:ext>
            </a:extLst>
          </p:cNvPr>
          <p:cNvSpPr txBox="1"/>
          <p:nvPr/>
        </p:nvSpPr>
        <p:spPr>
          <a:xfrm>
            <a:off x="7547956" y="6272275"/>
            <a:ext cx="27598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7F1A0-7963-1389-2D77-3CAA28AB0AA4}"/>
              </a:ext>
            </a:extLst>
          </p:cNvPr>
          <p:cNvSpPr txBox="1"/>
          <p:nvPr/>
        </p:nvSpPr>
        <p:spPr>
          <a:xfrm>
            <a:off x="2323750" y="-3236"/>
            <a:ext cx="789404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Developing a Strength-Based Win Theme or Strength Statement – 3a</a:t>
            </a:r>
          </a:p>
        </p:txBody>
      </p:sp>
    </p:spTree>
    <p:extLst>
      <p:ext uri="{BB962C8B-B14F-4D97-AF65-F5344CB8AC3E}">
        <p14:creationId xmlns:p14="http://schemas.microsoft.com/office/powerpoint/2010/main" val="115684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238BC2A-D956-DE38-E874-DE6468197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524957"/>
              </p:ext>
            </p:extLst>
          </p:nvPr>
        </p:nvGraphicFramePr>
        <p:xfrm>
          <a:off x="87108" y="1080839"/>
          <a:ext cx="12017784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926">
                  <a:extLst>
                    <a:ext uri="{9D8B030D-6E8A-4147-A177-3AD203B41FA5}">
                      <a16:colId xmlns:a16="http://schemas.microsoft.com/office/drawing/2014/main" val="69702760"/>
                    </a:ext>
                  </a:extLst>
                </a:gridCol>
                <a:gridCol w="1809883">
                  <a:extLst>
                    <a:ext uri="{9D8B030D-6E8A-4147-A177-3AD203B41FA5}">
                      <a16:colId xmlns:a16="http://schemas.microsoft.com/office/drawing/2014/main" val="1105792560"/>
                    </a:ext>
                  </a:extLst>
                </a:gridCol>
                <a:gridCol w="1626392">
                  <a:extLst>
                    <a:ext uri="{9D8B030D-6E8A-4147-A177-3AD203B41FA5}">
                      <a16:colId xmlns:a16="http://schemas.microsoft.com/office/drawing/2014/main" val="1380983342"/>
                    </a:ext>
                  </a:extLst>
                </a:gridCol>
                <a:gridCol w="2226906">
                  <a:extLst>
                    <a:ext uri="{9D8B030D-6E8A-4147-A177-3AD203B41FA5}">
                      <a16:colId xmlns:a16="http://schemas.microsoft.com/office/drawing/2014/main" val="1892175635"/>
                    </a:ext>
                  </a:extLst>
                </a:gridCol>
                <a:gridCol w="2427079">
                  <a:extLst>
                    <a:ext uri="{9D8B030D-6E8A-4147-A177-3AD203B41FA5}">
                      <a16:colId xmlns:a16="http://schemas.microsoft.com/office/drawing/2014/main" val="393591376"/>
                    </a:ext>
                  </a:extLst>
                </a:gridCol>
                <a:gridCol w="1902598">
                  <a:extLst>
                    <a:ext uri="{9D8B030D-6E8A-4147-A177-3AD203B41FA5}">
                      <a16:colId xmlns:a16="http://schemas.microsoft.com/office/drawing/2014/main" val="4082932948"/>
                    </a:ext>
                  </a:extLst>
                </a:gridCol>
              </a:tblGrid>
              <a:tr h="1838342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Arial Black" panose="020B0A04020102020204" pitchFamily="34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Customer Objective/ Requirement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per RFP &amp; Evaluation Factors (e.g. Section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Our feature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Black" panose="020B0A04020102020204" pitchFamily="34" charset="0"/>
                        </a:rPr>
                        <a:t>(our proposed approach/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Arial Black" panose="020B0A04020102020204" pitchFamily="34" charset="0"/>
                        </a:rPr>
                        <a:t>solution)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Benefit of our feature to the customer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vs. the Customer Objective/ Requirement (and possibly Hot Buttons)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How this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exceeds requirements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or reduces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Evidence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(e.g. Customer Evaluations/ CPARS;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Customer Commendation letters &amp; quotes; contract performance metrics; etc.)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391786"/>
                  </a:ext>
                </a:extLst>
              </a:tr>
              <a:tr h="358914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Black" panose="020B0A04020102020204" pitchFamily="34" charset="0"/>
                        </a:rPr>
                        <a:t>Technical – </a:t>
                      </a:r>
                    </a:p>
                    <a:p>
                      <a:r>
                        <a:rPr lang="en-US" sz="1600" dirty="0">
                          <a:latin typeface="Arial Black" panose="020B0A04020102020204" pitchFamily="34" charset="0"/>
                        </a:rPr>
                        <a:t>High Wattage TWT (Traveling Wave Tube) Amplifiers for spacecraft</a:t>
                      </a:r>
                    </a:p>
                    <a:p>
                      <a:endParaRPr lang="en-US" sz="1600" dirty="0">
                        <a:latin typeface="Arial Black" panose="020B0A04020102020204" pitchFamily="34" charset="0"/>
                      </a:endParaRPr>
                    </a:p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(Good example – rough draft)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Arial Black" panose="020B0A04020102020204" pitchFamily="34" charset="0"/>
                        </a:rPr>
                        <a:t>2 high wattage TWT amplifiers required 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 Black" panose="020B0A04020102020204" pitchFamily="34" charset="0"/>
                        </a:rPr>
                        <a:t>   PWS 2.6.2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Arial Black" panose="020B0A04020102020204" pitchFamily="34" charset="0"/>
                        </a:rPr>
                        <a:t>Must be available within 45 days of award to meet tight  schedule per PWS 4.3.2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Arial Black" panose="020B0A04020102020204" pitchFamily="34" charset="0"/>
                        </a:rPr>
                        <a:t>Provide high wattage  TWTs within schedule </a:t>
                      </a:r>
                      <a:r>
                        <a:rPr lang="en-US" sz="1600" dirty="0" err="1">
                          <a:latin typeface="Arial Black" panose="020B0A04020102020204" pitchFamily="34" charset="0"/>
                        </a:rPr>
                        <a:t>rqmts</a:t>
                      </a:r>
                      <a:r>
                        <a:rPr lang="en-US" sz="1600" dirty="0">
                          <a:latin typeface="Arial Black" panose="020B0A04020102020204" pitchFamily="34" charset="0"/>
                        </a:rPr>
                        <a:t>. 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Will pre-order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now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(at our own risk)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Order &amp; receive TWTs early to help meet tight schedule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rqmts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.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Normally a long lead item (min. 120 days) but will pre-order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now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(at our own risk) to meet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tight schedule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COTS (Commercial-Off-The-Shelf)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2 TWTs (plus 1 spare) available prior to contract award date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Demonstrate our commitment to program by pre-order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now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(at our own risk) to help meet tight schedule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rqmts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.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Low Schedule risk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Low Technical risk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Cost effective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 strike="noStrike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Have successfully used these TWTs on current  programs ABC and XYZ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strike="noStrike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(ref. CPARS)</a:t>
                      </a:r>
                    </a:p>
                    <a:p>
                      <a:pPr marL="182880" indent="-182880">
                        <a:buFont typeface="Arial" panose="020B0604020202020204" pitchFamily="34" charset="0"/>
                        <a:buChar char="•"/>
                      </a:pPr>
                      <a:r>
                        <a:rPr lang="en-US" sz="1600" strike="noStrike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We have been actively working with the supplier to assure pre-order  availability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9789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8E89E7F-1E93-ADC9-98F1-57BE7B5373BD}"/>
              </a:ext>
            </a:extLst>
          </p:cNvPr>
          <p:cNvSpPr/>
          <p:nvPr/>
        </p:nvSpPr>
        <p:spPr>
          <a:xfrm>
            <a:off x="11745164" y="6508325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58E3780-39F6-DF48-ADB5-3ABF78DEE652}" type="slidenum"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B7BBE-F76F-2D0D-FA43-DF5B0FD68081}"/>
              </a:ext>
            </a:extLst>
          </p:cNvPr>
          <p:cNvSpPr txBox="1"/>
          <p:nvPr/>
        </p:nvSpPr>
        <p:spPr>
          <a:xfrm>
            <a:off x="3931919" y="6473120"/>
            <a:ext cx="27598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7F1A0-7963-1389-2D77-3CAA28AB0AA4}"/>
              </a:ext>
            </a:extLst>
          </p:cNvPr>
          <p:cNvSpPr txBox="1"/>
          <p:nvPr/>
        </p:nvSpPr>
        <p:spPr>
          <a:xfrm>
            <a:off x="2323750" y="-3236"/>
            <a:ext cx="789404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Developing a Strength-Based Win Theme or Strength Statement – 3b</a:t>
            </a:r>
          </a:p>
        </p:txBody>
      </p:sp>
    </p:spTree>
    <p:extLst>
      <p:ext uri="{BB962C8B-B14F-4D97-AF65-F5344CB8AC3E}">
        <p14:creationId xmlns:p14="http://schemas.microsoft.com/office/powerpoint/2010/main" val="3584533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238BC2A-D956-DE38-E874-DE6468197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072411"/>
              </p:ext>
            </p:extLst>
          </p:nvPr>
        </p:nvGraphicFramePr>
        <p:xfrm>
          <a:off x="104309" y="1106800"/>
          <a:ext cx="12087691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992">
                  <a:extLst>
                    <a:ext uri="{9D8B030D-6E8A-4147-A177-3AD203B41FA5}">
                      <a16:colId xmlns:a16="http://schemas.microsoft.com/office/drawing/2014/main" val="69702760"/>
                    </a:ext>
                  </a:extLst>
                </a:gridCol>
                <a:gridCol w="1879134">
                  <a:extLst>
                    <a:ext uri="{9D8B030D-6E8A-4147-A177-3AD203B41FA5}">
                      <a16:colId xmlns:a16="http://schemas.microsoft.com/office/drawing/2014/main" val="1105792560"/>
                    </a:ext>
                  </a:extLst>
                </a:gridCol>
                <a:gridCol w="1813843">
                  <a:extLst>
                    <a:ext uri="{9D8B030D-6E8A-4147-A177-3AD203B41FA5}">
                      <a16:colId xmlns:a16="http://schemas.microsoft.com/office/drawing/2014/main" val="1380983342"/>
                    </a:ext>
                  </a:extLst>
                </a:gridCol>
                <a:gridCol w="2239860">
                  <a:extLst>
                    <a:ext uri="{9D8B030D-6E8A-4147-A177-3AD203B41FA5}">
                      <a16:colId xmlns:a16="http://schemas.microsoft.com/office/drawing/2014/main" val="1892175635"/>
                    </a:ext>
                  </a:extLst>
                </a:gridCol>
                <a:gridCol w="2296763">
                  <a:extLst>
                    <a:ext uri="{9D8B030D-6E8A-4147-A177-3AD203B41FA5}">
                      <a16:colId xmlns:a16="http://schemas.microsoft.com/office/drawing/2014/main" val="393591376"/>
                    </a:ext>
                  </a:extLst>
                </a:gridCol>
                <a:gridCol w="2058099">
                  <a:extLst>
                    <a:ext uri="{9D8B030D-6E8A-4147-A177-3AD203B41FA5}">
                      <a16:colId xmlns:a16="http://schemas.microsoft.com/office/drawing/2014/main" val="4082932948"/>
                    </a:ext>
                  </a:extLst>
                </a:gridCol>
              </a:tblGrid>
              <a:tr h="15727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Black" panose="020B0A04020102020204" pitchFamily="34" charset="0"/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Customer Objective/ Requirement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per RFP &amp; Evaluation Factors (e.g. Section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Our feature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Black" panose="020B0A04020102020204" pitchFamily="34" charset="0"/>
                        </a:rPr>
                        <a:t>(our proposed approach/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Black" panose="020B0A04020102020204" pitchFamily="34" charset="0"/>
                        </a:rPr>
                        <a:t>solution)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Benefit of our feature to the customer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vs. the Customer Objective/ Requirement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(and possibly Hot Buttons)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How this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exceeds requirements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or reduces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Evidence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(e.g. Customer Evaluations/ CPARS;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Customer Commendation letters &amp; quotes; contract performance metrics; etc.)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391786"/>
                  </a:ext>
                </a:extLst>
              </a:tr>
              <a:tr h="3360338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 Black" panose="020B0A04020102020204" pitchFamily="34" charset="0"/>
                        </a:rPr>
                        <a:t>Transition</a:t>
                      </a:r>
                    </a:p>
                    <a:p>
                      <a:endParaRPr lang="en-US" sz="1800" dirty="0">
                        <a:latin typeface="Arial Black" panose="020B0A040201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latin typeface="Arial Black" panose="020B0A04020102020204" pitchFamily="34" charset="0"/>
                        </a:rPr>
                        <a:t>(Good example –draft)</a:t>
                      </a:r>
                    </a:p>
                    <a:p>
                      <a:endParaRPr lang="en-US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Submit a detailed Transition Plan that assures Pax River Naval Air Station achieves decreased risk of transition disruption </a:t>
                      </a:r>
                      <a:endParaRPr lang="en-US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Proven Transition &amp; Incumbent Capture Plan (TICP) </a:t>
                      </a:r>
                      <a:endParaRPr lang="en-US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Reduces the 45 day transition time by 50%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Typically captures over 95% of qualified incumbents </a:t>
                      </a:r>
                      <a:endParaRPr lang="en-US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Exceeds 45 day transition time requirement by 50%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Exceeds requirement for min. of 85% capture of qualified incumbents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Minimized risk of disruption</a:t>
                      </a:r>
                      <a:endParaRPr lang="en-US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Demonstrated in our last 8 transitions as evidenced by excellent CPARS &amp; several customer letters of commendation</a:t>
                      </a:r>
                      <a:endParaRPr lang="en-US" sz="1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9789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8E89E7F-1E93-ADC9-98F1-57BE7B5373BD}"/>
              </a:ext>
            </a:extLst>
          </p:cNvPr>
          <p:cNvSpPr/>
          <p:nvPr/>
        </p:nvSpPr>
        <p:spPr>
          <a:xfrm>
            <a:off x="11745164" y="6508325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58E3780-39F6-DF48-ADB5-3ABF78DEE652}" type="slidenum"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B7BBE-F76F-2D0D-FA43-DF5B0FD68081}"/>
              </a:ext>
            </a:extLst>
          </p:cNvPr>
          <p:cNvSpPr txBox="1"/>
          <p:nvPr/>
        </p:nvSpPr>
        <p:spPr>
          <a:xfrm>
            <a:off x="2689788" y="6388839"/>
            <a:ext cx="6094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7F1A0-7963-1389-2D77-3CAA28AB0AA4}"/>
              </a:ext>
            </a:extLst>
          </p:cNvPr>
          <p:cNvSpPr txBox="1"/>
          <p:nvPr/>
        </p:nvSpPr>
        <p:spPr>
          <a:xfrm>
            <a:off x="2239862" y="0"/>
            <a:ext cx="801148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Developing a Strength-Based Win Theme or Strength Statement – 4a</a:t>
            </a:r>
          </a:p>
        </p:txBody>
      </p:sp>
    </p:spTree>
    <p:extLst>
      <p:ext uri="{BB962C8B-B14F-4D97-AF65-F5344CB8AC3E}">
        <p14:creationId xmlns:p14="http://schemas.microsoft.com/office/powerpoint/2010/main" val="507593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017DC0-C853-1707-37CC-5350524F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42" y="1202608"/>
            <a:ext cx="11377916" cy="557576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Customer Objective/ Requirement per RFP &amp; Evaluation Factors (e.g. Section M)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Our feature (proposed approach/solution)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Benefit of our feature to the customer vs. the Customer Objective/ Requirement (</a:t>
            </a:r>
            <a:r>
              <a:rPr lang="en-US" sz="2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while possibly </a:t>
            </a:r>
            <a:r>
              <a:rPr lang="en-US" sz="2200" u="sng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also</a:t>
            </a:r>
            <a:r>
              <a:rPr lang="en-US" sz="2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addressing customer Hot Buttons)</a:t>
            </a:r>
            <a:endParaRPr lang="en-US" sz="22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How this exceeds requirements or reduces risk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Evidence (e.g. </a:t>
            </a:r>
            <a:r>
              <a:rPr lang="en-US" sz="2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Formal </a:t>
            </a:r>
            <a:r>
              <a:rPr lang="en-US" sz="2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Customer Evaluations - CPARS; Customer commendation letters &amp; quotes; contract performance metrics; etc.)  </a:t>
            </a:r>
          </a:p>
          <a:p>
            <a:pPr marL="0" indent="0">
              <a:buNone/>
            </a:pPr>
            <a:endParaRPr lang="en-US" sz="11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Example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Pax River Naval Air Station achieves decreased risk of transition disruption with our proven Transition &amp; Incumbent Capture Plan (TICP) that reduces the 45 day transition time by 50% while capturing over 95% of qualified incumbents as demonstrated in our last 8 transitions.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FCDDD3-108E-2E9E-960C-9ABDF9CD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811" y="203835"/>
            <a:ext cx="8188036" cy="90105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Developing a Strength-Based Win </a:t>
            </a:r>
            <a:b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Theme or Strength Statement – 4b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C5C92-3BF8-D36B-40C3-94C406786325}"/>
              </a:ext>
            </a:extLst>
          </p:cNvPr>
          <p:cNvSpPr txBox="1"/>
          <p:nvPr/>
        </p:nvSpPr>
        <p:spPr>
          <a:xfrm>
            <a:off x="2578222" y="653046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668FB6-49CE-F175-723E-FF2F0769D9B9}"/>
              </a:ext>
            </a:extLst>
          </p:cNvPr>
          <p:cNvSpPr/>
          <p:nvPr/>
        </p:nvSpPr>
        <p:spPr>
          <a:xfrm>
            <a:off x="11413758" y="6515920"/>
            <a:ext cx="37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58E3780-39F6-DF48-ADB5-3ABF78DEE652}" type="slidenum"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96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C6F4-14A7-0EC2-00F6-5398226A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155" y="882041"/>
            <a:ext cx="8758806" cy="59442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Emerging Industry Best Practices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89FE4-FF8B-71F9-6BEA-71388BDF6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31" y="1658170"/>
            <a:ext cx="11326138" cy="30987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For proposals, we are moving towards developing and communicating </a:t>
            </a:r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Strength-Based</a:t>
            </a: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 Win Themes and</a:t>
            </a:r>
          </a:p>
          <a:p>
            <a:pPr marL="0" indent="-18288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Strengths vs. Win Themes</a:t>
            </a:r>
          </a:p>
          <a:p>
            <a:pPr marL="0" indent="-18288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For Red Team Reviews, we are moving towards reviewing the proposal the same way as an Evaluator per the Evaluation Criteria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3FA75-7E32-BBBA-8885-E41DD2C99B87}"/>
              </a:ext>
            </a:extLst>
          </p:cNvPr>
          <p:cNvSpPr txBox="1"/>
          <p:nvPr/>
        </p:nvSpPr>
        <p:spPr>
          <a:xfrm>
            <a:off x="432931" y="5017981"/>
            <a:ext cx="11326138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 Black" panose="020B0A04020102020204" pitchFamily="34" charset="0"/>
                <a:cs typeface="Arial" panose="020B0604020202020204" pitchFamily="34" charset="0"/>
              </a:rPr>
              <a:t>Strength-Based Win Themes</a:t>
            </a:r>
            <a:r>
              <a:rPr lang="en-US" sz="2600" dirty="0">
                <a:latin typeface="Arial Black" panose="020B0A040201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Arial Black" panose="020B0A04020102020204" pitchFamily="34" charset="0"/>
              </a:rPr>
              <a:t>should be part of the Blue Baton that is handed by the Capture Manager to the Proposal Manager</a:t>
            </a:r>
            <a:r>
              <a:rPr lang="en-US" sz="2600" dirty="0">
                <a:latin typeface="Arial Black" panose="020B0A04020102020204" pitchFamily="34" charset="0"/>
              </a:rPr>
              <a:t>, who can then plan how best to present them </a:t>
            </a:r>
            <a:r>
              <a:rPr lang="en-US" sz="2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51715-EBA2-E3C7-3650-1B46274DA221}"/>
              </a:ext>
            </a:extLst>
          </p:cNvPr>
          <p:cNvSpPr txBox="1"/>
          <p:nvPr/>
        </p:nvSpPr>
        <p:spPr>
          <a:xfrm>
            <a:off x="2552970" y="64210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DC33A-E8C4-ADBA-3149-BB2BEB0E48D1}"/>
              </a:ext>
            </a:extLst>
          </p:cNvPr>
          <p:cNvSpPr/>
          <p:nvPr/>
        </p:nvSpPr>
        <p:spPr>
          <a:xfrm>
            <a:off x="11674743" y="6427937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58E3780-39F6-DF48-ADB5-3ABF78DEE652}" type="slidenum"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1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552DB-554C-1DDE-6D8C-DD45BD4A3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21ED-7931-8C92-1C66-3159F3E1D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527" y="148204"/>
            <a:ext cx="2663227" cy="55647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Presenter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424FD8-CADC-59C6-04AE-EDB1FFBB5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19" y="988472"/>
            <a:ext cx="11770517" cy="550210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APMP Fellow &amp; 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</a:t>
            </a: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resident, 2 Oceans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bmorton10@aol.com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703-405-3103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kern="0" dirty="0">
              <a:solidFill>
                <a:schemeClr val="tx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b="1" kern="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Prior Capture Management Director positions at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kern="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  </a:t>
            </a:r>
            <a:r>
              <a:rPr lang="en-US" sz="3000" b="1" kern="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Lockheed Martin, Raytheon, CACI, &amp; SAIC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b="1" kern="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Spacecraft System Design Engineer at GE Aerospace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b="1" kern="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Concurrently taught Graduate Courses in Cybersecurity at George Washington University in DC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000" b="1" kern="0" dirty="0"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Presenter and/or Panelist at APMP BPC Conferences since 2007</a:t>
            </a:r>
            <a:endParaRPr lang="en-US" sz="3000" b="1" kern="100" dirty="0">
              <a:solidFill>
                <a:schemeClr val="tx1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5164D-7DEE-41EF-40BF-1EFEDABD5D9D}"/>
              </a:ext>
            </a:extLst>
          </p:cNvPr>
          <p:cNvSpPr txBox="1"/>
          <p:nvPr/>
        </p:nvSpPr>
        <p:spPr>
          <a:xfrm>
            <a:off x="2362600" y="653346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63136-F056-211A-F73E-B1AE90AB1EC7}"/>
              </a:ext>
            </a:extLst>
          </p:cNvPr>
          <p:cNvSpPr/>
          <p:nvPr/>
        </p:nvSpPr>
        <p:spPr>
          <a:xfrm>
            <a:off x="11699910" y="6566437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58E3780-39F6-DF48-ADB5-3ABF78DEE652}" type="slidenum"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EE8EA9-F650-562D-68BC-96507FE5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600" y="1104850"/>
            <a:ext cx="3434476" cy="20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93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4329-885D-03BD-3136-93364AA7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229099"/>
            <a:ext cx="8487295" cy="153427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The 4 C’s for </a:t>
            </a:r>
            <a:b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Strength-Based Win Themes</a:t>
            </a:r>
            <a:br>
              <a:rPr lang="en-US" sz="4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(Source: Bruce Morton)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EE518-D253-2FA0-CD39-625CD5D1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355" y="1868427"/>
            <a:ext cx="9194334" cy="292943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en-US" sz="3200" u="sng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Strength-Based Win Themes must be</a:t>
            </a:r>
          </a:p>
          <a:p>
            <a:pPr marL="457200"/>
            <a:r>
              <a:rPr lang="en-US" sz="3200" u="sng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ompliant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0"/>
            <a:r>
              <a:rPr lang="en-US" sz="3200" u="sng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omprehensive</a:t>
            </a:r>
          </a:p>
          <a:p>
            <a:pPr marL="457200"/>
            <a:r>
              <a:rPr lang="en-US" sz="3200" u="sng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ompelling/</a:t>
            </a:r>
            <a:r>
              <a:rPr lang="en-US" sz="3200" u="sng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onvincing</a:t>
            </a:r>
          </a:p>
          <a:p>
            <a:pPr marL="457200"/>
            <a:r>
              <a:rPr lang="en-US" sz="3200" u="sng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onvertible to Strengths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032F6D-D39A-0E1C-B187-CA4CCF0B3AEE}"/>
              </a:ext>
            </a:extLst>
          </p:cNvPr>
          <p:cNvSpPr/>
          <p:nvPr/>
        </p:nvSpPr>
        <p:spPr>
          <a:xfrm>
            <a:off x="194345" y="4938524"/>
            <a:ext cx="1180331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A powerful set of Strength-Based Win Themes </a:t>
            </a:r>
          </a:p>
          <a:p>
            <a:pPr algn="ctr"/>
            <a:r>
              <a:rPr lang="en-US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that the Evaluator can easily transition to </a:t>
            </a:r>
          </a:p>
          <a:p>
            <a:pPr algn="ctr"/>
            <a:r>
              <a:rPr lang="en-US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Strengths and Significant Strengths are Critical to Winning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A015C69-67CA-F525-A6AE-6E9A7550C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946" y="3680864"/>
            <a:ext cx="463549" cy="285751"/>
          </a:xfrm>
          <a:prstGeom prst="rightArrow">
            <a:avLst>
              <a:gd name="adj1" fmla="val 50000"/>
              <a:gd name="adj2" fmla="val 3041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EEE2F35F-F8A7-A90E-AD26-4ACB11954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945" y="3120908"/>
            <a:ext cx="463549" cy="285751"/>
          </a:xfrm>
          <a:prstGeom prst="rightArrow">
            <a:avLst>
              <a:gd name="adj1" fmla="val 50000"/>
              <a:gd name="adj2" fmla="val 3041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69E00-82E0-5FA6-E9B3-8560B7B4756A}"/>
              </a:ext>
            </a:extLst>
          </p:cNvPr>
          <p:cNvSpPr txBox="1"/>
          <p:nvPr/>
        </p:nvSpPr>
        <p:spPr>
          <a:xfrm>
            <a:off x="11642055" y="6485567"/>
            <a:ext cx="439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58E3780-39F6-DF48-ADB5-3ABF78DEE652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6064AB54-747B-FA66-9220-712C863FE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947" y="4245156"/>
            <a:ext cx="463549" cy="285751"/>
          </a:xfrm>
          <a:prstGeom prst="rightArrow">
            <a:avLst>
              <a:gd name="adj1" fmla="val 50000"/>
              <a:gd name="adj2" fmla="val 3041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CC4A9-303C-7603-BA09-9327C022DD55}"/>
              </a:ext>
            </a:extLst>
          </p:cNvPr>
          <p:cNvSpPr txBox="1"/>
          <p:nvPr/>
        </p:nvSpPr>
        <p:spPr>
          <a:xfrm>
            <a:off x="2896299" y="6407185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</p:spTree>
    <p:extLst>
      <p:ext uri="{BB962C8B-B14F-4D97-AF65-F5344CB8AC3E}">
        <p14:creationId xmlns:p14="http://schemas.microsoft.com/office/powerpoint/2010/main" val="676286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AA8C-624A-4682-8EE0-10EE535E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48" y="129093"/>
            <a:ext cx="8254767" cy="66791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Articulating Strengths Too Late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4B5E192-C503-4E3E-8123-66799CB6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415" y="6426541"/>
            <a:ext cx="1862397" cy="302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2A0268-FC26-73A5-C998-95909EFE8008}"/>
              </a:ext>
            </a:extLst>
          </p:cNvPr>
          <p:cNvSpPr txBox="1"/>
          <p:nvPr/>
        </p:nvSpPr>
        <p:spPr>
          <a:xfrm>
            <a:off x="2582151" y="6428013"/>
            <a:ext cx="62048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73277-30FC-6C75-43B7-0AC856177529}"/>
              </a:ext>
            </a:extLst>
          </p:cNvPr>
          <p:cNvSpPr/>
          <p:nvPr/>
        </p:nvSpPr>
        <p:spPr>
          <a:xfrm>
            <a:off x="11791087" y="6428014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58E3780-39F6-DF48-ADB5-3ABF78DEE652}" type="slidenum"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4BF5BE-A2AC-3085-7FAA-EEBF28DF59C9}"/>
              </a:ext>
            </a:extLst>
          </p:cNvPr>
          <p:cNvSpPr txBox="1"/>
          <p:nvPr/>
        </p:nvSpPr>
        <p:spPr>
          <a:xfrm>
            <a:off x="3767456" y="2895199"/>
            <a:ext cx="383424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latin typeface="Arial" panose="020B0604020202020204" pitchFamily="34" charset="0"/>
              </a:rPr>
              <a:t>Dilbert Cartoon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5367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0FBF-4696-D7E1-2EC7-4EA57F74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701" y="1050965"/>
            <a:ext cx="10515600" cy="121840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Capture Perspective: The Five C’s   </a:t>
            </a:r>
            <a:br>
              <a:rPr lang="en-US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 Black" pitchFamily="34" charset="0"/>
              </a:rPr>
              <a:t>(Source: Bruce Morton)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4CD5-0776-A8A0-A552-3443C1339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701" y="2269374"/>
            <a:ext cx="10515600" cy="379694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b="1" u="sng" dirty="0">
                <a:solidFill>
                  <a:schemeClr val="tx1"/>
                </a:solidFill>
                <a:latin typeface="Arial" charset="0"/>
                <a:cs typeface="Arial" charset="0"/>
              </a:rPr>
              <a:t>C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ontract Opportunity</a:t>
            </a:r>
          </a:p>
          <a:p>
            <a:r>
              <a:rPr lang="en-US" sz="3200" b="1" u="sng" dirty="0">
                <a:solidFill>
                  <a:schemeClr val="tx1"/>
                </a:solidFill>
                <a:latin typeface="Arial" charset="0"/>
                <a:cs typeface="Arial" charset="0"/>
              </a:rPr>
              <a:t>C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ustomer(s)</a:t>
            </a:r>
          </a:p>
          <a:p>
            <a:r>
              <a:rPr lang="en-US" sz="3200" b="1" u="sng" dirty="0">
                <a:solidFill>
                  <a:schemeClr val="tx1"/>
                </a:solidFill>
                <a:latin typeface="Arial" charset="0"/>
                <a:cs typeface="Arial" charset="0"/>
              </a:rPr>
              <a:t>C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ompany/Teammates</a:t>
            </a:r>
          </a:p>
          <a:p>
            <a:r>
              <a:rPr lang="en-US" sz="3200" b="1" u="sng" dirty="0">
                <a:solidFill>
                  <a:schemeClr val="tx1"/>
                </a:solidFill>
                <a:latin typeface="Arial" charset="0"/>
                <a:cs typeface="Arial" charset="0"/>
              </a:rPr>
              <a:t>C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ost/Price</a:t>
            </a:r>
          </a:p>
          <a:p>
            <a:r>
              <a:rPr lang="en-US" sz="3200" b="1" u="sng" dirty="0">
                <a:solidFill>
                  <a:schemeClr val="tx1"/>
                </a:solidFill>
                <a:latin typeface="Arial" charset="0"/>
                <a:cs typeface="Arial" charset="0"/>
              </a:rPr>
              <a:t>C</a:t>
            </a:r>
            <a:r>
              <a:rPr lang="en-US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ompetitors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155A52-A832-AB5C-F654-283564E356CE}"/>
              </a:ext>
            </a:extLst>
          </p:cNvPr>
          <p:cNvSpPr txBox="1"/>
          <p:nvPr/>
        </p:nvSpPr>
        <p:spPr>
          <a:xfrm>
            <a:off x="2598190" y="628943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6EBE1B-A805-FB40-1D2E-247605ACFA1D}"/>
              </a:ext>
            </a:extLst>
          </p:cNvPr>
          <p:cNvSpPr/>
          <p:nvPr/>
        </p:nvSpPr>
        <p:spPr>
          <a:xfrm>
            <a:off x="11591616" y="6427936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58E3780-39F6-DF48-ADB5-3ABF78DEE652}" type="slidenum"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80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6C6713-0D83-8F8D-76A9-E54894433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066" y="1169691"/>
            <a:ext cx="11462690" cy="508849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Strength-Based Win Themes</a:t>
            </a:r>
            <a:r>
              <a:rPr lang="en-US" u="sng" dirty="0">
                <a:solidFill>
                  <a:schemeClr val="tx1"/>
                </a:solidFill>
                <a:latin typeface="Arial Black" panose="020B0A04020102020204" pitchFamily="34" charset="0"/>
              </a:rPr>
              <a:t> :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Developing a Comprehensive set of 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Strength-Based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Win Themes is an art and a skill, and should be started early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Strength-Based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 Win Themes guide the Evaluator to identifying Proposal Strengths and are key elements to winning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chemeClr val="tx1"/>
                </a:solidFill>
                <a:latin typeface="Arial Black" panose="020B0A04020102020204" pitchFamily="34" charset="0"/>
              </a:rPr>
              <a:t>Strengths and/or Significant Strengths: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These are attributes identified by the Proposal Evaluator and are key elements to winning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You can assist the evaluator in identifying them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444AB1-0C07-F0EF-0FC5-32FBD3DD8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181" y="280158"/>
            <a:ext cx="2750962" cy="61288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1CF79-3BD7-6556-5593-E806B7CD6F59}"/>
              </a:ext>
            </a:extLst>
          </p:cNvPr>
          <p:cNvSpPr txBox="1"/>
          <p:nvPr/>
        </p:nvSpPr>
        <p:spPr>
          <a:xfrm>
            <a:off x="11596874" y="6534835"/>
            <a:ext cx="3943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58E3780-39F6-DF48-ADB5-3ABF78DEE652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8482B-D1A0-2705-C667-33778E57E79F}"/>
              </a:ext>
            </a:extLst>
          </p:cNvPr>
          <p:cNvSpPr txBox="1"/>
          <p:nvPr/>
        </p:nvSpPr>
        <p:spPr>
          <a:xfrm>
            <a:off x="2552970" y="64210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</p:spTree>
    <p:extLst>
      <p:ext uri="{BB962C8B-B14F-4D97-AF65-F5344CB8AC3E}">
        <p14:creationId xmlns:p14="http://schemas.microsoft.com/office/powerpoint/2010/main" val="2471983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BD9A7-A23C-215A-E75B-690C280AF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4E0F-621B-1D01-03AE-8049BD3E2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82" y="285226"/>
            <a:ext cx="11364686" cy="755009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F9FBF-7493-F318-3B6A-4BAC75052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50" y="1535185"/>
            <a:ext cx="7000875" cy="372261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4" descr="TOYSTORY_06">
            <a:extLst>
              <a:ext uri="{FF2B5EF4-FFF2-40B4-BE49-F238E27FC236}">
                <a16:creationId xmlns:a16="http://schemas.microsoft.com/office/drawing/2014/main" id="{52A14255-D467-2743-32CA-57A5611B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1693" y="1421368"/>
            <a:ext cx="8281988" cy="428196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352C6-F1ED-1768-407D-C267C196045A}"/>
              </a:ext>
            </a:extLst>
          </p:cNvPr>
          <p:cNvSpPr txBox="1"/>
          <p:nvPr/>
        </p:nvSpPr>
        <p:spPr>
          <a:xfrm>
            <a:off x="2762250" y="6283245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1A2E7-1F76-A97C-80BE-4B881B155051}"/>
              </a:ext>
            </a:extLst>
          </p:cNvPr>
          <p:cNvSpPr txBox="1"/>
          <p:nvPr/>
        </p:nvSpPr>
        <p:spPr>
          <a:xfrm>
            <a:off x="11614068" y="6421744"/>
            <a:ext cx="5060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58E3780-39F6-DF48-ADB5-3ABF78DEE652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62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684D0-2320-28DC-85FB-B23B61D44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618A-7AEF-6640-546D-08DA3FAB1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860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DA9E79-C7D5-0055-22EA-9CA3CFFDB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01" y="1081027"/>
            <a:ext cx="11015930" cy="277675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Bruce Morton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APMP Fellow &amp;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resident, 2 Oceans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bmorton10@aol.com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703-405-3103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		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					</a:t>
            </a:r>
            <a:r>
              <a:rPr lang="en-US" b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           Session </a:t>
            </a:r>
            <a:r>
              <a:rPr lang="en-US" b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Feedback: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77D46-86A7-3ED4-3362-4B1445433034}"/>
              </a:ext>
            </a:extLst>
          </p:cNvPr>
          <p:cNvSpPr txBox="1"/>
          <p:nvPr/>
        </p:nvSpPr>
        <p:spPr>
          <a:xfrm>
            <a:off x="2598190" y="628943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92AFF-7EE4-71F1-5A13-C8A0E7F976D5}"/>
              </a:ext>
            </a:extLst>
          </p:cNvPr>
          <p:cNvSpPr/>
          <p:nvPr/>
        </p:nvSpPr>
        <p:spPr>
          <a:xfrm>
            <a:off x="11674743" y="6427937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58E3780-39F6-DF48-ADB5-3ABF78DEE652}" type="slidenum"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BAEFA-D175-4CCD-28C6-263E3D2E6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711" y="1696372"/>
            <a:ext cx="3434476" cy="2055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DB96D-2CA8-C7BC-B847-04EC0AC5F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856" y="4042557"/>
            <a:ext cx="25812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4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81909-6BFC-F8E5-B35D-CF2349AA5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0BDE-DD0C-26B4-B06B-09DCA11B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523" y="58089"/>
            <a:ext cx="8665827" cy="64143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Most Proposals Have A Major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40E2C-287E-B97F-CDAD-C03272479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554" y="793641"/>
            <a:ext cx="9518890" cy="57834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</a:t>
            </a:r>
            <a:r>
              <a:rPr lang="en-US" b="1" u="sng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What you submit (per your Win Strategy)</a:t>
            </a:r>
          </a:p>
          <a:p>
            <a:pPr marL="73152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Win Themes </a:t>
            </a:r>
          </a:p>
          <a:p>
            <a:pPr marL="73152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Discriminators</a:t>
            </a:r>
          </a:p>
          <a:p>
            <a:pPr marL="73152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Text and Graphics</a:t>
            </a:r>
          </a:p>
          <a:p>
            <a:pPr marL="73152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u="sng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</a:t>
            </a:r>
            <a:r>
              <a:rPr lang="en-US" b="1" u="sng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What is evaluated &amp; scored by an Evaluator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</a:t>
            </a:r>
            <a:r>
              <a:rPr lang="en-US" b="1" u="sng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(per the Evaluation Criteria in the RFP)</a:t>
            </a:r>
          </a:p>
          <a:p>
            <a:pPr marL="73152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Strengths &amp; Significant Strengths</a:t>
            </a:r>
          </a:p>
          <a:p>
            <a:pPr marL="73152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Weaknesses &amp; Significant Weaknesses</a:t>
            </a:r>
          </a:p>
          <a:p>
            <a:pPr marL="73152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Deficiencies</a:t>
            </a:r>
          </a:p>
          <a:p>
            <a:pPr marL="73152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Risks</a:t>
            </a:r>
          </a:p>
          <a:p>
            <a:pPr marL="73152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Price</a:t>
            </a:r>
          </a:p>
          <a:p>
            <a:pPr marL="0" indent="0">
              <a:buNone/>
            </a:pPr>
            <a:endParaRPr lang="en-US" sz="1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1FF61CE-A25F-2742-C1F9-0C866D471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167" y="1360491"/>
            <a:ext cx="463549" cy="285751"/>
          </a:xfrm>
          <a:prstGeom prst="rightArrow">
            <a:avLst>
              <a:gd name="adj1" fmla="val 50000"/>
              <a:gd name="adj2" fmla="val 3041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E6B7532-790E-BC0A-8A40-AF11A5A9F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166" y="4318539"/>
            <a:ext cx="463549" cy="285751"/>
          </a:xfrm>
          <a:prstGeom prst="rightArrow">
            <a:avLst>
              <a:gd name="adj1" fmla="val 50000"/>
              <a:gd name="adj2" fmla="val 3041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3D8BEF-84BE-455E-E6D9-4CCE5BBFD6ED}"/>
              </a:ext>
            </a:extLst>
          </p:cNvPr>
          <p:cNvSpPr txBox="1"/>
          <p:nvPr/>
        </p:nvSpPr>
        <p:spPr>
          <a:xfrm>
            <a:off x="2546487" y="657335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F2A517-0810-88D0-28EE-747591492F94}"/>
              </a:ext>
            </a:extLst>
          </p:cNvPr>
          <p:cNvSpPr/>
          <p:nvPr/>
        </p:nvSpPr>
        <p:spPr>
          <a:xfrm>
            <a:off x="11641703" y="646250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58E3780-39F6-DF48-ADB5-3ABF78DEE652}" type="slidenum"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A4B411E5-1658-E347-AB23-8DC67D468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168" y="1776643"/>
            <a:ext cx="463549" cy="285751"/>
          </a:xfrm>
          <a:prstGeom prst="rightArrow">
            <a:avLst>
              <a:gd name="adj1" fmla="val 50000"/>
              <a:gd name="adj2" fmla="val 3041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3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5FE0F-9D18-E92A-60EE-DE08ADF5A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250A-12A9-9CB1-0DEF-2CD07E9F9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308" y="256177"/>
            <a:ext cx="7424257" cy="51503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Proposal Evaluation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FD4C3-17D4-EE79-B973-8BE3728D5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1146115"/>
            <a:ext cx="11744587" cy="502818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US Government Request for Proposal (RFP) typically contains clearly stated Evaluation Criteria</a:t>
            </a:r>
          </a:p>
          <a:p>
            <a:pPr marL="731520" indent="-1828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e.g. “Section M - Evaluation Criteria” or equivalent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Evaluation Criteria states and describes the evaluation factors and subfactors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&amp;</a:t>
            </a: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their relative weights</a:t>
            </a:r>
          </a:p>
          <a:p>
            <a:pPr marL="731520" lvl="1" indent="-1828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Ty</a:t>
            </a: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pically does not directly include hot buttons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967E2-CBED-4CE2-D02E-DA4742B5E8FC}"/>
              </a:ext>
            </a:extLst>
          </p:cNvPr>
          <p:cNvSpPr txBox="1"/>
          <p:nvPr/>
        </p:nvSpPr>
        <p:spPr>
          <a:xfrm>
            <a:off x="2736908" y="6409081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58E7FD-C92A-CD38-C105-733C756B44B6}"/>
              </a:ext>
            </a:extLst>
          </p:cNvPr>
          <p:cNvSpPr txBox="1"/>
          <p:nvPr/>
        </p:nvSpPr>
        <p:spPr>
          <a:xfrm>
            <a:off x="11553737" y="6346139"/>
            <a:ext cx="350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58E3780-39F6-DF48-ADB5-3ABF78DEE652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4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FA8D7-0F5C-AF21-04BF-44C01C4D6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9EDB1-B90C-A88B-769A-6BED18C11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117" y="210922"/>
            <a:ext cx="5417191" cy="51503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Proposal Evaluators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CF426-D32D-F3A8-C484-AE9DD09F8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958" y="856186"/>
            <a:ext cx="11518083" cy="562850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Proposal E</a:t>
            </a:r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valuators are individuals who may be borrowed from within the organization 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that is </a:t>
            </a:r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requesting the work or from other different organizations 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Proposal E</a:t>
            </a:r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valuators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are assigned specific proposal sections or subsections to evaluate, and typically evaluate the same sections for each competitor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When Proposal E</a:t>
            </a:r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valuators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have completed their assigned set of evaluations they will then return to their day jobs at their parent organizations 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Proposal Evaluators may or may not be familiar with the opportunity being bid and may not even be familiar with your company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726C1-37D1-C659-AE84-B48CDDDE495C}"/>
              </a:ext>
            </a:extLst>
          </p:cNvPr>
          <p:cNvSpPr txBox="1"/>
          <p:nvPr/>
        </p:nvSpPr>
        <p:spPr>
          <a:xfrm>
            <a:off x="2653018" y="6484638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08C20-6307-0AA6-C071-4F37C5134ED5}"/>
              </a:ext>
            </a:extLst>
          </p:cNvPr>
          <p:cNvSpPr txBox="1"/>
          <p:nvPr/>
        </p:nvSpPr>
        <p:spPr>
          <a:xfrm>
            <a:off x="11504325" y="6484638"/>
            <a:ext cx="350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58E3780-39F6-DF48-ADB5-3ABF78DEE652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3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5F1C-A593-363B-4305-510FD719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785" y="224917"/>
            <a:ext cx="8500843" cy="51503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What do Proposal Evaluators do?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2A9DB-19C5-7656-A230-59A5D6C2D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180" y="1001365"/>
            <a:ext cx="11650910" cy="524843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Evaluators have a scoresheet to complete based on the Evaluation Criteria in the RFP (i.e. evaluation factors and subfactors &amp; their relative weights)</a:t>
            </a:r>
            <a:endParaRPr lang="en-US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 the United States, per the Federal Acquisition Regulations (FAR), Evaluators must score based 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on observed </a:t>
            </a:r>
            <a:r>
              <a:rPr lang="en-US" b="1" u="sng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Strengths, Weaknesses, Deficiencies, &amp; Risks 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Any proposal content 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that is not described in the evaluation factors and subfactors is not scored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 each competitor, Evaluators read or skim their assigned proposal section or subsection to discern the info they need to complete the scoresheet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C2246-A902-930A-4B2A-CF28F9ECEF86}"/>
              </a:ext>
            </a:extLst>
          </p:cNvPr>
          <p:cNvSpPr txBox="1"/>
          <p:nvPr/>
        </p:nvSpPr>
        <p:spPr>
          <a:xfrm>
            <a:off x="4490208" y="6380458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D9FD9-6D08-763E-9353-C1DA34B6E10C}"/>
              </a:ext>
            </a:extLst>
          </p:cNvPr>
          <p:cNvSpPr txBox="1"/>
          <p:nvPr/>
        </p:nvSpPr>
        <p:spPr>
          <a:xfrm>
            <a:off x="11553737" y="6346139"/>
            <a:ext cx="350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58E3780-39F6-DF48-ADB5-3ABF78DEE652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2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017DC0-C853-1707-37CC-5350524F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055658"/>
            <a:ext cx="11703297" cy="40806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Don’t assume that the Evaluator can easily convert all your win themes into strengths or significant strengths 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You need to assist the Evaluator with this process, and plan in advance how to do this 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You should provide proposal content that the Evaluator can easily transition to Strengths</a:t>
            </a:r>
          </a:p>
          <a:p>
            <a:pPr marL="182880" indent="-18288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You need to clearly communicate strengths in your proposal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FCDDD3-108E-2E9E-960C-9ABDF9CD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657" y="302764"/>
            <a:ext cx="8594915" cy="51828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How to Assist The Proposal Evaluator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AEF06-7326-6818-245E-1BDDD9E58F3B}"/>
              </a:ext>
            </a:extLst>
          </p:cNvPr>
          <p:cNvSpPr txBox="1"/>
          <p:nvPr/>
        </p:nvSpPr>
        <p:spPr>
          <a:xfrm>
            <a:off x="2705562" y="65055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93EAF6-6EF1-8C76-94F2-4E3909640F7D}"/>
              </a:ext>
            </a:extLst>
          </p:cNvPr>
          <p:cNvSpPr/>
          <p:nvPr/>
        </p:nvSpPr>
        <p:spPr>
          <a:xfrm>
            <a:off x="11758984" y="6442501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58E3780-39F6-DF48-ADB5-3ABF78DEE652}" type="slidenum"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2029C-D0BB-D622-692D-33FB3221C6BB}"/>
              </a:ext>
            </a:extLst>
          </p:cNvPr>
          <p:cNvSpPr txBox="1"/>
          <p:nvPr/>
        </p:nvSpPr>
        <p:spPr>
          <a:xfrm>
            <a:off x="583188" y="5370947"/>
            <a:ext cx="1102562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Your proposal content should be designed to be easily converted into strengths by the Evaluator</a:t>
            </a:r>
          </a:p>
        </p:txBody>
      </p:sp>
    </p:spTree>
    <p:extLst>
      <p:ext uri="{BB962C8B-B14F-4D97-AF65-F5344CB8AC3E}">
        <p14:creationId xmlns:p14="http://schemas.microsoft.com/office/powerpoint/2010/main" val="361076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EAB0-D4DF-F1C6-384B-F03FFB2B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46" y="118153"/>
            <a:ext cx="5643747" cy="54457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Some Terminology - 1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D4012-4122-7A9B-FD4F-26D153F9130E}"/>
              </a:ext>
            </a:extLst>
          </p:cNvPr>
          <p:cNvSpPr txBox="1"/>
          <p:nvPr/>
        </p:nvSpPr>
        <p:spPr>
          <a:xfrm>
            <a:off x="375666" y="805662"/>
            <a:ext cx="11697687" cy="5863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6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Win Strategy:</a:t>
            </a:r>
            <a:r>
              <a:rPr lang="en-US" sz="2600" b="1" dirty="0">
                <a:latin typeface="Arial Black" panose="020B0A04020102020204" pitchFamily="34" charset="0"/>
                <a:cs typeface="Arial" panose="020B0604020202020204" pitchFamily="34" charset="0"/>
              </a:rPr>
              <a:t>  The specific things you need to do to win this proposal (e.g. make a strategic hire such as a Program Manager; establish a cleared facility near the customer site; find a strategic teammate; etc.)</a:t>
            </a:r>
            <a:endParaRPr lang="en-US" sz="1100" b="1" u="sng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26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Win Themes:</a:t>
            </a:r>
            <a:r>
              <a:rPr lang="en-US" sz="2600" b="1" dirty="0">
                <a:latin typeface="Arial Black" panose="020B0A04020102020204" pitchFamily="34" charset="0"/>
                <a:cs typeface="Arial" panose="020B0604020202020204" pitchFamily="34" charset="0"/>
              </a:rPr>
              <a:t>  The specific capabilities and benefits that you state in your proposal to convince the Evaluator/customer that you should win</a:t>
            </a:r>
            <a:endParaRPr lang="en-US" sz="1100" b="1" u="sng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26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Strength-Based Win Themes:</a:t>
            </a:r>
            <a:r>
              <a:rPr lang="en-US" sz="2600" b="1" dirty="0">
                <a:latin typeface="Arial Black" panose="020B0A04020102020204" pitchFamily="34" charset="0"/>
                <a:cs typeface="Arial" panose="020B0604020202020204" pitchFamily="34" charset="0"/>
              </a:rPr>
              <a:t> Comprehensive &amp; Compelling Win Themes (Win Themes on steroids) that the Evaluator can easily transition to Strengths</a:t>
            </a:r>
            <a:endParaRPr lang="en-US" sz="1100" b="1" u="sng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26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Discriminators:</a:t>
            </a:r>
            <a:r>
              <a:rPr lang="en-US" sz="2600" b="1" dirty="0">
                <a:latin typeface="Arial Black" panose="020B0A04020102020204" pitchFamily="34" charset="0"/>
                <a:cs typeface="Arial" panose="020B0604020202020204" pitchFamily="34" charset="0"/>
              </a:rPr>
              <a:t>  Specific capabilities and benefits that you that you state in your proposal that no other competitors have</a:t>
            </a:r>
          </a:p>
          <a:p>
            <a:r>
              <a:rPr lang="en-US" sz="26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Hot Buttons: </a:t>
            </a:r>
            <a:r>
              <a:rPr lang="en-US" sz="2600" b="1" dirty="0">
                <a:latin typeface="Arial Black" panose="020B0A04020102020204" pitchFamily="34" charset="0"/>
                <a:cs typeface="Arial" panose="020B0604020202020204" pitchFamily="34" charset="0"/>
              </a:rPr>
              <a:t>The pain points or worries that concern your customer or things that inspire them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3D927-9CFA-D90B-F7F8-539E398EF3E0}"/>
              </a:ext>
            </a:extLst>
          </p:cNvPr>
          <p:cNvSpPr/>
          <p:nvPr/>
        </p:nvSpPr>
        <p:spPr>
          <a:xfrm>
            <a:off x="11781502" y="6400456"/>
            <a:ext cx="2031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58E3780-39F6-DF48-ADB5-3ABF78DEE652}" type="slidenum"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11768F7-67F8-BD2F-1942-C36F1960D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228" y="2466554"/>
            <a:ext cx="463549" cy="285751"/>
          </a:xfrm>
          <a:prstGeom prst="rightArrow">
            <a:avLst>
              <a:gd name="adj1" fmla="val 50000"/>
              <a:gd name="adj2" fmla="val 3041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2121542B-5629-23B5-F3A0-0A1FC5CF1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38" y="3663743"/>
            <a:ext cx="463549" cy="285751"/>
          </a:xfrm>
          <a:prstGeom prst="rightArrow">
            <a:avLst>
              <a:gd name="adj1" fmla="val 50000"/>
              <a:gd name="adj2" fmla="val 3041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494DED81-C4AD-9156-E933-86DBA1A41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21" y="5637103"/>
            <a:ext cx="463549" cy="285751"/>
          </a:xfrm>
          <a:prstGeom prst="rightArrow">
            <a:avLst>
              <a:gd name="adj1" fmla="val 50000"/>
              <a:gd name="adj2" fmla="val 3041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185ED-5191-5950-DFD6-595F4DB5AB24}"/>
              </a:ext>
            </a:extLst>
          </p:cNvPr>
          <p:cNvSpPr txBox="1"/>
          <p:nvPr/>
        </p:nvSpPr>
        <p:spPr>
          <a:xfrm>
            <a:off x="2655228" y="642527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</p:spTree>
    <p:extLst>
      <p:ext uri="{BB962C8B-B14F-4D97-AF65-F5344CB8AC3E}">
        <p14:creationId xmlns:p14="http://schemas.microsoft.com/office/powerpoint/2010/main" val="380890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EAB0-D4DF-F1C6-384B-F03FFB2B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973" y="174581"/>
            <a:ext cx="5643748" cy="63478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Some Terminology - 2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D4012-4122-7A9B-FD4F-26D153F9130E}"/>
              </a:ext>
            </a:extLst>
          </p:cNvPr>
          <p:cNvSpPr txBox="1"/>
          <p:nvPr/>
        </p:nvSpPr>
        <p:spPr>
          <a:xfrm>
            <a:off x="562876" y="851553"/>
            <a:ext cx="11505538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182880"/>
            <a:r>
              <a:rPr lang="en-US" sz="26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RFP Section M (or similar) – Evaluation Factors for Award:</a:t>
            </a:r>
            <a:r>
              <a:rPr lang="en-US" sz="2600" b="1" dirty="0"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</a:p>
          <a:p>
            <a:pPr indent="-182880"/>
            <a:r>
              <a:rPr lang="en-US" sz="2600" b="1" dirty="0">
                <a:latin typeface="Arial Black" panose="020B0A04020102020204" pitchFamily="34" charset="0"/>
                <a:cs typeface="Arial" panose="020B0604020202020204" pitchFamily="34" charset="0"/>
              </a:rPr>
              <a:t>Section of an RFP (Request for Proposal) or equivalent that contains the evaluation criteria for the proposal and their relative weights/importance</a:t>
            </a:r>
          </a:p>
          <a:p>
            <a:pPr indent="-182880"/>
            <a:endParaRPr lang="en-US" sz="1100" b="1" u="sng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indent="-182880"/>
            <a:r>
              <a:rPr lang="en-US" sz="26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Strength:</a:t>
            </a:r>
            <a:r>
              <a:rPr lang="en-US" sz="26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Statement of specific capabilities and benefits</a:t>
            </a:r>
            <a:r>
              <a:rPr lang="en-US" sz="2600" b="1" dirty="0">
                <a:latin typeface="Arial Black" panose="020B0A04020102020204" pitchFamily="34" charset="0"/>
                <a:cs typeface="Arial" panose="020B0604020202020204" pitchFamily="34" charset="0"/>
              </a:rPr>
              <a:t> that exceed a requirement in a way that is beneficial to the customer and increases the likelihood of successful contract performance, thereby significantly reducing risk (as stated by the Evaluator/customer from their point of view) </a:t>
            </a:r>
          </a:p>
          <a:p>
            <a:pPr indent="-182880"/>
            <a:endParaRPr lang="en-US" sz="11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indent="-182880"/>
            <a:r>
              <a:rPr lang="en-US" sz="26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Significant Strength:</a:t>
            </a:r>
            <a:r>
              <a:rPr lang="en-US" sz="26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600" b="1" u="sng" dirty="0">
                <a:latin typeface="Arial Black" panose="020B0A04020102020204" pitchFamily="34" charset="0"/>
                <a:cs typeface="Arial" panose="020B0604020202020204" pitchFamily="34" charset="0"/>
              </a:rPr>
              <a:t>Extremely strong statement of specific capabilities and benefits</a:t>
            </a:r>
            <a:r>
              <a:rPr lang="en-US" sz="2600" b="1" dirty="0">
                <a:latin typeface="Arial Black" panose="020B0A04020102020204" pitchFamily="34" charset="0"/>
                <a:cs typeface="Arial" panose="020B0604020202020204" pitchFamily="34" charset="0"/>
              </a:rPr>
              <a:t> that exceed a requirement in a way that is beneficial to the customer and increases the likelihood of successful contract performance 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0401D-1D58-8D96-0919-2C235B96AFBF}"/>
              </a:ext>
            </a:extLst>
          </p:cNvPr>
          <p:cNvSpPr txBox="1"/>
          <p:nvPr/>
        </p:nvSpPr>
        <p:spPr>
          <a:xfrm>
            <a:off x="2437128" y="649734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Bruce Morton – 4 June 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3B30FA-6579-CB4C-C8DB-816030EA8873}"/>
              </a:ext>
            </a:extLst>
          </p:cNvPr>
          <p:cNvSpPr/>
          <p:nvPr/>
        </p:nvSpPr>
        <p:spPr>
          <a:xfrm>
            <a:off x="11798788" y="6445423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A58E3780-39F6-DF48-ADB5-3ABF78DEE652}" type="slidenum"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68B4F7F-4981-E4E7-A7A6-C72C59346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00" y="2737892"/>
            <a:ext cx="463549" cy="285751"/>
          </a:xfrm>
          <a:prstGeom prst="rightArrow">
            <a:avLst>
              <a:gd name="adj1" fmla="val 50000"/>
              <a:gd name="adj2" fmla="val 3041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5511E4C6-E579-3AE7-F37F-D519EBA2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86" y="4855542"/>
            <a:ext cx="463549" cy="285751"/>
          </a:xfrm>
          <a:prstGeom prst="rightArrow">
            <a:avLst>
              <a:gd name="adj1" fmla="val 50000"/>
              <a:gd name="adj2" fmla="val 3041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7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BAAACB39C815428E26C18908D7BB29" ma:contentTypeVersion="15" ma:contentTypeDescription="Create a new document." ma:contentTypeScope="" ma:versionID="4eaeed3de73a41703ee65da2aebb4302">
  <xsd:schema xmlns:xsd="http://www.w3.org/2001/XMLSchema" xmlns:xs="http://www.w3.org/2001/XMLSchema" xmlns:p="http://schemas.microsoft.com/office/2006/metadata/properties" xmlns:ns2="2f13287d-194f-4a48-a185-9814210ab50c" xmlns:ns3="3e1244de-70bd-4ef3-84f5-139aaa2af857" targetNamespace="http://schemas.microsoft.com/office/2006/metadata/properties" ma:root="true" ma:fieldsID="cdfd7b1a453a34089c40968ca1982f21" ns2:_="" ns3:_="">
    <xsd:import namespace="2f13287d-194f-4a48-a185-9814210ab50c"/>
    <xsd:import namespace="3e1244de-70bd-4ef3-84f5-139aaa2af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3287d-194f-4a48-a185-9814210ab5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d17acc2-c904-46ca-a0b5-5dc5733e3c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244de-70bd-4ef3-84f5-139aaa2af85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ed90002-c3e4-47e6-bd2a-bb72d0ae3a81}" ma:internalName="TaxCatchAll" ma:showField="CatchAllData" ma:web="3e1244de-70bd-4ef3-84f5-139aaa2af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3287d-194f-4a48-a185-9814210ab50c">
      <Terms xmlns="http://schemas.microsoft.com/office/infopath/2007/PartnerControls"/>
    </lcf76f155ced4ddcb4097134ff3c332f>
    <TaxCatchAll xmlns="3e1244de-70bd-4ef3-84f5-139aaa2af857" xsi:nil="true"/>
  </documentManagement>
</p:properties>
</file>

<file path=customXml/itemProps1.xml><?xml version="1.0" encoding="utf-8"?>
<ds:datastoreItem xmlns:ds="http://schemas.openxmlformats.org/officeDocument/2006/customXml" ds:itemID="{8674E9A4-8D63-4F46-AD84-2E63964079A6}"/>
</file>

<file path=customXml/itemProps2.xml><?xml version="1.0" encoding="utf-8"?>
<ds:datastoreItem xmlns:ds="http://schemas.openxmlformats.org/officeDocument/2006/customXml" ds:itemID="{70BE074E-5433-4DBD-98C0-A6BDA3358451}"/>
</file>

<file path=customXml/itemProps3.xml><?xml version="1.0" encoding="utf-8"?>
<ds:datastoreItem xmlns:ds="http://schemas.openxmlformats.org/officeDocument/2006/customXml" ds:itemID="{4FA8F44C-1E11-41AE-8208-6261388C65C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21525</TotalTime>
  <Words>2381</Words>
  <Application>Microsoft Office PowerPoint</Application>
  <PresentationFormat>Widescreen</PresentationFormat>
  <Paragraphs>322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Aptos</vt:lpstr>
      <vt:lpstr>Arial</vt:lpstr>
      <vt:lpstr>Arial Black</vt:lpstr>
      <vt:lpstr>Calibri</vt:lpstr>
      <vt:lpstr>Mont Bold</vt:lpstr>
      <vt:lpstr>Mont Book</vt:lpstr>
      <vt:lpstr>Mont Heavy</vt:lpstr>
      <vt:lpstr>Mont SemiBold</vt:lpstr>
      <vt:lpstr>Mont SemiBold Italic</vt:lpstr>
      <vt:lpstr>Wingdings</vt:lpstr>
      <vt:lpstr>office theme</vt:lpstr>
      <vt:lpstr>Scoring Proposal Strengths Through   The Eyes Of The Evaluator</vt:lpstr>
      <vt:lpstr>Presenter</vt:lpstr>
      <vt:lpstr>Most Proposals Have A Major Issue</vt:lpstr>
      <vt:lpstr>Proposal Evaluation Criteria</vt:lpstr>
      <vt:lpstr>Proposal Evaluators</vt:lpstr>
      <vt:lpstr>What do Proposal Evaluators do?</vt:lpstr>
      <vt:lpstr>How to Assist The Proposal Evaluator</vt:lpstr>
      <vt:lpstr>Some Terminology - 1</vt:lpstr>
      <vt:lpstr>Some Terminology - 2</vt:lpstr>
      <vt:lpstr>Some Terminology - 3 </vt:lpstr>
      <vt:lpstr>Perspective</vt:lpstr>
      <vt:lpstr>5 Elements of a Strength-Based Win Theme  or Strength Statement (Source: Bruce Morton)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Developing a Strength-Based Win  Theme or Strength Statement – 4b</vt:lpstr>
      <vt:lpstr>Emerging Industry Best Practices</vt:lpstr>
      <vt:lpstr>The 4 C’s for  Strength-Based Win Themes (Source: Bruce Morton)</vt:lpstr>
      <vt:lpstr>Articulating Strengths Too Late</vt:lpstr>
      <vt:lpstr>Capture Perspective: The Five C’s    (Source: Bruce Morton)</vt:lpstr>
      <vt:lpstr>Summary</vt:lpstr>
      <vt:lpstr>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Morton</dc:creator>
  <cp:lastModifiedBy>Bruce Morton</cp:lastModifiedBy>
  <cp:revision>7</cp:revision>
  <cp:lastPrinted>2024-06-01T22:57:46Z</cp:lastPrinted>
  <dcterms:created xsi:type="dcterms:W3CDTF">2013-07-15T20:26:40Z</dcterms:created>
  <dcterms:modified xsi:type="dcterms:W3CDTF">2024-06-10T00:41:05Z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0x0101009DBAAACB39C815428E26C18908D7BB29</vt:lpwstr>
  </property>
</Properties>
</file>