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59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71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94"/>
  </p:normalViewPr>
  <p:slideViewPr>
    <p:cSldViewPr snapToGrid="0">
      <p:cViewPr>
        <p:scale>
          <a:sx n="50" d="100"/>
          <a:sy n="50" d="100"/>
        </p:scale>
        <p:origin x="148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DBAE2D-5946-F822-DF21-889C372C8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D1632-61D2-00A1-C37F-539D99BC4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48EC-F327-3044-99A3-6BADA770022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5E94-4244-A1DE-6279-A366A6C23F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454C8-17B7-3FDF-E88E-CAEDBAD51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DDF7-0742-0A43-BA37-0F9BA317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6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F3D2B-EC97-4C41-B064-F6EF30B6B163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BF700-E98F-4CB0-87C8-1867DB85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BF700-E98F-4CB0-87C8-1867DB85D0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8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1122363"/>
            <a:ext cx="11364686" cy="238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5400" b="1" i="0">
                <a:ln>
                  <a:noFill/>
                </a:ln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Mont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EF7E-B200-EF96-9FFE-8A078B14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710"/>
            <a:ext cx="10515600" cy="701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8A4E45-2EF6-B6E3-5EE7-96C3C4570172}"/>
              </a:ext>
            </a:extLst>
          </p:cNvPr>
          <p:cNvSpPr txBox="1">
            <a:spLocks/>
          </p:cNvSpPr>
          <p:nvPr userDrawn="1"/>
        </p:nvSpPr>
        <p:spPr>
          <a:xfrm>
            <a:off x="838200" y="2404940"/>
            <a:ext cx="10515600" cy="40661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 Bold" pitchFamily="2" charset="0"/>
                <a:ea typeface="+mj-ea"/>
                <a:cs typeface="+mj-cs"/>
              </a:defRPr>
            </a:lvl1pPr>
          </a:lstStyle>
          <a:p>
            <a:r>
              <a:rPr lang="en-GB" sz="1800" b="1" i="0" dirty="0">
                <a:latin typeface="Mont Bold" pitchFamily="2" charset="0"/>
              </a:rPr>
              <a:t>Click to edit Master title style</a:t>
            </a:r>
            <a:endParaRPr lang="en-US" sz="1800" b="1" i="0" dirty="0">
              <a:latin typeface="Mont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56"/>
            <a:ext cx="10515600" cy="5150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b="1" i="0">
                <a:solidFill>
                  <a:schemeClr val="bg1"/>
                </a:solidFill>
                <a:latin typeface="Mont 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4400" b="1" i="0">
                <a:solidFill>
                  <a:schemeClr val="bg1"/>
                </a:solidFill>
                <a:latin typeface="Mon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156"/>
            <a:ext cx="10515600" cy="562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Mont Book" pitchFamily="2" charset="0"/>
              </a:defRPr>
            </a:lvl1pPr>
            <a:lvl2pPr>
              <a:defRPr sz="2000" b="0" i="0">
                <a:solidFill>
                  <a:schemeClr val="bg1"/>
                </a:solidFill>
                <a:latin typeface="Mont Book" pitchFamily="2" charset="0"/>
              </a:defRPr>
            </a:lvl2pPr>
            <a:lvl3pPr>
              <a:defRPr sz="2000" b="0" i="0">
                <a:solidFill>
                  <a:schemeClr val="bg1"/>
                </a:solidFill>
                <a:latin typeface="Mont Book" pitchFamily="2" charset="0"/>
              </a:defRPr>
            </a:lvl3pPr>
            <a:lvl4pPr>
              <a:defRPr sz="2000" b="0" i="0">
                <a:solidFill>
                  <a:schemeClr val="bg1"/>
                </a:solidFill>
                <a:latin typeface="Mont Book" pitchFamily="2" charset="0"/>
              </a:defRPr>
            </a:lvl4pPr>
            <a:lvl5pPr>
              <a:defRPr sz="2000" b="0" i="0">
                <a:solidFill>
                  <a:schemeClr val="bg1"/>
                </a:solidFill>
                <a:latin typeface="Mon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sz="2000"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sz="2000"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sz="2000"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sz="2000" b="1" i="0">
                <a:solidFill>
                  <a:schemeClr val="bg1"/>
                </a:solidFill>
                <a:latin typeface="Mont 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7532"/>
            <a:ext cx="10515600" cy="503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sz="2000"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sz="2000"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sz="2000"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sz="2000" b="1" i="0">
                <a:solidFill>
                  <a:schemeClr val="bg1"/>
                </a:solidFill>
                <a:latin typeface="Mont 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sz="2000"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sz="2000"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sz="2000"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sz="2000" b="1" i="0">
                <a:solidFill>
                  <a:schemeClr val="bg1"/>
                </a:solidFill>
                <a:latin typeface="Mont 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5151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257300"/>
            <a:ext cx="3932237" cy="160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57300"/>
            <a:ext cx="6172200" cy="4603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sz="2000"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sz="2000"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sz="2000"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sz="2000" b="1" i="0">
                <a:solidFill>
                  <a:schemeClr val="bg1"/>
                </a:solidFill>
                <a:latin typeface="Mont 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56956"/>
            <a:ext cx="3932237" cy="2912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  <a:latin typeface="Mont SemiBold Italic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1830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57299"/>
            <a:ext cx="6172200" cy="5238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Mont SemiBold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484314"/>
            <a:ext cx="3932237" cy="3011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Mont SemiBold Italic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kraleigh@k2consulti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38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5A446D-9F51-6EF7-6914-5CDDCD69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2116386"/>
          </a:xfrm>
        </p:spPr>
        <p:txBody>
          <a:bodyPr/>
          <a:lstStyle/>
          <a:p>
            <a:r>
              <a:rPr lang="en-US" dirty="0"/>
              <a:t>Community, Collaboration, &amp; Resilience: Collaboration Strategies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90E412-87E2-3C46-6118-93C56CEC537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Cross-Functional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Collaborative Tools &amp; Platforms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Regular Team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Feedback &amp; Review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Knowledge Sharing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Client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Flexibility &amp; Adaptability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Celebrate Achievements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Post-Proposal Evaluation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1E4400-F370-F470-39FE-46496533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Within a company, collaboration strategies are critical to proposal management. Sometimes collaborating with other proposal managers outside of the company without sharing proprietary information can also help.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8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5A446D-9F51-6EF7-6914-5CDDCD69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2116386"/>
          </a:xfrm>
        </p:spPr>
        <p:txBody>
          <a:bodyPr/>
          <a:lstStyle/>
          <a:p>
            <a:r>
              <a:rPr lang="en-US" dirty="0"/>
              <a:t>Community, Collaboration, &amp; Resilience: Turning No’s into Learning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90E412-87E2-3C46-6118-93C56CEC537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Deconstruct the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Lessons Learned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Seek Candid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Benchmark Against Competitors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Implement Corrective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Embrace a growth mindset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471F2-AB29-E8ED-4214-E797AC65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3" b="96364" l="5045" r="95846">
                        <a14:foregroundMark x1="14540" y1="52000" x2="14540" y2="52000"/>
                        <a14:foregroundMark x1="5341" y1="59273" x2="5341" y2="59273"/>
                        <a14:foregroundMark x1="40356" y1="93455" x2="40356" y2="93455"/>
                        <a14:foregroundMark x1="14540" y1="96364" x2="14540" y2="96364"/>
                        <a14:foregroundMark x1="96142" y1="48364" x2="96142" y2="48364"/>
                        <a14:foregroundMark x1="78042" y1="7273" x2="78042" y2="7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612" y="3484315"/>
            <a:ext cx="3210373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5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E478-21FC-34E9-51EC-9074C175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3A0D-3C5A-38B2-C347-8F699A4DC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Consultants (Compliance)</a:t>
            </a:r>
          </a:p>
          <a:p>
            <a:r>
              <a:rPr lang="en-US" dirty="0"/>
              <a:t>APMP Body of Knowledge </a:t>
            </a:r>
          </a:p>
          <a:p>
            <a:r>
              <a:rPr lang="en-US" dirty="0"/>
              <a:t>PTAC (APEX Accelerators)</a:t>
            </a:r>
          </a:p>
          <a:p>
            <a:r>
              <a:rPr lang="en-US" dirty="0"/>
              <a:t>Podcasts &amp; YouTube Webinars </a:t>
            </a:r>
          </a:p>
          <a:p>
            <a:r>
              <a:rPr lang="en-US" dirty="0"/>
              <a:t>Capture2Proposal, </a:t>
            </a:r>
            <a:r>
              <a:rPr lang="en-US" dirty="0" err="1"/>
              <a:t>WinCenter</a:t>
            </a:r>
            <a:r>
              <a:rPr lang="en-US" dirty="0"/>
              <a:t>, </a:t>
            </a:r>
            <a:r>
              <a:rPr lang="en-US" dirty="0" err="1"/>
              <a:t>SalesForce</a:t>
            </a:r>
            <a:endParaRPr lang="en-US" dirty="0"/>
          </a:p>
          <a:p>
            <a:r>
              <a:rPr lang="en-US" dirty="0"/>
              <a:t>Mentors</a:t>
            </a:r>
          </a:p>
        </p:txBody>
      </p:sp>
    </p:spTree>
    <p:extLst>
      <p:ext uri="{BB962C8B-B14F-4D97-AF65-F5344CB8AC3E}">
        <p14:creationId xmlns:p14="http://schemas.microsoft.com/office/powerpoint/2010/main" val="102336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5E8F2F-1EBB-560A-9A7C-7914E2D5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 Thoughts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17358E-D76F-0ED1-0C9F-5A26AE52B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Embrace Efficiency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Harness Collaboration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Invest in Mentorship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Turn Setbacks into Opportunities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Celebrate Achievements</a:t>
            </a:r>
          </a:p>
        </p:txBody>
      </p:sp>
    </p:spTree>
    <p:extLst>
      <p:ext uri="{BB962C8B-B14F-4D97-AF65-F5344CB8AC3E}">
        <p14:creationId xmlns:p14="http://schemas.microsoft.com/office/powerpoint/2010/main" val="241268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112652-C8CE-B041-3396-18516B90B15C}"/>
              </a:ext>
            </a:extLst>
          </p:cNvPr>
          <p:cNvSpPr/>
          <p:nvPr/>
        </p:nvSpPr>
        <p:spPr>
          <a:xfrm>
            <a:off x="6990414" y="1596992"/>
            <a:ext cx="4363386" cy="183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E70DC9-92CC-C5A1-B8D1-B5F87C59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726"/>
            <a:ext cx="10515600" cy="5625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latin typeface="Mont Bold" pitchFamily="2" charset="0"/>
              </a:rPr>
              <a:t>Keep in touch!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D207332-0FC3-CD50-72DB-AC6E58AD8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0086"/>
            <a:ext cx="6152214" cy="43513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Mel Shoemaker, CF APMP</a:t>
            </a:r>
            <a:br>
              <a:rPr lang="en-US" i="1" dirty="0"/>
            </a:br>
            <a:r>
              <a:rPr lang="en-US" i="1" dirty="0"/>
              <a:t>Compass Government Solutions</a:t>
            </a:r>
          </a:p>
          <a:p>
            <a:pPr marL="0" indent="0">
              <a:buNone/>
            </a:pPr>
            <a:r>
              <a:rPr lang="en-US" sz="2000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Melissa.shoemaker@compassgovernmentsolutions.com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In/</a:t>
            </a:r>
            <a:r>
              <a:rPr lang="en-US" sz="20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melissashoemaker</a:t>
            </a:r>
            <a:endParaRPr lang="en-US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577E82D-FCE7-D358-7C63-4E7C62DE7674}"/>
              </a:ext>
            </a:extLst>
          </p:cNvPr>
          <p:cNvSpPr txBox="1">
            <a:spLocks/>
          </p:cNvSpPr>
          <p:nvPr/>
        </p:nvSpPr>
        <p:spPr>
          <a:xfrm>
            <a:off x="838200" y="4235755"/>
            <a:ext cx="5037944" cy="435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Kel Raleigh, MFA </a:t>
            </a:r>
            <a:br>
              <a:rPr lang="en-US" i="1" dirty="0"/>
            </a:br>
            <a:r>
              <a:rPr lang="en-US" i="1" dirty="0"/>
              <a:t>K2 Consulting, Inc.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kraleigh@k2consulting.com</a:t>
            </a:r>
            <a:endParaRPr lang="en-US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In/</a:t>
            </a:r>
            <a:r>
              <a:rPr lang="en-US" sz="20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kraleighwrites</a:t>
            </a:r>
            <a:endParaRPr lang="en-US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E24D157-4840-576C-2275-69B90C70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D78FF109-81D8-12C1-1548-B4BC9227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20" y="1391755"/>
            <a:ext cx="4348379" cy="2174190"/>
          </a:xfrm>
          <a:prstGeom prst="rect">
            <a:avLst/>
          </a:prstGeom>
        </p:spPr>
      </p:pic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2E388960-F9D7-029D-F8E8-EFA4FFBDF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03" y="3847211"/>
            <a:ext cx="3415211" cy="12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5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68F6-21B3-C192-CD69-3A5166F4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4227"/>
            <a:ext cx="10515600" cy="773724"/>
          </a:xfrm>
        </p:spPr>
        <p:txBody>
          <a:bodyPr/>
          <a:lstStyle/>
          <a:p>
            <a:pPr algn="ctr"/>
            <a:r>
              <a:rPr lang="en-US" sz="6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Thriving on Thin: A Practical Guide to Lean Proposal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DC7F-D4D8-29BB-BEDF-E61CB885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3188"/>
            <a:ext cx="10515600" cy="1682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Melissa Shoemaker, CF APMP – VP of Proposal Operations, Compass Government Solutions</a:t>
            </a:r>
          </a:p>
          <a:p>
            <a:pPr marL="0" indent="0" algn="ctr">
              <a:buNone/>
            </a:pP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Kel Raleigh – BD &amp; Proposal Manager, </a:t>
            </a:r>
            <a:r>
              <a:rPr lang="en-US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K2 Consulting, Inc.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90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70DC9-92CC-C5A1-B8D1-B5F87C59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726"/>
            <a:ext cx="10515600" cy="5625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latin typeface="Mont Bold" pitchFamily="2" charset="0"/>
              </a:rPr>
              <a:t>Who We Are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D207332-0FC3-CD50-72DB-AC6E58AD8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4358"/>
            <a:ext cx="5037944" cy="43513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Mel Shoemaker, CF APMP</a:t>
            </a:r>
            <a:br>
              <a:rPr lang="en-US" i="1" dirty="0"/>
            </a:br>
            <a:r>
              <a:rPr lang="en-US" i="1" dirty="0"/>
              <a:t>Compass Government Solutions</a:t>
            </a:r>
          </a:p>
          <a:p>
            <a:r>
              <a:rPr lang="en-US" sz="1800" b="0" dirty="0"/>
              <a:t>10+ years’ experience</a:t>
            </a:r>
          </a:p>
          <a:p>
            <a:r>
              <a:rPr lang="en-US" sz="1800" b="0" dirty="0"/>
              <a:t>CF APMP &amp; Shipley Training Certified</a:t>
            </a:r>
          </a:p>
          <a:p>
            <a:r>
              <a:rPr lang="en-US" sz="1800" b="0" dirty="0"/>
              <a:t>BS - Criminal Justice &amp; Psychology, University of Maryland</a:t>
            </a:r>
          </a:p>
          <a:p>
            <a:r>
              <a:rPr lang="en-US" sz="1800" b="0" dirty="0"/>
              <a:t>Hobbies: Real Estate Investing, </a:t>
            </a:r>
            <a:br>
              <a:rPr lang="en-US" sz="1800" b="0" dirty="0"/>
            </a:br>
            <a:r>
              <a:rPr lang="en-US" sz="1800" b="0" dirty="0"/>
              <a:t>Newborn Screening Advocacy,</a:t>
            </a:r>
            <a:br>
              <a:rPr lang="en-US" sz="1800" b="0" dirty="0"/>
            </a:br>
            <a:r>
              <a:rPr lang="en-US" sz="1800" b="0" dirty="0"/>
              <a:t>Boating, Book Club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577E82D-FCE7-D358-7C63-4E7C62DE7674}"/>
              </a:ext>
            </a:extLst>
          </p:cNvPr>
          <p:cNvSpPr txBox="1">
            <a:spLocks/>
          </p:cNvSpPr>
          <p:nvPr/>
        </p:nvSpPr>
        <p:spPr>
          <a:xfrm>
            <a:off x="6315856" y="2081510"/>
            <a:ext cx="5037944" cy="435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bg1"/>
                </a:solidFill>
                <a:latin typeface="Mont 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Kel Raleigh, MFA </a:t>
            </a:r>
            <a:br>
              <a:rPr lang="en-US" i="1" dirty="0"/>
            </a:br>
            <a:r>
              <a:rPr lang="en-US" i="1" dirty="0"/>
              <a:t>K2 Consulting, Inc.</a:t>
            </a:r>
          </a:p>
          <a:p>
            <a:r>
              <a:rPr lang="en-US" sz="1800" b="0" dirty="0"/>
              <a:t>5+ years’ experience</a:t>
            </a:r>
          </a:p>
          <a:p>
            <a:r>
              <a:rPr lang="en-US" sz="1800" b="0" dirty="0"/>
              <a:t>CF APMP &amp; Shipley Training Certified</a:t>
            </a:r>
          </a:p>
          <a:p>
            <a:r>
              <a:rPr lang="en-US" sz="1800" b="0" dirty="0"/>
              <a:t>MFA – Writing &amp; Publication Design, University of Baltimore | BA – English, Mansfield </a:t>
            </a:r>
            <a:br>
              <a:rPr lang="en-US" sz="1800" b="0" dirty="0"/>
            </a:br>
            <a:r>
              <a:rPr lang="en-US" sz="1800" b="0" dirty="0"/>
              <a:t>University of Pennsylvania</a:t>
            </a:r>
          </a:p>
          <a:p>
            <a:r>
              <a:rPr lang="en-US" sz="1800" b="0" dirty="0"/>
              <a:t>Hobbies: Baseball &amp; Softball, </a:t>
            </a:r>
            <a:br>
              <a:rPr lang="en-US" sz="1800" b="0" dirty="0"/>
            </a:br>
            <a:r>
              <a:rPr lang="en-US" sz="1800" b="0" dirty="0"/>
              <a:t>Crochet, Creative Writing, </a:t>
            </a:r>
            <a:br>
              <a:rPr lang="en-US" sz="1800" b="0" dirty="0"/>
            </a:br>
            <a:r>
              <a:rPr lang="en-US" sz="1800" b="0" dirty="0"/>
              <a:t>Reading, Swimming</a:t>
            </a:r>
          </a:p>
        </p:txBody>
      </p:sp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3D81F320-6843-15B4-8B95-B0F46AF7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471" y="4235755"/>
            <a:ext cx="2064270" cy="2064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photo of Melissa Shoemaker, CF APMP">
            <a:extLst>
              <a:ext uri="{FF2B5EF4-FFF2-40B4-BE49-F238E27FC236}">
                <a16:creationId xmlns:a16="http://schemas.microsoft.com/office/drawing/2014/main" id="{0CA01896-4A67-2BF9-234F-3CB05F2F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30" y="4235755"/>
            <a:ext cx="2064270" cy="2064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photograph; state, flag, Maryland">
            <a:extLst>
              <a:ext uri="{FF2B5EF4-FFF2-40B4-BE49-F238E27FC236}">
                <a16:creationId xmlns:a16="http://schemas.microsoft.com/office/drawing/2014/main" id="{FBC39556-9E79-5356-DCA2-A99368BF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05" y="632961"/>
            <a:ext cx="1973589" cy="13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4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71239-016C-45E8-0FD0-9384B7A9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726"/>
            <a:ext cx="10515600" cy="5625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latin typeface="Mont Bold" pitchFamily="2" charset="0"/>
              </a:rPr>
              <a:t>Challenges of Lean Proposal Departments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595AE-1420-1FDC-A261-95FD99BC9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0086"/>
            <a:ext cx="5181600" cy="43513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Working Solo / Limited Resources</a:t>
            </a:r>
          </a:p>
          <a:p>
            <a:r>
              <a:rPr lang="en-US" dirty="0"/>
              <a:t>Resource Allocation</a:t>
            </a:r>
          </a:p>
          <a:p>
            <a:r>
              <a:rPr lang="en-US" dirty="0"/>
              <a:t>Time Constraints</a:t>
            </a:r>
          </a:p>
          <a:p>
            <a:r>
              <a:rPr lang="en-US" dirty="0"/>
              <a:t>Expertise &amp; Skill Gaps</a:t>
            </a:r>
          </a:p>
          <a:p>
            <a:r>
              <a:rPr lang="en-US" dirty="0"/>
              <a:t>Competitive Disadvantages</a:t>
            </a:r>
          </a:p>
          <a:p>
            <a:r>
              <a:rPr lang="en-US" dirty="0"/>
              <a:t>Adapting to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6C963-77E9-0660-E857-E45D8DA3A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0086"/>
            <a:ext cx="5181600" cy="43513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What We’ll Cover:</a:t>
            </a:r>
          </a:p>
          <a:p>
            <a:pPr lvl="1"/>
            <a:r>
              <a:rPr lang="en-US" dirty="0"/>
              <a:t>Strategic Efficiency</a:t>
            </a:r>
          </a:p>
          <a:p>
            <a:pPr lvl="1"/>
            <a:r>
              <a:rPr lang="en-US" dirty="0"/>
              <a:t>Adaptability in Action</a:t>
            </a:r>
          </a:p>
          <a:p>
            <a:pPr lvl="1"/>
            <a:r>
              <a:rPr lang="en-US" dirty="0"/>
              <a:t>Mentorship Momentum</a:t>
            </a:r>
          </a:p>
          <a:p>
            <a:pPr lvl="1"/>
            <a:r>
              <a:rPr lang="en-US" dirty="0"/>
              <a:t>Community, Collaboration, and Resilience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2D923-51CA-3284-28E5-4DFFD9150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0" b="93202" l="507" r="94764">
                        <a14:foregroundMark x1="507" y1="44956" x2="507" y2="44956"/>
                        <a14:foregroundMark x1="7095" y1="45395" x2="7095" y2="45395"/>
                        <a14:foregroundMark x1="12162" y1="46272" x2="12162" y2="46272"/>
                        <a14:foregroundMark x1="9122" y1="46053" x2="9122" y2="46053"/>
                        <a14:foregroundMark x1="4392" y1="44956" x2="4392" y2="44956"/>
                        <a14:foregroundMark x1="18919" y1="45614" x2="18919" y2="45614"/>
                        <a14:foregroundMark x1="11655" y1="45175" x2="11655" y2="45175"/>
                        <a14:foregroundMark x1="8108" y1="45614" x2="8108" y2="45614"/>
                        <a14:foregroundMark x1="23142" y1="45614" x2="23142" y2="45614"/>
                        <a14:foregroundMark x1="84122" y1="62719" x2="84122" y2="62719"/>
                        <a14:foregroundMark x1="84797" y1="66447" x2="84797" y2="66447"/>
                        <a14:foregroundMark x1="88514" y1="72588" x2="88514" y2="72588"/>
                        <a14:foregroundMark x1="90878" y1="75439" x2="90878" y2="75439"/>
                        <a14:foregroundMark x1="95101" y1="80921" x2="95101" y2="80921"/>
                        <a14:foregroundMark x1="86655" y1="89035" x2="86655" y2="89035"/>
                        <a14:foregroundMark x1="76689" y1="92105" x2="76689" y2="92105"/>
                        <a14:foregroundMark x1="69764" y1="92105" x2="69764" y2="92105"/>
                        <a14:foregroundMark x1="63851" y1="92105" x2="63851" y2="92105"/>
                        <a14:foregroundMark x1="57770" y1="92982" x2="57095" y2="93202"/>
                        <a14:foregroundMark x1="46791" y1="91447" x2="46791" y2="91447"/>
                        <a14:foregroundMark x1="42061" y1="92763" x2="42061" y2="92763"/>
                        <a14:foregroundMark x1="56081" y1="90351" x2="56081" y2="90351"/>
                        <a14:foregroundMark x1="61318" y1="89912" x2="61318" y2="89912"/>
                        <a14:foregroundMark x1="68412" y1="89912" x2="68412" y2="89912"/>
                        <a14:foregroundMark x1="70946" y1="90132" x2="70946" y2="90132"/>
                        <a14:foregroundMark x1="76351" y1="91228" x2="76858" y2="91228"/>
                        <a14:foregroundMark x1="90203" y1="91228" x2="90203" y2="91228"/>
                        <a14:foregroundMark x1="33108" y1="91228" x2="33108" y2="91228"/>
                        <a14:foregroundMark x1="31250" y1="92105" x2="31250" y2="92105"/>
                        <a14:foregroundMark x1="93243" y1="78947" x2="93243" y2="78947"/>
                        <a14:foregroundMark x1="36993" y1="45175" x2="36993" y2="45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4140200"/>
            <a:ext cx="3528372" cy="271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070D43-A3DD-7DBA-E5DC-A819BA979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0" b="93202" l="507" r="94764">
                        <a14:foregroundMark x1="507" y1="44956" x2="507" y2="44956"/>
                        <a14:foregroundMark x1="7095" y1="45395" x2="7095" y2="45395"/>
                        <a14:foregroundMark x1="12162" y1="46272" x2="12162" y2="46272"/>
                        <a14:foregroundMark x1="9122" y1="46053" x2="9122" y2="46053"/>
                        <a14:foregroundMark x1="4392" y1="44956" x2="4392" y2="44956"/>
                        <a14:foregroundMark x1="18919" y1="45614" x2="18919" y2="45614"/>
                        <a14:foregroundMark x1="11655" y1="45175" x2="11655" y2="45175"/>
                        <a14:foregroundMark x1="8108" y1="45614" x2="8108" y2="45614"/>
                        <a14:foregroundMark x1="23142" y1="45614" x2="23142" y2="45614"/>
                        <a14:foregroundMark x1="84122" y1="62719" x2="84122" y2="62719"/>
                        <a14:foregroundMark x1="84797" y1="66447" x2="84797" y2="66447"/>
                        <a14:foregroundMark x1="88514" y1="72588" x2="88514" y2="72588"/>
                        <a14:foregroundMark x1="90878" y1="75439" x2="90878" y2="75439"/>
                        <a14:foregroundMark x1="95101" y1="80921" x2="95101" y2="80921"/>
                        <a14:foregroundMark x1="86655" y1="89035" x2="86655" y2="89035"/>
                        <a14:foregroundMark x1="76689" y1="92105" x2="76689" y2="92105"/>
                        <a14:foregroundMark x1="69764" y1="92105" x2="69764" y2="92105"/>
                        <a14:foregroundMark x1="63851" y1="92105" x2="63851" y2="92105"/>
                        <a14:foregroundMark x1="57770" y1="92982" x2="57095" y2="93202"/>
                        <a14:foregroundMark x1="46791" y1="91447" x2="46791" y2="91447"/>
                        <a14:foregroundMark x1="42061" y1="92763" x2="42061" y2="92763"/>
                        <a14:foregroundMark x1="56081" y1="90351" x2="56081" y2="90351"/>
                        <a14:foregroundMark x1="61318" y1="89912" x2="61318" y2="89912"/>
                        <a14:foregroundMark x1="68412" y1="89912" x2="68412" y2="89912"/>
                        <a14:foregroundMark x1="70946" y1="90132" x2="70946" y2="90132"/>
                        <a14:foregroundMark x1="76351" y1="91228" x2="76858" y2="91228"/>
                        <a14:foregroundMark x1="90203" y1="91228" x2="90203" y2="91228"/>
                        <a14:foregroundMark x1="33108" y1="91228" x2="33108" y2="91228"/>
                        <a14:foregroundMark x1="31250" y1="92105" x2="31250" y2="92105"/>
                        <a14:foregroundMark x1="93243" y1="78947" x2="93243" y2="78947"/>
                        <a14:foregroundMark x1="36993" y1="45175" x2="36993" y2="451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63628" y="4140200"/>
            <a:ext cx="3528372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FE50D0-5D48-0022-418F-95561CF3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Efficiency In Action: Practical Time Management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71C3EF-9F75-FFC8-D064-7F5FC705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800" dirty="0"/>
              <a:t>Accurate Set-Up from Day 1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Prioritize Tasks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Set Clear Deadlines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Utilize Project Management Tools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Break Down Projects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Block Time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Delegate Responsibilities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Use Templates and Standardized Processes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Implement Agile Methodologies</a:t>
            </a:r>
          </a:p>
          <a:p>
            <a:pPr marL="285750" indent="-285750">
              <a:spcBef>
                <a:spcPts val="0"/>
              </a:spcBef>
            </a:pPr>
            <a:r>
              <a:rPr lang="en-US" sz="2800" dirty="0"/>
              <a:t>Check-In Regularly </a:t>
            </a:r>
          </a:p>
          <a:p>
            <a:endParaRPr lang="en-US" dirty="0">
              <a:highlight>
                <a:srgbClr val="FF00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B554A-C9BE-BC00-9B99-46AE0234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87" y="3087348"/>
            <a:ext cx="3772685" cy="32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5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FE50D0-5D48-0022-418F-95561CF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</p:spPr>
        <p:txBody>
          <a:bodyPr/>
          <a:lstStyle/>
          <a:p>
            <a:r>
              <a:rPr lang="en-US" dirty="0"/>
              <a:t>Strategic Efficiency In Action: Tailoring Development Strategies for </a:t>
            </a:r>
            <a:br>
              <a:rPr lang="en-US" dirty="0"/>
            </a:br>
            <a:r>
              <a:rPr lang="en-US" dirty="0"/>
              <a:t>Your Team</a:t>
            </a:r>
          </a:p>
        </p:txBody>
      </p:sp>
      <p:pic>
        <p:nvPicPr>
          <p:cNvPr id="3" name="Content Placeholder 2" descr="A diagram of a strategy&#10;&#10;Description automatically generated">
            <a:extLst>
              <a:ext uri="{FF2B5EF4-FFF2-40B4-BE49-F238E27FC236}">
                <a16:creationId xmlns:a16="http://schemas.microsoft.com/office/drawing/2014/main" id="{E5963619-3229-9298-2597-C30BD15DF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1591056"/>
            <a:ext cx="6584979" cy="370405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D3191E-8882-02E9-B854-7316FA3C9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67659"/>
            <a:ext cx="3932237" cy="2301329"/>
          </a:xfrm>
        </p:spPr>
        <p:txBody>
          <a:bodyPr/>
          <a:lstStyle/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Simplify &amp; Streamline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Research Your Customer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Allocate Resources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Provide Training &amp; Development 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Utilize Automation &amp; Technology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Manage Your Risks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Encourage Continuous Improvement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Collaborate Cross-Functionally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Focus on Value Propositions</a:t>
            </a:r>
          </a:p>
          <a:p>
            <a:pPr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Implement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372996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5A446D-9F51-6EF7-6914-5CDDCD69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Adaptability in Action: Personal Skill Alignment &amp; Collective Success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90E412-87E2-3C46-6118-93C56CEC537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Problem-Solving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Attention to Detail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Creative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Organizational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Leadership 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Adaptability and Resilience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1E4400-F370-F470-39FE-46496533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personal skills do you bring to the table that aren’t typically listed on a “Proposal Manager” Job Listing?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have you learned in other jobs that you apply to proposal management? </a:t>
            </a:r>
          </a:p>
        </p:txBody>
      </p:sp>
    </p:spTree>
    <p:extLst>
      <p:ext uri="{BB962C8B-B14F-4D97-AF65-F5344CB8AC3E}">
        <p14:creationId xmlns:p14="http://schemas.microsoft.com/office/powerpoint/2010/main" val="317836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5A446D-9F51-6EF7-6914-5CDDCD69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 Momentum: The Impact of Mentorship in Small Businesses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90E412-87E2-3C46-6118-93C56CEC5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Guidance &amp; 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Networking &amp;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Personal &amp; Professional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6A5FF-212D-A55D-70DB-85816E4F3E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10753" b="5008"/>
          <a:stretch/>
        </p:blipFill>
        <p:spPr>
          <a:xfrm rot="5400000">
            <a:off x="7693464" y="2585281"/>
            <a:ext cx="4046570" cy="3274101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118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5A446D-9F51-6EF7-6914-5CDDCD69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178007"/>
            <a:ext cx="10515600" cy="503156"/>
          </a:xfrm>
        </p:spPr>
        <p:txBody>
          <a:bodyPr/>
          <a:lstStyle/>
          <a:p>
            <a:r>
              <a:rPr lang="en-US" dirty="0"/>
              <a:t>Mentorship Momentum: Identify &amp; Cultivate</a:t>
            </a:r>
          </a:p>
        </p:txBody>
      </p:sp>
      <p:pic>
        <p:nvPicPr>
          <p:cNvPr id="7" name="Picture 6" descr="A diagram of a path&#10;&#10;Description automatically generated">
            <a:extLst>
              <a:ext uri="{FF2B5EF4-FFF2-40B4-BE49-F238E27FC236}">
                <a16:creationId xmlns:a16="http://schemas.microsoft.com/office/drawing/2014/main" id="{4C4E0A80-CFC2-543D-B1DF-913970A30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7" b="9745"/>
          <a:stretch/>
        </p:blipFill>
        <p:spPr>
          <a:xfrm>
            <a:off x="1425575" y="1772366"/>
            <a:ext cx="9144000" cy="501165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6426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BAAACB39C815428E26C18908D7BB29" ma:contentTypeVersion="15" ma:contentTypeDescription="Create a new document." ma:contentTypeScope="" ma:versionID="4eaeed3de73a41703ee65da2aebb4302">
  <xsd:schema xmlns:xsd="http://www.w3.org/2001/XMLSchema" xmlns:xs="http://www.w3.org/2001/XMLSchema" xmlns:p="http://schemas.microsoft.com/office/2006/metadata/properties" xmlns:ns2="2f13287d-194f-4a48-a185-9814210ab50c" xmlns:ns3="3e1244de-70bd-4ef3-84f5-139aaa2af857" targetNamespace="http://schemas.microsoft.com/office/2006/metadata/properties" ma:root="true" ma:fieldsID="cdfd7b1a453a34089c40968ca1982f21" ns2:_="" ns3:_="">
    <xsd:import namespace="2f13287d-194f-4a48-a185-9814210ab50c"/>
    <xsd:import namespace="3e1244de-70bd-4ef3-84f5-139aaa2af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3287d-194f-4a48-a185-9814210ab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d17acc2-c904-46ca-a0b5-5dc5733e3c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44de-70bd-4ef3-84f5-139aaa2af85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ed90002-c3e4-47e6-bd2a-bb72d0ae3a81}" ma:internalName="TaxCatchAll" ma:showField="CatchAllData" ma:web="3e1244de-70bd-4ef3-84f5-139aaa2af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3287d-194f-4a48-a185-9814210ab50c">
      <Terms xmlns="http://schemas.microsoft.com/office/infopath/2007/PartnerControls"/>
    </lcf76f155ced4ddcb4097134ff3c332f>
    <TaxCatchAll xmlns="3e1244de-70bd-4ef3-84f5-139aaa2af857" xsi:nil="true"/>
  </documentManagement>
</p:properties>
</file>

<file path=customXml/itemProps1.xml><?xml version="1.0" encoding="utf-8"?>
<ds:datastoreItem xmlns:ds="http://schemas.openxmlformats.org/officeDocument/2006/customXml" ds:itemID="{99776B3C-F24E-4274-8015-CBE32D5DE3F1}"/>
</file>

<file path=customXml/itemProps2.xml><?xml version="1.0" encoding="utf-8"?>
<ds:datastoreItem xmlns:ds="http://schemas.openxmlformats.org/officeDocument/2006/customXml" ds:itemID="{C0F382C4-862C-4862-8492-639AB2ED4B51}"/>
</file>

<file path=customXml/itemProps3.xml><?xml version="1.0" encoding="utf-8"?>
<ds:datastoreItem xmlns:ds="http://schemas.openxmlformats.org/officeDocument/2006/customXml" ds:itemID="{4E9ADE21-4103-43C3-9D3F-5D6809012E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20358</TotalTime>
  <Words>531</Words>
  <Application>Microsoft Office PowerPoint</Application>
  <PresentationFormat>Widescreen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Mont Bold</vt:lpstr>
      <vt:lpstr>Mont Book</vt:lpstr>
      <vt:lpstr>Mont SemiBold</vt:lpstr>
      <vt:lpstr>Mont SemiBold Italic</vt:lpstr>
      <vt:lpstr>office theme</vt:lpstr>
      <vt:lpstr>PowerPoint Presentation</vt:lpstr>
      <vt:lpstr>Thriving on Thin: A Practical Guide to Lean Proposal Management</vt:lpstr>
      <vt:lpstr>Who We Are</vt:lpstr>
      <vt:lpstr>Challenges of Lean Proposal Departments</vt:lpstr>
      <vt:lpstr>Strategic Efficiency In Action: Practical Time Management</vt:lpstr>
      <vt:lpstr>Strategic Efficiency In Action: Tailoring Development Strategies for  Your Team</vt:lpstr>
      <vt:lpstr>Adaptability in Action: Personal Skill Alignment &amp; Collective Success</vt:lpstr>
      <vt:lpstr>Mentorship Momentum: The Impact of Mentorship in Small Businesses</vt:lpstr>
      <vt:lpstr>Mentorship Momentum: Identify &amp; Cultivate</vt:lpstr>
      <vt:lpstr>Community, Collaboration, &amp; Resilience: Collaboration Strategies</vt:lpstr>
      <vt:lpstr>Community, Collaboration, &amp; Resilience: Turning No’s into Learning</vt:lpstr>
      <vt:lpstr>Resources Overview </vt:lpstr>
      <vt:lpstr>Take Away Thoughts</vt:lpstr>
      <vt:lpstr>Keep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 Raleigh</dc:creator>
  <cp:lastModifiedBy>Kel Raleigh</cp:lastModifiedBy>
  <cp:revision>16</cp:revision>
  <dcterms:created xsi:type="dcterms:W3CDTF">2013-07-15T20:26:40Z</dcterms:created>
  <dcterms:modified xsi:type="dcterms:W3CDTF">2024-06-03T18:01:45Z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0x0101009DBAAACB39C815428E26C18908D7BB29</vt:lpwstr>
  </property>
</Properties>
</file>