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4"/>
  </p:notesMasterIdLst>
  <p:sldIdLst>
    <p:sldId id="336" r:id="rId2"/>
    <p:sldId id="280" r:id="rId3"/>
    <p:sldId id="321" r:id="rId4"/>
    <p:sldId id="322" r:id="rId5"/>
    <p:sldId id="323" r:id="rId6"/>
    <p:sldId id="267" r:id="rId7"/>
    <p:sldId id="324" r:id="rId8"/>
    <p:sldId id="305" r:id="rId9"/>
    <p:sldId id="306" r:id="rId10"/>
    <p:sldId id="307" r:id="rId11"/>
    <p:sldId id="325" r:id="rId12"/>
    <p:sldId id="289" r:id="rId13"/>
    <p:sldId id="312" r:id="rId14"/>
    <p:sldId id="337" r:id="rId15"/>
    <p:sldId id="310" r:id="rId16"/>
    <p:sldId id="311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15" r:id="rId27"/>
    <p:sldId id="314" r:id="rId28"/>
    <p:sldId id="317" r:id="rId29"/>
    <p:sldId id="318" r:id="rId30"/>
    <p:sldId id="335" r:id="rId31"/>
    <p:sldId id="338" r:id="rId32"/>
    <p:sldId id="29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arlie Divine" initials="CLD" lastIdx="3" clrIdx="0"/>
  <p:cmAuthor id="1" name="Mary Dixon" initials="MD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72" autoAdjust="0"/>
    <p:restoredTop sz="94660" autoAdjust="0"/>
  </p:normalViewPr>
  <p:slideViewPr>
    <p:cSldViewPr snapToGrid="0">
      <p:cViewPr varScale="1">
        <p:scale>
          <a:sx n="69" d="100"/>
          <a:sy n="69" d="100"/>
        </p:scale>
        <p:origin x="-1776" y="-104"/>
      </p:cViewPr>
      <p:guideLst>
        <p:guide orient="horz" pos="4201"/>
        <p:guide orient="horz" pos="608"/>
        <p:guide orient="horz" pos="913"/>
        <p:guide orient="horz" pos="997"/>
        <p:guide orient="horz" pos="1319"/>
        <p:guide pos="2880"/>
        <p:guide pos="443"/>
        <p:guide pos="5316"/>
        <p:guide pos="267"/>
        <p:guide pos="5495"/>
        <p:guide pos="62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8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4" Type="http://schemas.openxmlformats.org/officeDocument/2006/relationships/slide" Target="slides/slide11.xml"/><Relationship Id="rId5" Type="http://schemas.openxmlformats.org/officeDocument/2006/relationships/slide" Target="slides/slide17.xml"/><Relationship Id="rId6" Type="http://schemas.openxmlformats.org/officeDocument/2006/relationships/slide" Target="slides/slide20.xml"/><Relationship Id="rId7" Type="http://schemas.openxmlformats.org/officeDocument/2006/relationships/slide" Target="slides/slide25.xml"/><Relationship Id="rId8" Type="http://schemas.openxmlformats.org/officeDocument/2006/relationships/slide" Target="slides/slide30.xml"/><Relationship Id="rId9" Type="http://schemas.openxmlformats.org/officeDocument/2006/relationships/slide" Target="slides/slide31.xml"/><Relationship Id="rId1" Type="http://schemas.openxmlformats.org/officeDocument/2006/relationships/slide" Target="slides/slide3.xml"/><Relationship Id="rId2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F5C4E-46A1-4E18-BEE1-0ED20348EF64}" type="datetimeFigureOut">
              <a:rPr lang="en-US" smtClean="0"/>
              <a:t>5/1/16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21996-193B-4C90-A97E-83E0CA5252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01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F614-2BCA-BB49-B921-FD05C9A2E34B}" type="datetimeFigureOut">
              <a:rPr lang="en-US" smtClean="0"/>
              <a:t>5/1/16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611F-60C8-7840-A596-941893D1B5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ounded Rectangle 6"/>
          <p:cNvSpPr/>
          <p:nvPr userDrawn="1"/>
        </p:nvSpPr>
        <p:spPr>
          <a:xfrm>
            <a:off x="423862" y="372979"/>
            <a:ext cx="8299451" cy="5618748"/>
          </a:xfrm>
          <a:prstGeom prst="roundRect">
            <a:avLst>
              <a:gd name="adj" fmla="val 1763"/>
            </a:avLst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959916" y="1328017"/>
            <a:ext cx="7212602" cy="3679022"/>
            <a:chOff x="827305" y="1600089"/>
            <a:chExt cx="7489387" cy="3364263"/>
          </a:xfrm>
        </p:grpSpPr>
        <p:sp>
          <p:nvSpPr>
            <p:cNvPr id="9" name="Rounded Rectangle 8"/>
            <p:cNvSpPr/>
            <p:nvPr/>
          </p:nvSpPr>
          <p:spPr>
            <a:xfrm>
              <a:off x="827305" y="1600089"/>
              <a:ext cx="7489387" cy="3364263"/>
            </a:xfrm>
            <a:prstGeom prst="roundRect">
              <a:avLst>
                <a:gd name="adj" fmla="val 2090"/>
              </a:avLst>
            </a:prstGeom>
            <a:solidFill>
              <a:srgbClr val="D5D5D5">
                <a:alpha val="82745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951447" y="1702565"/>
              <a:ext cx="7241103" cy="3156365"/>
            </a:xfrm>
            <a:prstGeom prst="rect">
              <a:avLst/>
            </a:prstGeom>
            <a:solidFill>
              <a:schemeClr val="bg1"/>
            </a:solidFill>
            <a:ln w="6350" cmpd="dbl">
              <a:noFill/>
            </a:ln>
            <a:effectLst>
              <a:innerShdw blurRad="114300">
                <a:schemeClr val="tx2">
                  <a:lumMod val="50000"/>
                  <a:alpha val="82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299577" y="4014916"/>
              <a:ext cx="6550673" cy="47831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608082" y="4096762"/>
            <a:ext cx="6058079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599456" y="2559604"/>
            <a:ext cx="6056766" cy="1219201"/>
          </a:xfrm>
        </p:spPr>
        <p:txBody>
          <a:bodyPr anchor="b" anchorCtr="0">
            <a:noAutofit/>
          </a:bodyPr>
          <a:lstStyle>
            <a:lvl1pPr>
              <a:defRPr sz="4200" cap="none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4" name="Picture 1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53" y="6267629"/>
            <a:ext cx="813501" cy="421277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1198182" y="6432184"/>
            <a:ext cx="274878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spc="80" dirty="0" smtClean="0">
                <a:solidFill>
                  <a:srgbClr val="45A5A5"/>
                </a:solidFill>
                <a:effectLst/>
                <a:latin typeface="Arial"/>
                <a:ea typeface="Times New Roman"/>
              </a:rPr>
              <a:t>APMP BOK </a:t>
            </a:r>
            <a:r>
              <a:rPr lang="en-US" sz="1100" spc="80" dirty="0" smtClean="0">
                <a:solidFill>
                  <a:srgbClr val="51AAA8"/>
                </a:solidFill>
                <a:effectLst/>
                <a:latin typeface="Arial"/>
                <a:ea typeface="Times New Roman"/>
              </a:rPr>
              <a:t>TOOL</a:t>
            </a:r>
            <a:r>
              <a:rPr lang="en-US" sz="1100" spc="80" dirty="0" smtClean="0">
                <a:solidFill>
                  <a:srgbClr val="45A5A5"/>
                </a:solidFill>
                <a:effectLst/>
                <a:latin typeface="Arial"/>
                <a:ea typeface="Times New Roman"/>
              </a:rPr>
              <a:t> / TEMPLATE</a:t>
            </a:r>
            <a:r>
              <a:rPr lang="en-US" sz="1100" dirty="0" smtClean="0">
                <a:solidFill>
                  <a:srgbClr val="45A5A5"/>
                </a:solidFill>
                <a:effectLst/>
                <a:latin typeface="Helvetica"/>
                <a:ea typeface="Times New Roman"/>
              </a:rPr>
              <a:t> </a:t>
            </a:r>
            <a:endParaRPr lang="en-US" sz="1100" dirty="0"/>
          </a:p>
        </p:txBody>
      </p: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1213948" y="6402053"/>
            <a:ext cx="7449206" cy="0"/>
          </a:xfrm>
          <a:prstGeom prst="line">
            <a:avLst/>
          </a:prstGeom>
          <a:noFill/>
          <a:ln w="12700" cap="flat" cmpd="sng" algn="ctr">
            <a:solidFill>
              <a:srgbClr val="14AEBE">
                <a:lumMod val="75000"/>
              </a:srgbClr>
            </a:solidFill>
            <a:prstDash val="sysDot"/>
          </a:ln>
          <a:effectLst/>
        </p:spPr>
      </p:cxnSp>
    </p:spTree>
    <p:extLst>
      <p:ext uri="{BB962C8B-B14F-4D97-AF65-F5344CB8AC3E}">
        <p14:creationId xmlns:p14="http://schemas.microsoft.com/office/powerpoint/2010/main" val="294286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EF4B-8CA0-4568-8A13-79C686587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17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EF4B-8CA0-4568-8A13-79C686587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23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 userDrawn="1"/>
        </p:nvSpPr>
        <p:spPr>
          <a:xfrm>
            <a:off x="423862" y="372979"/>
            <a:ext cx="8299451" cy="5618748"/>
          </a:xfrm>
          <a:prstGeom prst="roundRect">
            <a:avLst>
              <a:gd name="adj" fmla="val 1763"/>
            </a:avLst>
          </a:prstGeom>
          <a:solidFill>
            <a:schemeClr val="bg1">
              <a:lumMod val="95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959916" y="1328017"/>
            <a:ext cx="7212602" cy="3679022"/>
            <a:chOff x="827305" y="1600089"/>
            <a:chExt cx="7489387" cy="3364263"/>
          </a:xfrm>
        </p:grpSpPr>
        <p:sp>
          <p:nvSpPr>
            <p:cNvPr id="9" name="Rounded Rectangle 8"/>
            <p:cNvSpPr/>
            <p:nvPr/>
          </p:nvSpPr>
          <p:spPr>
            <a:xfrm>
              <a:off x="827305" y="1600089"/>
              <a:ext cx="7489387" cy="3364263"/>
            </a:xfrm>
            <a:prstGeom prst="roundRect">
              <a:avLst>
                <a:gd name="adj" fmla="val 2090"/>
              </a:avLst>
            </a:prstGeom>
            <a:solidFill>
              <a:srgbClr val="D5D5D5">
                <a:alpha val="82745"/>
              </a:srgbClr>
            </a:solidFill>
            <a:ln>
              <a:noFill/>
            </a:ln>
            <a:effectLst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951447" y="1702565"/>
              <a:ext cx="7241103" cy="3156365"/>
            </a:xfrm>
            <a:prstGeom prst="rect">
              <a:avLst/>
            </a:prstGeom>
            <a:solidFill>
              <a:schemeClr val="bg1"/>
            </a:solidFill>
            <a:ln w="6350" cmpd="dbl">
              <a:noFill/>
            </a:ln>
            <a:effectLst>
              <a:innerShdw blurRad="114300">
                <a:schemeClr val="tx2">
                  <a:lumMod val="50000"/>
                  <a:alpha val="82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299577" y="4014916"/>
              <a:ext cx="6550673" cy="47831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1608082" y="4096762"/>
            <a:ext cx="6058079" cy="457200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1599456" y="2559604"/>
            <a:ext cx="6056766" cy="1219201"/>
          </a:xfrm>
        </p:spPr>
        <p:txBody>
          <a:bodyPr anchor="b" anchorCtr="0">
            <a:noAutofit/>
          </a:bodyPr>
          <a:lstStyle>
            <a:lvl1pPr>
              <a:defRPr sz="4200" cap="none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6" name="Picture 15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53" y="6267629"/>
            <a:ext cx="813501" cy="421277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1198182" y="6432184"/>
            <a:ext cx="2748786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spc="80" dirty="0" smtClean="0">
                <a:solidFill>
                  <a:srgbClr val="45A5A5"/>
                </a:solidFill>
                <a:effectLst/>
                <a:latin typeface="Arial"/>
                <a:ea typeface="Times New Roman"/>
              </a:rPr>
              <a:t>APMP BOK </a:t>
            </a:r>
            <a:r>
              <a:rPr lang="en-US" sz="1100" spc="80" dirty="0" smtClean="0">
                <a:solidFill>
                  <a:srgbClr val="51AAA8"/>
                </a:solidFill>
                <a:effectLst/>
                <a:latin typeface="Arial"/>
                <a:ea typeface="Times New Roman"/>
              </a:rPr>
              <a:t>TOOL</a:t>
            </a:r>
            <a:r>
              <a:rPr lang="en-US" sz="1100" spc="80" dirty="0" smtClean="0">
                <a:solidFill>
                  <a:srgbClr val="45A5A5"/>
                </a:solidFill>
                <a:effectLst/>
                <a:latin typeface="Arial"/>
                <a:ea typeface="Times New Roman"/>
              </a:rPr>
              <a:t> / TEMPLATE</a:t>
            </a:r>
            <a:r>
              <a:rPr lang="en-US" sz="1100" dirty="0" smtClean="0">
                <a:solidFill>
                  <a:srgbClr val="45A5A5"/>
                </a:solidFill>
                <a:effectLst/>
                <a:latin typeface="Helvetica"/>
                <a:ea typeface="Times New Roman"/>
              </a:rPr>
              <a:t> </a:t>
            </a:r>
            <a:endParaRPr lang="en-US" sz="1100" dirty="0"/>
          </a:p>
        </p:txBody>
      </p:sp>
      <p:cxnSp>
        <p:nvCxnSpPr>
          <p:cNvPr id="18" name="Straight Connector 17"/>
          <p:cNvCxnSpPr>
            <a:cxnSpLocks/>
          </p:cNvCxnSpPr>
          <p:nvPr userDrawn="1"/>
        </p:nvCxnSpPr>
        <p:spPr>
          <a:xfrm>
            <a:off x="1213948" y="6402053"/>
            <a:ext cx="7449206" cy="0"/>
          </a:xfrm>
          <a:prstGeom prst="line">
            <a:avLst/>
          </a:prstGeom>
          <a:noFill/>
          <a:ln w="12700" cap="flat" cmpd="sng" algn="ctr">
            <a:solidFill>
              <a:srgbClr val="14AEBE">
                <a:lumMod val="75000"/>
              </a:srgbClr>
            </a:solidFill>
            <a:prstDash val="sysDot"/>
          </a:ln>
          <a:effectLst/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F614-2BCA-BB49-B921-FD05C9A2E34B}" type="datetimeFigureOut">
              <a:rPr lang="en-US" smtClean="0"/>
              <a:t>5/1/16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611F-60C8-7840-A596-941893D1B5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7330966" y="6433215"/>
            <a:ext cx="1355834" cy="1615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1FEF4B-8CA0-4568-8A13-79C686587685}" type="slidenum">
              <a:rPr lang="en-US" sz="1050" smtClean="0"/>
              <a:pPr/>
              <a:t>‹#›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35606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F614-2BCA-BB49-B921-FD05C9A2E34B}" type="datetimeFigureOut">
              <a:rPr lang="en-US" smtClean="0"/>
              <a:t>5/1/16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611F-60C8-7840-A596-941893D1B5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7330966" y="6433215"/>
            <a:ext cx="1355834" cy="1615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1FEF4B-8CA0-4568-8A13-79C686587685}" type="slidenum">
              <a:rPr lang="en-US" sz="1050" smtClean="0"/>
              <a:pPr/>
              <a:t>‹#›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994256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F614-2BCA-BB49-B921-FD05C9A2E34B}" type="datetimeFigureOut">
              <a:rPr lang="en-US" smtClean="0"/>
              <a:t>5/1/16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611F-60C8-7840-A596-941893D1B5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330966" y="6433215"/>
            <a:ext cx="1355834" cy="1615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1FEF4B-8CA0-4568-8A13-79C686587685}" type="slidenum">
              <a:rPr lang="en-US" sz="1050" smtClean="0"/>
              <a:pPr/>
              <a:t>‹#›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64667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F614-2BCA-BB49-B921-FD05C9A2E34B}" type="datetimeFigureOut">
              <a:rPr lang="en-US" smtClean="0"/>
              <a:t>5/1/16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611F-60C8-7840-A596-941893D1B5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7330966" y="6433215"/>
            <a:ext cx="1355834" cy="1615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1FEF4B-8CA0-4568-8A13-79C686587685}" type="slidenum">
              <a:rPr lang="en-US" sz="1050" smtClean="0"/>
              <a:pPr/>
              <a:t>‹#›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02260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F614-2BCA-BB49-B921-FD05C9A2E34B}" type="datetimeFigureOut">
              <a:rPr lang="en-US" smtClean="0"/>
              <a:t>5/1/16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611F-60C8-7840-A596-941893D1B5A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7330966" y="6433215"/>
            <a:ext cx="1355834" cy="1615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1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1FEF4B-8CA0-4568-8A13-79C686587685}" type="slidenum">
              <a:rPr lang="en-US" sz="1050" smtClean="0"/>
              <a:pPr/>
              <a:t>‹#›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00175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0F614-2BCA-BB49-B921-FD05C9A2E34B}" type="datetimeFigureOut">
              <a:rPr lang="en-US" smtClean="0"/>
              <a:t>5/1/16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9611F-60C8-7840-A596-941893D1B5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503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EF4B-8CA0-4568-8A13-79C686587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74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EF4B-8CA0-4568-8A13-79C6865876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75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microsoft.com/office/2007/relationships/hdphoto" Target="../media/hdphoto1.wdp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0F614-2BCA-BB49-B921-FD05C9A2E34B}" type="datetimeFigureOut">
              <a:rPr lang="en-US" smtClean="0"/>
              <a:t>5/1/16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9611F-60C8-7840-A596-941893D1B5A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62" r="3184" b="70200"/>
          <a:stretch/>
        </p:blipFill>
        <p:spPr bwMode="auto">
          <a:xfrm>
            <a:off x="423863" y="1123135"/>
            <a:ext cx="8302351" cy="184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703262" y="1440862"/>
            <a:ext cx="7741997" cy="441492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703262" y="132348"/>
            <a:ext cx="7805737" cy="860427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/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553" y="6267629"/>
            <a:ext cx="813501" cy="421277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198182" y="6432185"/>
            <a:ext cx="2589082" cy="1691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100" spc="80" dirty="0" smtClean="0">
                <a:solidFill>
                  <a:srgbClr val="45A5A5"/>
                </a:solidFill>
                <a:effectLst/>
                <a:latin typeface="Arial"/>
                <a:ea typeface="Times New Roman"/>
              </a:rPr>
              <a:t>APMP BOK </a:t>
            </a:r>
            <a:r>
              <a:rPr lang="en-US" sz="1100" spc="80" dirty="0" smtClean="0">
                <a:solidFill>
                  <a:srgbClr val="51AAA8"/>
                </a:solidFill>
                <a:effectLst/>
                <a:latin typeface="Arial"/>
                <a:ea typeface="Times New Roman"/>
              </a:rPr>
              <a:t>TOOL</a:t>
            </a:r>
            <a:r>
              <a:rPr lang="en-US" sz="1100" spc="80" dirty="0" smtClean="0">
                <a:solidFill>
                  <a:srgbClr val="45A5A5"/>
                </a:solidFill>
                <a:effectLst/>
                <a:latin typeface="Arial"/>
                <a:ea typeface="Times New Roman"/>
              </a:rPr>
              <a:t> / TEMPLATE</a:t>
            </a:r>
            <a:r>
              <a:rPr lang="en-US" sz="1100" dirty="0" smtClean="0">
                <a:solidFill>
                  <a:srgbClr val="45A5A5"/>
                </a:solidFill>
                <a:effectLst/>
                <a:latin typeface="Helvetica"/>
                <a:ea typeface="Times New Roman"/>
              </a:rPr>
              <a:t> </a:t>
            </a:r>
            <a:endParaRPr lang="en-US" sz="1100" dirty="0"/>
          </a:p>
        </p:txBody>
      </p: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1213948" y="6402053"/>
            <a:ext cx="7512266" cy="0"/>
          </a:xfrm>
          <a:prstGeom prst="line">
            <a:avLst/>
          </a:prstGeom>
          <a:noFill/>
          <a:ln w="12700" cap="flat" cmpd="sng" algn="ctr">
            <a:solidFill>
              <a:srgbClr val="14AEBE">
                <a:lumMod val="75000"/>
              </a:srgbClr>
            </a:solidFill>
            <a:prstDash val="sysDot"/>
          </a:ln>
          <a:effectLst/>
        </p:spPr>
      </p:cxnSp>
    </p:spTree>
    <p:extLst>
      <p:ext uri="{BB962C8B-B14F-4D97-AF65-F5344CB8AC3E}">
        <p14:creationId xmlns:p14="http://schemas.microsoft.com/office/powerpoint/2010/main" val="52272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Kickoff Meeting </a:t>
            </a:r>
            <a:r>
              <a:rPr lang="en-US" dirty="0" smtClean="0"/>
              <a:t>Briefing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Welcome and Introductions</a:t>
            </a:r>
          </a:p>
          <a:p>
            <a:r>
              <a:rPr lang="en-US" dirty="0"/>
              <a:t>Management Remarks</a:t>
            </a:r>
          </a:p>
          <a:p>
            <a:r>
              <a:rPr lang="en-US" dirty="0"/>
              <a:t>Opportunity Overview</a:t>
            </a:r>
          </a:p>
          <a:p>
            <a:r>
              <a:rPr lang="en-US" dirty="0"/>
              <a:t>Customer Background</a:t>
            </a:r>
          </a:p>
          <a:p>
            <a:r>
              <a:rPr lang="en-US" dirty="0"/>
              <a:t>Competitive Assessment</a:t>
            </a:r>
          </a:p>
          <a:p>
            <a:r>
              <a:rPr lang="en-US" dirty="0"/>
              <a:t>Proposal Strategy</a:t>
            </a:r>
          </a:p>
          <a:p>
            <a:r>
              <a:rPr lang="en-US" dirty="0"/>
              <a:t>Proposal Schedule</a:t>
            </a:r>
          </a:p>
          <a:p>
            <a:r>
              <a:rPr lang="en-US" dirty="0"/>
              <a:t>Solution Approach </a:t>
            </a:r>
          </a:p>
          <a:p>
            <a:r>
              <a:rPr lang="en-US" dirty="0"/>
              <a:t>Immediate Objectives/Next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22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Issues / Hot Buttons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955515"/>
              </p:ext>
            </p:extLst>
          </p:nvPr>
        </p:nvGraphicFramePr>
        <p:xfrm>
          <a:off x="703265" y="1582738"/>
          <a:ext cx="7669211" cy="413227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842827"/>
                <a:gridCol w="1942128"/>
                <a:gridCol w="1942128"/>
                <a:gridCol w="1942128"/>
              </a:tblGrid>
              <a:tr h="601661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TECHNICAL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ISSUES</a:t>
                      </a:r>
                      <a:endParaRPr lang="en-US" sz="1600" dirty="0"/>
                    </a:p>
                  </a:txBody>
                  <a:tcPr anchor="b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MANAGEMENT    ISSUES</a:t>
                      </a:r>
                      <a:endParaRPr lang="en-US" sz="1600" dirty="0"/>
                    </a:p>
                  </a:txBody>
                  <a:tcPr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COST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ISSUES</a:t>
                      </a:r>
                      <a:endParaRPr lang="en-US" sz="1600" dirty="0"/>
                    </a:p>
                  </a:txBody>
                  <a:tcPr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dirty="0" smtClean="0"/>
                        <a:t>HOT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BUTTONS</a:t>
                      </a:r>
                      <a:endParaRPr lang="en-US" sz="1600" dirty="0"/>
                    </a:p>
                  </a:txBody>
                  <a:tcPr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588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8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8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8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8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8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 horzOverflow="overflow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4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600200"/>
          </a:xfrm>
        </p:spPr>
        <p:txBody>
          <a:bodyPr/>
          <a:lstStyle/>
          <a:p>
            <a:r>
              <a:rPr lang="en-US" sz="3400" dirty="0" smtClean="0"/>
              <a:t>Competitive </a:t>
            </a:r>
            <a:r>
              <a:rPr lang="en-US" sz="3400" dirty="0"/>
              <a:t>Assessment</a:t>
            </a:r>
          </a:p>
        </p:txBody>
      </p:sp>
    </p:spTree>
    <p:extLst>
      <p:ext uri="{BB962C8B-B14F-4D97-AF65-F5344CB8AC3E}">
        <p14:creationId xmlns:p14="http://schemas.microsoft.com/office/powerpoint/2010/main" val="140454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Position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3263" y="1440862"/>
            <a:ext cx="6904546" cy="4414928"/>
          </a:xfrm>
        </p:spPr>
        <p:txBody>
          <a:bodyPr/>
          <a:lstStyle/>
          <a:p>
            <a:r>
              <a:rPr lang="en-US" dirty="0" smtClean="0"/>
              <a:t>Use a combination of a bidder comparison tool and SWOT where key issues and evaluation criteria are assigned weight and competitors are scored in each area using a weighted score.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4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Competitor Intelligence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1837" y="1451294"/>
            <a:ext cx="7741997" cy="4365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dirty="0" smtClean="0">
                <a:solidFill>
                  <a:schemeClr val="bg2"/>
                </a:solidFill>
              </a:rPr>
              <a:t>FOR EACH COMPETITOR INCLUDING US</a:t>
            </a:r>
          </a:p>
          <a:p>
            <a:endParaRPr lang="en-US" sz="2100" dirty="0">
              <a:solidFill>
                <a:schemeClr val="bg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522284"/>
              </p:ext>
            </p:extLst>
          </p:nvPr>
        </p:nvGraphicFramePr>
        <p:xfrm>
          <a:off x="703263" y="1878328"/>
          <a:ext cx="7735887" cy="436302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325687"/>
                <a:gridCol w="1803400"/>
                <a:gridCol w="1803400"/>
                <a:gridCol w="1803400"/>
              </a:tblGrid>
              <a:tr h="4625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OUR COMPANY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COMPETITOR A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COMPETITOR B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Relationship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Perception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Probable Offering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Key</a:t>
                      </a:r>
                      <a:r>
                        <a:rPr lang="en-US" baseline="0" dirty="0" smtClean="0"/>
                        <a:t> Need 1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Key</a:t>
                      </a:r>
                      <a:r>
                        <a:rPr lang="en-US" baseline="0" dirty="0" smtClean="0"/>
                        <a:t> Need 2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Key</a:t>
                      </a:r>
                      <a:r>
                        <a:rPr lang="en-US" baseline="0" dirty="0" smtClean="0"/>
                        <a:t> Need 3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Key</a:t>
                      </a:r>
                      <a:r>
                        <a:rPr lang="en-US" baseline="0" dirty="0" smtClean="0"/>
                        <a:t> Need 4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301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Competitor Intelligence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1837" y="1451294"/>
            <a:ext cx="7741997" cy="4365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dirty="0" smtClean="0">
                <a:solidFill>
                  <a:schemeClr val="bg2"/>
                </a:solidFill>
              </a:rPr>
              <a:t>FOR EACH COMPETITOR INCLUDING US</a:t>
            </a:r>
          </a:p>
          <a:p>
            <a:endParaRPr lang="en-US" sz="2100" dirty="0">
              <a:solidFill>
                <a:schemeClr val="bg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907676"/>
              </p:ext>
            </p:extLst>
          </p:nvPr>
        </p:nvGraphicFramePr>
        <p:xfrm>
          <a:off x="703263" y="1878328"/>
          <a:ext cx="7735887" cy="4363027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325687"/>
                <a:gridCol w="1803400"/>
                <a:gridCol w="1803400"/>
                <a:gridCol w="1803400"/>
              </a:tblGrid>
              <a:tr h="4625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COMPETITOR C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COMPETITOR D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COMPETITOR E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Relationship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Perception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Probable Offering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Key</a:t>
                      </a:r>
                      <a:r>
                        <a:rPr lang="en-US" baseline="0" dirty="0" smtClean="0"/>
                        <a:t> Need 1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Key</a:t>
                      </a:r>
                      <a:r>
                        <a:rPr lang="en-US" baseline="0" dirty="0" smtClean="0"/>
                        <a:t> Need 2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Key</a:t>
                      </a:r>
                      <a:r>
                        <a:rPr lang="en-US" baseline="0" dirty="0" smtClean="0"/>
                        <a:t> Need 3</a:t>
                      </a:r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Key</a:t>
                      </a:r>
                      <a:r>
                        <a:rPr lang="en-US" baseline="0" dirty="0" smtClean="0"/>
                        <a:t> Need 4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68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Competitor Intelligence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1837" y="1451294"/>
            <a:ext cx="7741997" cy="4365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dirty="0" smtClean="0">
                <a:solidFill>
                  <a:schemeClr val="bg2"/>
                </a:solidFill>
              </a:rPr>
              <a:t>FOR EACH COMPETITOR INCLUDING US</a:t>
            </a:r>
          </a:p>
          <a:p>
            <a:endParaRPr lang="en-US" sz="2100" dirty="0">
              <a:solidFill>
                <a:schemeClr val="bg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224026"/>
              </p:ext>
            </p:extLst>
          </p:nvPr>
        </p:nvGraphicFramePr>
        <p:xfrm>
          <a:off x="703263" y="1878328"/>
          <a:ext cx="7735887" cy="388868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325687"/>
                <a:gridCol w="1803400"/>
                <a:gridCol w="1803400"/>
                <a:gridCol w="1803400"/>
              </a:tblGrid>
              <a:tr h="46253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COMPETITOR C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COMPETITOR D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COMPETITOR E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Relationships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Perception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Probable Offering</a:t>
                      </a:r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Pricing</a:t>
                      </a:r>
                      <a:r>
                        <a:rPr lang="en-US" baseline="0" dirty="0" smtClean="0"/>
                        <a:t> Approach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Champions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 Detractors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00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Competitor Intelligence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340154"/>
              </p:ext>
            </p:extLst>
          </p:nvPr>
        </p:nvGraphicFramePr>
        <p:xfrm>
          <a:off x="703263" y="1582738"/>
          <a:ext cx="7735887" cy="37966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325687"/>
                <a:gridCol w="1803400"/>
                <a:gridCol w="1803400"/>
                <a:gridCol w="1803400"/>
              </a:tblGrid>
              <a:tr h="4533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COMPETITOR</a:t>
                      </a:r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STRENGTHS</a:t>
                      </a:r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WEAKNESSES</a:t>
                      </a:r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GHOSTS</a:t>
                      </a:r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5721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50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400" dirty="0"/>
              <a:t>Proposal Strategy/Themes</a:t>
            </a:r>
          </a:p>
        </p:txBody>
      </p:sp>
    </p:spTree>
    <p:extLst>
      <p:ext uri="{BB962C8B-B14F-4D97-AF65-F5344CB8AC3E}">
        <p14:creationId xmlns:p14="http://schemas.microsoft.com/office/powerpoint/2010/main" val="324913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Strategy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/>
            <a:r>
              <a:rPr lang="en-US" sz="2400" dirty="0"/>
              <a:t>Offer a strong technical alternative</a:t>
            </a:r>
          </a:p>
          <a:p>
            <a:pPr marL="609600" indent="-609600"/>
            <a:r>
              <a:rPr lang="en-US" sz="2400" dirty="0"/>
              <a:t>Keep our management approach simple and straight forward</a:t>
            </a:r>
          </a:p>
          <a:p>
            <a:pPr marL="609600" indent="-609600"/>
            <a:r>
              <a:rPr lang="en-US" sz="2400" dirty="0"/>
              <a:t>Stress our team strengths</a:t>
            </a:r>
          </a:p>
          <a:p>
            <a:pPr marL="990600" lvl="1" indent="-533400"/>
            <a:r>
              <a:rPr lang="en-US" sz="2000" dirty="0"/>
              <a:t>zzz</a:t>
            </a:r>
          </a:p>
          <a:p>
            <a:pPr marL="990600" lvl="1" indent="-533400"/>
            <a:r>
              <a:rPr lang="en-US" sz="2000" dirty="0"/>
              <a:t>zzz</a:t>
            </a:r>
          </a:p>
          <a:p>
            <a:pPr marL="990600" lvl="1" indent="-533400"/>
            <a:r>
              <a:rPr lang="en-US" sz="2000" dirty="0"/>
              <a:t>zzz</a:t>
            </a:r>
          </a:p>
          <a:p>
            <a:pPr marL="609600" indent="-609600"/>
            <a:r>
              <a:rPr lang="en-US" sz="2400" dirty="0"/>
              <a:t>Ghost competition</a:t>
            </a:r>
            <a:r>
              <a:rPr lang="ja-JP" altLang="en-US" sz="2400" dirty="0">
                <a:latin typeface="Arial"/>
              </a:rPr>
              <a:t>’</a:t>
            </a:r>
            <a:r>
              <a:rPr lang="en-US" sz="2400" dirty="0"/>
              <a:t>s weaknesses</a:t>
            </a:r>
          </a:p>
          <a:p>
            <a:pPr marL="990600" lvl="1" indent="-533400"/>
            <a:r>
              <a:rPr lang="en-US" sz="2000" dirty="0"/>
              <a:t>yyy</a:t>
            </a:r>
          </a:p>
          <a:p>
            <a:pPr marL="990600" lvl="1" indent="-533400"/>
            <a:r>
              <a:rPr lang="en-US" sz="2000" dirty="0"/>
              <a:t>yyy</a:t>
            </a:r>
          </a:p>
          <a:p>
            <a:pPr marL="990600" lvl="1" indent="-533400"/>
            <a:r>
              <a:rPr lang="en-US" sz="2000" dirty="0"/>
              <a:t>yyy</a:t>
            </a:r>
          </a:p>
          <a:p>
            <a:pPr marL="609600" indent="-609600"/>
            <a:r>
              <a:rPr lang="en-US" sz="2400" dirty="0"/>
              <a:t>Have the lowest cost</a:t>
            </a:r>
          </a:p>
        </p:txBody>
      </p:sp>
    </p:spTree>
    <p:extLst>
      <p:ext uri="{BB962C8B-B14F-4D97-AF65-F5344CB8AC3E}">
        <p14:creationId xmlns:p14="http://schemas.microsoft.com/office/powerpoint/2010/main" val="138103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 </a:t>
            </a:r>
            <a:r>
              <a:rPr lang="en-US" dirty="0"/>
              <a:t>Themes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endParaRPr lang="en-US" sz="2400" dirty="0">
              <a:cs typeface="Times New Roman" charset="0"/>
            </a:endParaRPr>
          </a:p>
          <a:p>
            <a:pPr marL="609600" indent="-609600">
              <a:buFontTx/>
              <a:buAutoNum type="arabicPeriod"/>
            </a:pPr>
            <a:r>
              <a:rPr lang="en-US" sz="2400" dirty="0">
                <a:cs typeface="Times New Roman" charset="0"/>
              </a:rPr>
              <a:t>zzz.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cs typeface="Times New Roman" charset="0"/>
              </a:rPr>
              <a:t>zzz. 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cs typeface="Times New Roman" charset="0"/>
              </a:rPr>
              <a:t>zzz.</a:t>
            </a:r>
          </a:p>
          <a:p>
            <a:pPr marL="609600" indent="-609600">
              <a:buFontTx/>
              <a:buAutoNum type="arabicPeriod"/>
            </a:pPr>
            <a:r>
              <a:rPr lang="en-US" sz="2400" dirty="0">
                <a:cs typeface="Times New Roman" charset="0"/>
              </a:rPr>
              <a:t>zzz.</a:t>
            </a:r>
          </a:p>
          <a:p>
            <a:pPr marL="609600" indent="-609600">
              <a:buFontTx/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887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Date and Presenter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Opportunity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464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400" dirty="0"/>
              <a:t>Proposal </a:t>
            </a:r>
            <a:r>
              <a:rPr lang="en-US" sz="3400" dirty="0" smtClean="0"/>
              <a:t>Schedule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90409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Schedule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143000"/>
            <a:ext cx="4495800" cy="4572000"/>
          </a:xfrm>
        </p:spPr>
        <p:txBody>
          <a:bodyPr>
            <a:normAutofit/>
          </a:bodyPr>
          <a:lstStyle/>
          <a:p>
            <a:r>
              <a:rPr lang="en-US" sz="2000" dirty="0"/>
              <a:t>RFP Receipt	</a:t>
            </a:r>
          </a:p>
          <a:p>
            <a:r>
              <a:rPr lang="en-US" sz="2000" dirty="0"/>
              <a:t>Kickoff Meeting</a:t>
            </a:r>
          </a:p>
          <a:p>
            <a:r>
              <a:rPr lang="en-US" sz="2000" dirty="0"/>
              <a:t>Storyboard Development</a:t>
            </a:r>
          </a:p>
          <a:p>
            <a:r>
              <a:rPr lang="en-US" sz="2000" dirty="0"/>
              <a:t>Gold Team Review</a:t>
            </a:r>
          </a:p>
          <a:p>
            <a:r>
              <a:rPr lang="en-US" sz="2000" dirty="0"/>
              <a:t>First Draft Preparation</a:t>
            </a:r>
          </a:p>
          <a:p>
            <a:r>
              <a:rPr lang="en-US" sz="2000" dirty="0"/>
              <a:t>Pink Team Review</a:t>
            </a:r>
          </a:p>
          <a:p>
            <a:r>
              <a:rPr lang="en-US" sz="2000" dirty="0"/>
              <a:t>Final Draft Preparation</a:t>
            </a:r>
          </a:p>
          <a:p>
            <a:r>
              <a:rPr lang="en-US" sz="2000" dirty="0"/>
              <a:t>Red Team Review</a:t>
            </a:r>
          </a:p>
          <a:p>
            <a:r>
              <a:rPr lang="en-US" sz="2000" dirty="0"/>
              <a:t>Final Changes/Edit/ Doc Comp</a:t>
            </a:r>
          </a:p>
          <a:p>
            <a:r>
              <a:rPr lang="en-US" sz="2000" dirty="0"/>
              <a:t>Publish Proposal</a:t>
            </a:r>
          </a:p>
          <a:p>
            <a:r>
              <a:rPr lang="en-US" sz="2000" dirty="0"/>
              <a:t>Final Book Check</a:t>
            </a:r>
          </a:p>
          <a:p>
            <a:r>
              <a:rPr lang="en-US" sz="2000" dirty="0"/>
              <a:t>Deliver Proposal 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791200" y="1143000"/>
            <a:ext cx="2667000" cy="4495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000" dirty="0"/>
              <a:t>mm/dd</a:t>
            </a:r>
          </a:p>
          <a:p>
            <a:pPr>
              <a:buFontTx/>
              <a:buNone/>
            </a:pPr>
            <a:r>
              <a:rPr lang="en-US" sz="2000" dirty="0"/>
              <a:t>mm/dd</a:t>
            </a:r>
          </a:p>
          <a:p>
            <a:pPr>
              <a:buFontTx/>
              <a:buNone/>
            </a:pPr>
            <a:r>
              <a:rPr lang="en-US" sz="2000" dirty="0"/>
              <a:t>mm/dd – mm/dd</a:t>
            </a:r>
          </a:p>
          <a:p>
            <a:pPr>
              <a:buFontTx/>
              <a:buNone/>
            </a:pPr>
            <a:r>
              <a:rPr lang="en-US" sz="2000" dirty="0"/>
              <a:t>mm/dd</a:t>
            </a:r>
          </a:p>
          <a:p>
            <a:pPr>
              <a:buFontTx/>
              <a:buNone/>
            </a:pPr>
            <a:r>
              <a:rPr lang="en-US" sz="2000" dirty="0"/>
              <a:t>mm/dd – mm/dd</a:t>
            </a:r>
          </a:p>
          <a:p>
            <a:pPr>
              <a:buFontTx/>
              <a:buNone/>
            </a:pPr>
            <a:r>
              <a:rPr lang="en-US" sz="2000" dirty="0"/>
              <a:t>mm/dd</a:t>
            </a:r>
          </a:p>
          <a:p>
            <a:pPr>
              <a:buFontTx/>
              <a:buNone/>
            </a:pPr>
            <a:r>
              <a:rPr lang="en-US" sz="2000" dirty="0"/>
              <a:t>mm/dd – mm/dd</a:t>
            </a:r>
          </a:p>
          <a:p>
            <a:pPr>
              <a:buFontTx/>
              <a:buNone/>
            </a:pPr>
            <a:r>
              <a:rPr lang="en-US" sz="2000" dirty="0"/>
              <a:t>mm/dd</a:t>
            </a:r>
          </a:p>
          <a:p>
            <a:pPr>
              <a:buFontTx/>
              <a:buNone/>
            </a:pPr>
            <a:r>
              <a:rPr lang="en-US" sz="2000" dirty="0"/>
              <a:t>mm/dd – mm/dd</a:t>
            </a:r>
          </a:p>
          <a:p>
            <a:pPr>
              <a:buFontTx/>
              <a:buNone/>
            </a:pPr>
            <a:r>
              <a:rPr lang="en-US" sz="2000" dirty="0"/>
              <a:t>mm/dd – mm/dd</a:t>
            </a:r>
          </a:p>
          <a:p>
            <a:pPr>
              <a:buFontTx/>
              <a:buNone/>
            </a:pPr>
            <a:r>
              <a:rPr lang="en-US" sz="2000" dirty="0"/>
              <a:t>mm/dd</a:t>
            </a:r>
          </a:p>
          <a:p>
            <a:pPr>
              <a:buFontTx/>
              <a:buNone/>
            </a:pPr>
            <a:r>
              <a:rPr lang="en-US" sz="2000" dirty="0"/>
              <a:t>mm/dd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838200" y="5699125"/>
            <a:ext cx="459931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dirty="0">
                <a:latin typeface="Tahoma" charset="0"/>
              </a:rPr>
              <a:t>Work Week is from Monday thru </a:t>
            </a:r>
            <a:r>
              <a:rPr lang="en-US" sz="2000" dirty="0" smtClean="0">
                <a:latin typeface="Tahoma" charset="0"/>
              </a:rPr>
              <a:t>Friday</a:t>
            </a:r>
            <a:endParaRPr lang="en-US" sz="2000" dirty="0">
              <a:latin typeface="Tahoma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838200" y="5715000"/>
            <a:ext cx="7543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41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</a:t>
            </a:r>
            <a:r>
              <a:rPr lang="en-US" dirty="0" smtClean="0"/>
              <a:t>Team </a:t>
            </a:r>
            <a:r>
              <a:rPr lang="en-US" dirty="0"/>
              <a:t>Responsibilities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990600"/>
            <a:ext cx="5105400" cy="5105400"/>
          </a:xfrm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Proposal Manager</a:t>
            </a:r>
          </a:p>
          <a:p>
            <a:r>
              <a:rPr lang="en-US" sz="2000" dirty="0" smtClean="0"/>
              <a:t>Opportunity Manager</a:t>
            </a:r>
            <a:endParaRPr lang="en-US" sz="2000" dirty="0"/>
          </a:p>
          <a:p>
            <a:r>
              <a:rPr lang="en-US" sz="2000" dirty="0"/>
              <a:t>Proposal Coordinator</a:t>
            </a:r>
          </a:p>
          <a:p>
            <a:r>
              <a:rPr lang="en-US" sz="2000" dirty="0" smtClean="0"/>
              <a:t>SME’s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3962400" y="990600"/>
            <a:ext cx="914400" cy="5105400"/>
          </a:xfrm>
        </p:spPr>
        <p:txBody>
          <a:bodyPr/>
          <a:lstStyle/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/>
              <a:t>Name</a:t>
            </a:r>
          </a:p>
          <a:p>
            <a:pPr>
              <a:buFontTx/>
              <a:buNone/>
            </a:pPr>
            <a:r>
              <a:rPr lang="en-US" sz="2000" dirty="0"/>
              <a:t>Name</a:t>
            </a:r>
          </a:p>
          <a:p>
            <a:pPr>
              <a:buFontTx/>
              <a:buNone/>
            </a:pPr>
            <a:r>
              <a:rPr lang="en-US" sz="2000" dirty="0"/>
              <a:t>Name</a:t>
            </a:r>
          </a:p>
          <a:p>
            <a:pPr>
              <a:buFontTx/>
              <a:buNone/>
            </a:pPr>
            <a:r>
              <a:rPr lang="en-US" sz="2000" dirty="0" smtClean="0"/>
              <a:t>Name</a:t>
            </a:r>
            <a:endParaRPr lang="en-US" sz="2000" dirty="0"/>
          </a:p>
          <a:p>
            <a:pPr>
              <a:buFontTx/>
              <a:buNone/>
            </a:pPr>
            <a:endParaRPr lang="en-US" sz="2000" dirty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5334000" y="990600"/>
            <a:ext cx="32004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5"/>
              </a:buBlip>
              <a:defRPr sz="18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endParaRPr lang="en-US" sz="2000" dirty="0" smtClean="0"/>
          </a:p>
          <a:p>
            <a:pPr>
              <a:buFontTx/>
              <a:buNone/>
            </a:pPr>
            <a:r>
              <a:rPr lang="en-US" sz="2000" dirty="0" smtClean="0"/>
              <a:t>Contact Information</a:t>
            </a:r>
          </a:p>
          <a:p>
            <a:pPr>
              <a:buFontTx/>
              <a:buNone/>
            </a:pPr>
            <a:r>
              <a:rPr lang="en-US" sz="2000" dirty="0" smtClean="0"/>
              <a:t>Contact Information</a:t>
            </a:r>
          </a:p>
          <a:p>
            <a:pPr>
              <a:buNone/>
            </a:pPr>
            <a:r>
              <a:rPr lang="en-US" sz="2000" dirty="0" smtClean="0"/>
              <a:t>Contact Information</a:t>
            </a:r>
          </a:p>
          <a:p>
            <a:pPr>
              <a:buNone/>
            </a:pPr>
            <a:r>
              <a:rPr lang="en-US" sz="2000" dirty="0" smtClean="0"/>
              <a:t>Contact Information</a:t>
            </a:r>
          </a:p>
          <a:p>
            <a:pPr>
              <a:buFontTx/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91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</a:t>
            </a:r>
            <a:r>
              <a:rPr lang="en-US" dirty="0" smtClean="0"/>
              <a:t>Facilities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66750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Writers Package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4419600"/>
          </a:xfrm>
        </p:spPr>
        <p:txBody>
          <a:bodyPr/>
          <a:lstStyle/>
          <a:p>
            <a:r>
              <a:rPr lang="en-US" sz="2000" dirty="0"/>
              <a:t>Style Guide = Template</a:t>
            </a:r>
          </a:p>
          <a:p>
            <a:r>
              <a:rPr lang="en-US" sz="2000" dirty="0">
                <a:cs typeface="Times New Roman" charset="0"/>
              </a:rPr>
              <a:t>Template…t</a:t>
            </a:r>
            <a:r>
              <a:rPr lang="en-US" sz="2000" dirty="0"/>
              <a:t>wo ways to the Template</a:t>
            </a:r>
          </a:p>
          <a:p>
            <a:r>
              <a:rPr lang="en-US" sz="2000" dirty="0">
                <a:cs typeface="Times New Roman" charset="0"/>
              </a:rPr>
              <a:t>Styles…use the  template; need new ones?</a:t>
            </a:r>
          </a:p>
          <a:p>
            <a:r>
              <a:rPr lang="en-US" sz="2000" dirty="0">
                <a:cs typeface="Times New Roman" charset="0"/>
              </a:rPr>
              <a:t>File Convention…3.3.1-xxxx-xxx </a:t>
            </a:r>
          </a:p>
          <a:p>
            <a:r>
              <a:rPr lang="en-US" sz="2000" dirty="0"/>
              <a:t>Figures (no Table Titles; numbering at 2</a:t>
            </a:r>
            <a:r>
              <a:rPr lang="en-US" sz="2000" baseline="30000" dirty="0"/>
              <a:t>nd</a:t>
            </a:r>
            <a:r>
              <a:rPr lang="en-US" sz="2000" dirty="0"/>
              <a:t> section level)</a:t>
            </a:r>
          </a:p>
          <a:p>
            <a:r>
              <a:rPr lang="en-US" sz="2000" dirty="0">
                <a:cs typeface="Times New Roman" charset="0"/>
              </a:rPr>
              <a:t>Referring and Cross-referencing</a:t>
            </a:r>
          </a:p>
          <a:p>
            <a:r>
              <a:rPr lang="en-US" sz="2000" dirty="0">
                <a:cs typeface="Times New Roman" charset="0"/>
              </a:rPr>
              <a:t>Acronyms and Abbreviations</a:t>
            </a:r>
          </a:p>
          <a:p>
            <a:r>
              <a:rPr lang="en-US" sz="2000" dirty="0">
                <a:cs typeface="Times New Roman" charset="0"/>
              </a:rPr>
              <a:t>Active vs. Passive Voice </a:t>
            </a:r>
          </a:p>
          <a:p>
            <a:r>
              <a:rPr lang="en-US" sz="2000" dirty="0">
                <a:cs typeface="Times New Roman" charset="0"/>
              </a:rPr>
              <a:t>Company Team, </a:t>
            </a:r>
            <a:r>
              <a:rPr lang="ja-JP" altLang="en-US" sz="2000" dirty="0">
                <a:latin typeface="Arial"/>
                <a:cs typeface="Times New Roman" charset="0"/>
              </a:rPr>
              <a:t>“</a:t>
            </a:r>
            <a:r>
              <a:rPr lang="en-US" sz="2000" dirty="0">
                <a:cs typeface="Times New Roman" charset="0"/>
              </a:rPr>
              <a:t>we,</a:t>
            </a:r>
            <a:r>
              <a:rPr lang="ja-JP" altLang="en-US" sz="2000" dirty="0">
                <a:latin typeface="Arial"/>
                <a:cs typeface="Times New Roman" charset="0"/>
              </a:rPr>
              <a:t>”</a:t>
            </a:r>
            <a:r>
              <a:rPr lang="en-US" sz="2000" dirty="0">
                <a:cs typeface="Times New Roman" charset="0"/>
              </a:rPr>
              <a:t> and </a:t>
            </a:r>
            <a:r>
              <a:rPr lang="ja-JP" altLang="en-US" sz="2000" dirty="0">
                <a:latin typeface="Arial"/>
                <a:cs typeface="Times New Roman" charset="0"/>
              </a:rPr>
              <a:t>“</a:t>
            </a:r>
            <a:r>
              <a:rPr lang="en-US" sz="2000" dirty="0">
                <a:cs typeface="Times New Roman" charset="0"/>
              </a:rPr>
              <a:t>our</a:t>
            </a:r>
            <a:r>
              <a:rPr lang="ja-JP" altLang="en-US" sz="2000" dirty="0">
                <a:latin typeface="Arial"/>
                <a:cs typeface="Times New Roman" charset="0"/>
              </a:rPr>
              <a:t>”</a:t>
            </a:r>
            <a:endParaRPr lang="en-US" sz="2000" dirty="0">
              <a:cs typeface="Times New Roman" charset="0"/>
            </a:endParaRPr>
          </a:p>
          <a:p>
            <a:r>
              <a:rPr lang="en-US" sz="2000" dirty="0">
                <a:cs typeface="Times New Roman" charset="0"/>
              </a:rPr>
              <a:t>Track Changes</a:t>
            </a:r>
          </a:p>
          <a:p>
            <a:r>
              <a:rPr lang="en-US" sz="2000" dirty="0">
                <a:cs typeface="Times New Roman" charset="0"/>
              </a:rPr>
              <a:t>Art and graphics procedures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4827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400" dirty="0" smtClean="0"/>
              <a:t>Solution Approach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67519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Approach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908607"/>
              </p:ext>
            </p:extLst>
          </p:nvPr>
        </p:nvGraphicFramePr>
        <p:xfrm>
          <a:off x="703262" y="1581278"/>
          <a:ext cx="7735887" cy="43037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578629"/>
                <a:gridCol w="2578629"/>
                <a:gridCol w="2578629"/>
              </a:tblGrid>
              <a:tr h="533399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SUMMARY</a:t>
                      </a:r>
                      <a:endParaRPr lang="en-US" sz="1600" dirty="0"/>
                    </a:p>
                  </a:txBody>
                  <a:tcPr marL="13716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DISCRIMINATORS</a:t>
                      </a:r>
                      <a:endParaRPr lang="en-US" sz="1600" dirty="0"/>
                    </a:p>
                  </a:txBody>
                  <a:tcPr marL="13716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RISKS</a:t>
                      </a:r>
                      <a:endParaRPr lang="en-US" sz="1600" dirty="0"/>
                    </a:p>
                  </a:txBody>
                  <a:tcPr marL="13716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638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Teaming / Subcontracting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975293"/>
              </p:ext>
            </p:extLst>
          </p:nvPr>
        </p:nvGraphicFramePr>
        <p:xfrm>
          <a:off x="703263" y="1582040"/>
          <a:ext cx="7735890" cy="43037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47178"/>
                <a:gridCol w="1547178"/>
                <a:gridCol w="1547178"/>
                <a:gridCol w="1547178"/>
                <a:gridCol w="1547178"/>
              </a:tblGrid>
              <a:tr h="53339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TEAMMATE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ROLE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CAPABILITY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RATIONALE </a:t>
                      </a:r>
                      <a:br>
                        <a:rPr lang="en-US" sz="1400" b="1" dirty="0" smtClean="0"/>
                      </a:br>
                      <a:r>
                        <a:rPr lang="en-US" sz="1400" b="1" dirty="0" smtClean="0"/>
                        <a:t>FOR SELECTION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/>
                        <a:t>WORKSHARE</a:t>
                      </a:r>
                      <a:endParaRPr lang="en-US" sz="1400" b="1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651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 </a:t>
            </a:r>
            <a:r>
              <a:rPr lang="en-US" dirty="0" smtClean="0"/>
              <a:t>Performance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053271"/>
              </p:ext>
            </p:extLst>
          </p:nvPr>
        </p:nvGraphicFramePr>
        <p:xfrm>
          <a:off x="703261" y="1582738"/>
          <a:ext cx="7735888" cy="43037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933972"/>
                <a:gridCol w="1933972"/>
                <a:gridCol w="1933972"/>
                <a:gridCol w="1933972"/>
              </a:tblGrid>
              <a:tr h="53339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CONTRACT</a:t>
                      </a:r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VALUE</a:t>
                      </a:r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KEY PERFORMANCE</a:t>
                      </a:r>
                      <a:r>
                        <a:rPr lang="en-US" sz="1400" baseline="0" dirty="0" smtClean="0"/>
                        <a:t> DISCRIMINATORS</a:t>
                      </a:r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RELEVANCE</a:t>
                      </a:r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2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Opportunity Risk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065052"/>
              </p:ext>
            </p:extLst>
          </p:nvPr>
        </p:nvGraphicFramePr>
        <p:xfrm>
          <a:off x="703261" y="1582738"/>
          <a:ext cx="7735889" cy="430371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568980"/>
                <a:gridCol w="1568980"/>
                <a:gridCol w="1568980"/>
                <a:gridCol w="3028949"/>
              </a:tblGrid>
              <a:tr h="53339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RISK</a:t>
                      </a:r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OCCURRENCE</a:t>
                      </a:r>
                    </a:p>
                    <a:p>
                      <a:r>
                        <a:rPr lang="en-US" sz="1400" dirty="0" smtClean="0"/>
                        <a:t>PROBABILITY</a:t>
                      </a:r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IMPACT</a:t>
                      </a:r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MITIGATION</a:t>
                      </a:r>
                      <a:endParaRPr lang="en-US" sz="1400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2838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7498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3834" y="2815108"/>
            <a:ext cx="5847541" cy="535610"/>
          </a:xfrm>
        </p:spPr>
        <p:txBody>
          <a:bodyPr/>
          <a:lstStyle/>
          <a:p>
            <a:r>
              <a:rPr lang="en-US" sz="3600" dirty="0" smtClean="0"/>
              <a:t>Welcome and Introductions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5461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400" dirty="0" smtClean="0"/>
              <a:t>Immediate Objectives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52878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400" dirty="0" smtClean="0"/>
              <a:t>Appendix and Supporting Information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84070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 Details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710976"/>
              </p:ext>
            </p:extLst>
          </p:nvPr>
        </p:nvGraphicFramePr>
        <p:xfrm>
          <a:off x="423863" y="1498156"/>
          <a:ext cx="8299453" cy="408008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525920"/>
                <a:gridCol w="1443383"/>
                <a:gridCol w="1443383"/>
                <a:gridCol w="1092290"/>
                <a:gridCol w="351093"/>
                <a:gridCol w="471376"/>
                <a:gridCol w="972008"/>
              </a:tblGrid>
              <a:tr h="486833">
                <a:tc>
                  <a:txBody>
                    <a:bodyPr/>
                    <a:lstStyle/>
                    <a:p>
                      <a:r>
                        <a:rPr lang="en-US" sz="15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Opportunity</a:t>
                      </a:r>
                      <a:r>
                        <a:rPr lang="en-US" sz="1500" b="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Name: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Customer:</a:t>
                      </a:r>
                      <a:endParaRPr lang="en-US" sz="15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Value:</a:t>
                      </a:r>
                      <a:endParaRPr lang="en-US" sz="15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RFP Date:</a:t>
                      </a:r>
                      <a:endParaRPr lang="en-US" sz="15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5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Due</a:t>
                      </a:r>
                    </a:p>
                    <a:p>
                      <a:r>
                        <a:rPr lang="en-US" sz="15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Date:</a:t>
                      </a:r>
                      <a:endParaRPr lang="en-US" sz="15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Award Date:</a:t>
                      </a:r>
                      <a:endParaRPr lang="en-US" sz="15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6833">
                <a:tc gridSpan="7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Scope:</a:t>
                      </a:r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6833">
                <a:tc gridSpan="7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Competition:</a:t>
                      </a:r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6833">
                <a:tc gridSpan="7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Discriminators</a:t>
                      </a:r>
                      <a:r>
                        <a:rPr lang="en-US" sz="15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(f</a:t>
                      </a:r>
                      <a:r>
                        <a:rPr lang="en-US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rom Customer’s Perspective):</a:t>
                      </a:r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6833">
                <a:tc gridSpan="7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Teammates:</a:t>
                      </a:r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6833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Customer Budget:</a:t>
                      </a:r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B&amp;P Budget:</a:t>
                      </a:r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Probability</a:t>
                      </a:r>
                      <a:r>
                        <a:rPr lang="en-US" sz="15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of Win</a:t>
                      </a:r>
                      <a:r>
                        <a:rPr lang="en-US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: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Probability</a:t>
                      </a:r>
                      <a:r>
                        <a:rPr lang="en-US" sz="15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of Go</a:t>
                      </a:r>
                      <a:r>
                        <a:rPr lang="en-US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:</a:t>
                      </a:r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6833">
                <a:tc gridSpan="7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Strategic Value to Us:</a:t>
                      </a:r>
                    </a:p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6833">
                <a:tc gridSpan="7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75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Name Team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295400" y="1295400"/>
            <a:ext cx="3200400" cy="4191000"/>
          </a:xfrm>
        </p:spPr>
        <p:txBody>
          <a:bodyPr/>
          <a:lstStyle/>
          <a:p>
            <a:r>
              <a:rPr lang="en-US" sz="2000" dirty="0"/>
              <a:t>member</a:t>
            </a:r>
          </a:p>
          <a:p>
            <a:r>
              <a:rPr lang="en-US" sz="2000" dirty="0"/>
              <a:t>member</a:t>
            </a:r>
          </a:p>
          <a:p>
            <a:r>
              <a:rPr lang="en-US" sz="2000" dirty="0"/>
              <a:t>member</a:t>
            </a:r>
          </a:p>
          <a:p>
            <a:r>
              <a:rPr lang="en-US" sz="2000" dirty="0"/>
              <a:t>member</a:t>
            </a:r>
          </a:p>
          <a:p>
            <a:r>
              <a:rPr lang="en-US" sz="2000" dirty="0"/>
              <a:t>member</a:t>
            </a:r>
          </a:p>
          <a:p>
            <a:r>
              <a:rPr lang="en-US" sz="2000" dirty="0"/>
              <a:t>member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295400"/>
            <a:ext cx="3810000" cy="3810000"/>
          </a:xfrm>
        </p:spPr>
        <p:txBody>
          <a:bodyPr/>
          <a:lstStyle/>
          <a:p>
            <a:r>
              <a:rPr lang="en-US" sz="2000" dirty="0"/>
              <a:t>member</a:t>
            </a:r>
          </a:p>
          <a:p>
            <a:r>
              <a:rPr lang="en-US" sz="2000" dirty="0"/>
              <a:t>member</a:t>
            </a:r>
          </a:p>
          <a:p>
            <a:r>
              <a:rPr lang="en-US" sz="2000" dirty="0"/>
              <a:t>member</a:t>
            </a:r>
          </a:p>
          <a:p>
            <a:r>
              <a:rPr lang="en-US" sz="2000" dirty="0"/>
              <a:t>member </a:t>
            </a:r>
          </a:p>
          <a:p>
            <a:r>
              <a:rPr lang="en-US" sz="2000" dirty="0"/>
              <a:t>member</a:t>
            </a:r>
          </a:p>
          <a:p>
            <a:r>
              <a:rPr lang="en-US" sz="2000" dirty="0"/>
              <a:t>member</a:t>
            </a:r>
          </a:p>
        </p:txBody>
      </p:sp>
    </p:spTree>
    <p:extLst>
      <p:ext uri="{BB962C8B-B14F-4D97-AF65-F5344CB8AC3E}">
        <p14:creationId xmlns:p14="http://schemas.microsoft.com/office/powerpoint/2010/main" val="30878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600200"/>
          </a:xfrm>
        </p:spPr>
        <p:txBody>
          <a:bodyPr/>
          <a:lstStyle/>
          <a:p>
            <a:r>
              <a:rPr lang="en-US" sz="3600" dirty="0" smtClean="0"/>
              <a:t>Management Remarks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7004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Summary*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379486"/>
              </p:ext>
            </p:extLst>
          </p:nvPr>
        </p:nvGraphicFramePr>
        <p:xfrm>
          <a:off x="703264" y="1397548"/>
          <a:ext cx="7735886" cy="446182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31985"/>
                <a:gridCol w="5703901"/>
              </a:tblGrid>
              <a:tr h="743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Opportunity Overview</a:t>
                      </a:r>
                    </a:p>
                  </a:txBody>
                  <a:tcPr marL="128016" marB="73152" anchor="b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18872" marB="73152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43638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Customer Overview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128016" marB="73152" anchor="b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18872" marB="73152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43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-72" charset="2"/>
                        <a:buNone/>
                        <a:tabLst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Competitive </a:t>
                      </a:r>
                      <a:b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Position Summary</a:t>
                      </a:r>
                    </a:p>
                  </a:txBody>
                  <a:tcPr marL="128016" marB="73152" anchor="b" horzOverflow="overflow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18872" marB="73152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43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-72" charset="2"/>
                        <a:buNone/>
                        <a:tabLst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Summary </a:t>
                      </a:r>
                      <a:b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of Our Solution</a:t>
                      </a:r>
                    </a:p>
                  </a:txBody>
                  <a:tcPr marL="128016" marB="73152" anchor="b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43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-72" charset="2"/>
                        <a:buNone/>
                        <a:tabLst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Opportunity </a:t>
                      </a:r>
                      <a:b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Strategy</a:t>
                      </a:r>
                    </a:p>
                  </a:txBody>
                  <a:tcPr marL="128016" marB="73152" anchor="b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43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-72" charset="2"/>
                        <a:buNone/>
                        <a:tabLst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Strategic Value to Us</a:t>
                      </a:r>
                    </a:p>
                  </a:txBody>
                  <a:tcPr marL="128016" marB="73152" anchor="b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54763" y="5961366"/>
            <a:ext cx="3211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* Hand Out Executive Summary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181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600200"/>
          </a:xfrm>
        </p:spPr>
        <p:txBody>
          <a:bodyPr/>
          <a:lstStyle/>
          <a:p>
            <a:r>
              <a:rPr lang="en-US" sz="3600" dirty="0" smtClean="0"/>
              <a:t>Opportunity Overview/Customer Background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29356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Opportunity Description</a:t>
            </a:r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145809"/>
              </p:ext>
            </p:extLst>
          </p:nvPr>
        </p:nvGraphicFramePr>
        <p:xfrm>
          <a:off x="703265" y="1449388"/>
          <a:ext cx="7735886" cy="456089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268535"/>
                <a:gridCol w="5467351"/>
              </a:tblGrid>
              <a:tr h="47808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ELEMENTS</a:t>
                      </a:r>
                      <a:endParaRPr lang="en-US" sz="1600" dirty="0"/>
                    </a:p>
                  </a:txBody>
                  <a:tcPr marL="118872" marB="73152" anchor="b">
                    <a:lnL w="12700" cmpd="sng">
                      <a:noFill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 marL="118872" marB="73152" anchor="b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48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Customer</a:t>
                      </a:r>
                    </a:p>
                  </a:txBody>
                  <a:tcPr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Opportunity Summary</a:t>
                      </a:r>
                    </a:p>
                  </a:txBody>
                  <a:tcPr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Key Requirements</a:t>
                      </a:r>
                    </a:p>
                  </a:txBody>
                  <a:tcPr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Deliverables</a:t>
                      </a:r>
                    </a:p>
                  </a:txBody>
                  <a:tcPr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855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Budget and Fiscal Year Funding Profile</a:t>
                      </a:r>
                    </a:p>
                  </a:txBody>
                  <a:tcPr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Schedule</a:t>
                      </a:r>
                    </a:p>
                  </a:txBody>
                  <a:tcPr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Type of Contract</a:t>
                      </a:r>
                    </a:p>
                  </a:txBody>
                  <a:tcPr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5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Other: (Specify)</a:t>
                      </a:r>
                    </a:p>
                  </a:txBody>
                  <a:tcPr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59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 Profile 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503262"/>
              </p:ext>
            </p:extLst>
          </p:nvPr>
        </p:nvGraphicFramePr>
        <p:xfrm>
          <a:off x="703264" y="1582738"/>
          <a:ext cx="7735886" cy="417036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031985"/>
                <a:gridCol w="5703901"/>
              </a:tblGrid>
              <a:tr h="1042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Organization and Key Personnel</a:t>
                      </a:r>
                    </a:p>
                  </a:txBody>
                  <a:tcPr marL="137160" anchor="ctr" horzOverflow="overflow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18872" marB="73152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42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Purchasing or Buying Process</a:t>
                      </a:r>
                    </a:p>
                  </a:txBody>
                  <a:tcPr marL="137160" anchor="ctr" horzOverflow="overflow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18872" marB="73152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42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Evaluation Process</a:t>
                      </a:r>
                    </a:p>
                  </a:txBody>
                  <a:tcPr marL="137160" anchor="ctr" horzOverflow="overflow">
                    <a:lnL w="12700" cmpd="sng"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18872" marB="73152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0425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Buying History </a:t>
                      </a:r>
                      <a:b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and Trends</a:t>
                      </a:r>
                    </a:p>
                  </a:txBody>
                  <a:tcPr marL="137160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69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2960</TotalTime>
  <Words>552</Words>
  <Application>Microsoft Macintosh PowerPoint</Application>
  <PresentationFormat>On-screen Show (4:3)</PresentationFormat>
  <Paragraphs>216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Kickoff Meeting Briefing</vt:lpstr>
      <vt:lpstr>Opportunity Name</vt:lpstr>
      <vt:lpstr>Welcome and Introductions</vt:lpstr>
      <vt:lpstr>Proposal Name Team</vt:lpstr>
      <vt:lpstr>Management Remarks</vt:lpstr>
      <vt:lpstr>Executive Summary*</vt:lpstr>
      <vt:lpstr>Opportunity Overview/Customer Background</vt:lpstr>
      <vt:lpstr>Opportunity Description</vt:lpstr>
      <vt:lpstr>Customer Profile </vt:lpstr>
      <vt:lpstr>Customer Issues / Hot Buttons</vt:lpstr>
      <vt:lpstr>Competitive Assessment</vt:lpstr>
      <vt:lpstr>Competitive Position Assessment</vt:lpstr>
      <vt:lpstr>Competitor Intelligence</vt:lpstr>
      <vt:lpstr>Competitor Intelligence</vt:lpstr>
      <vt:lpstr>Competitor Intelligence</vt:lpstr>
      <vt:lpstr>Competitor Intelligence</vt:lpstr>
      <vt:lpstr>Proposal Strategy/Themes</vt:lpstr>
      <vt:lpstr>Proposal Strategy</vt:lpstr>
      <vt:lpstr>Win Themes</vt:lpstr>
      <vt:lpstr>Proposal Schedule</vt:lpstr>
      <vt:lpstr>Proposal Schedule</vt:lpstr>
      <vt:lpstr>Proposal Team Responsibilities</vt:lpstr>
      <vt:lpstr>Proposal Facilities</vt:lpstr>
      <vt:lpstr>Writers Package</vt:lpstr>
      <vt:lpstr>Solution Approach</vt:lpstr>
      <vt:lpstr>Solution Approach</vt:lpstr>
      <vt:lpstr>Teaming / Subcontracting</vt:lpstr>
      <vt:lpstr>Past Performance</vt:lpstr>
      <vt:lpstr>Opportunity Risk</vt:lpstr>
      <vt:lpstr>Immediate Objectives</vt:lpstr>
      <vt:lpstr>Appendix and Supporting Information</vt:lpstr>
      <vt:lpstr>Opportunity Details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Kickoff Meeting Briefing</dc:title>
  <dc:subject/>
  <dc:creator/>
  <cp:keywords/>
  <dc:description/>
  <cp:lastModifiedBy>Charlie Divine</cp:lastModifiedBy>
  <cp:revision>53</cp:revision>
  <dcterms:created xsi:type="dcterms:W3CDTF">2014-06-09T16:58:45Z</dcterms:created>
  <dcterms:modified xsi:type="dcterms:W3CDTF">2016-05-01T19:41:50Z</dcterms:modified>
  <cp:category/>
</cp:coreProperties>
</file>