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authors.xml" ContentType="application/vnd.ms-powerpoint.authors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81" r:id="rId4"/>
    <p:sldId id="264" r:id="rId5"/>
    <p:sldId id="265" r:id="rId6"/>
    <p:sldId id="266" r:id="rId7"/>
    <p:sldId id="267" r:id="rId8"/>
    <p:sldId id="274" r:id="rId9"/>
    <p:sldId id="268" r:id="rId10"/>
    <p:sldId id="269" r:id="rId11"/>
    <p:sldId id="275" r:id="rId12"/>
    <p:sldId id="270" r:id="rId13"/>
    <p:sldId id="271" r:id="rId14"/>
    <p:sldId id="272" r:id="rId15"/>
    <p:sldId id="273" r:id="rId16"/>
    <p:sldId id="276" r:id="rId17"/>
    <p:sldId id="277" r:id="rId18"/>
    <p:sldId id="282" r:id="rId19"/>
    <p:sldId id="279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AECFDD-1F3F-1D88-A7FE-7739E5C26DD1}" name="Samantha Fitzsimmons" initials="SF" userId="S::sfitzsimmons@telecarecorp.com::c76d78f5-6262-4eed-8f0e-6b0777beba6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25" autoAdjust="0"/>
    <p:restoredTop sz="65735" autoAdjust="0"/>
  </p:normalViewPr>
  <p:slideViewPr>
    <p:cSldViewPr snapToGrid="0">
      <p:cViewPr varScale="1">
        <p:scale>
          <a:sx n="37" d="100"/>
          <a:sy n="37" d="100"/>
        </p:scale>
        <p:origin x="48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90DDD6-3B22-4D24-9D10-E1D8D50AA680}" type="doc">
      <dgm:prSet loTypeId="urn:microsoft.com/office/officeart/2005/8/layout/radial1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C96D64C-EBCE-401E-881E-302F2E795CA1}">
      <dgm:prSet phldrT="[Text]"/>
      <dgm:spPr/>
      <dgm:t>
        <a:bodyPr/>
        <a:lstStyle/>
        <a:p>
          <a:r>
            <a:rPr lang="en-US" dirty="0"/>
            <a:t>Hybrid</a:t>
          </a:r>
        </a:p>
      </dgm:t>
    </dgm:pt>
    <dgm:pt modelId="{2A45E0EE-9394-4747-A950-865C569CB105}" type="parTrans" cxnId="{D14C2696-D36A-4FEF-878B-7CF5EEC599AE}">
      <dgm:prSet/>
      <dgm:spPr/>
      <dgm:t>
        <a:bodyPr/>
        <a:lstStyle/>
        <a:p>
          <a:endParaRPr lang="en-US"/>
        </a:p>
      </dgm:t>
    </dgm:pt>
    <dgm:pt modelId="{BAAB3FBA-B42A-451F-B5CC-33BD82E0CC77}" type="sibTrans" cxnId="{D14C2696-D36A-4FEF-878B-7CF5EEC599AE}">
      <dgm:prSet/>
      <dgm:spPr/>
      <dgm:t>
        <a:bodyPr/>
        <a:lstStyle/>
        <a:p>
          <a:endParaRPr lang="en-US"/>
        </a:p>
      </dgm:t>
    </dgm:pt>
    <dgm:pt modelId="{43817BAE-9D36-4408-B63E-DF086A8226B9}">
      <dgm:prSet phldrT="[Text]"/>
      <dgm:spPr/>
      <dgm:t>
        <a:bodyPr/>
        <a:lstStyle/>
        <a:p>
          <a:r>
            <a:rPr lang="en-US" dirty="0"/>
            <a:t>Permanent remote</a:t>
          </a:r>
        </a:p>
      </dgm:t>
    </dgm:pt>
    <dgm:pt modelId="{27A32FE5-0B2A-4238-BCDE-D5C041E732AB}" type="parTrans" cxnId="{15ADAB14-BC07-48BA-8EF1-FAC2C5FA140B}">
      <dgm:prSet/>
      <dgm:spPr/>
      <dgm:t>
        <a:bodyPr/>
        <a:lstStyle/>
        <a:p>
          <a:endParaRPr lang="en-US"/>
        </a:p>
      </dgm:t>
    </dgm:pt>
    <dgm:pt modelId="{3486200D-6BC8-4B71-BEC4-0865687974E6}" type="sibTrans" cxnId="{15ADAB14-BC07-48BA-8EF1-FAC2C5FA140B}">
      <dgm:prSet/>
      <dgm:spPr/>
      <dgm:t>
        <a:bodyPr/>
        <a:lstStyle/>
        <a:p>
          <a:endParaRPr lang="en-US"/>
        </a:p>
      </dgm:t>
    </dgm:pt>
    <dgm:pt modelId="{7AA74229-1F88-4EE9-BC7A-3801AE054691}">
      <dgm:prSet phldrT="[Text]"/>
      <dgm:spPr/>
      <dgm:t>
        <a:bodyPr/>
        <a:lstStyle/>
        <a:p>
          <a:r>
            <a:rPr lang="en-US" dirty="0"/>
            <a:t>Some team members in office</a:t>
          </a:r>
        </a:p>
      </dgm:t>
    </dgm:pt>
    <dgm:pt modelId="{4A89412D-E2E5-43B2-9C11-3D3E2CD396E8}" type="parTrans" cxnId="{ED611543-FC9E-4EBB-AE19-339BB4DCC792}">
      <dgm:prSet/>
      <dgm:spPr/>
      <dgm:t>
        <a:bodyPr/>
        <a:lstStyle/>
        <a:p>
          <a:endParaRPr lang="en-US"/>
        </a:p>
      </dgm:t>
    </dgm:pt>
    <dgm:pt modelId="{7FF9F1D8-CFFB-4D6E-B559-4B977A78EA51}" type="sibTrans" cxnId="{ED611543-FC9E-4EBB-AE19-339BB4DCC792}">
      <dgm:prSet/>
      <dgm:spPr/>
      <dgm:t>
        <a:bodyPr/>
        <a:lstStyle/>
        <a:p>
          <a:endParaRPr lang="en-US"/>
        </a:p>
      </dgm:t>
    </dgm:pt>
    <dgm:pt modelId="{9704C3EE-1A16-4CE3-9B31-16D0E3B67510}">
      <dgm:prSet phldrT="[Text]"/>
      <dgm:spPr/>
      <dgm:t>
        <a:bodyPr/>
        <a:lstStyle/>
        <a:p>
          <a:r>
            <a:rPr lang="en-US" dirty="0"/>
            <a:t>Various time zones</a:t>
          </a:r>
        </a:p>
      </dgm:t>
    </dgm:pt>
    <dgm:pt modelId="{243DAD33-4E2B-4FFA-AD97-31D4182C4BC0}" type="parTrans" cxnId="{8FE3636B-162E-4A6F-9BC5-CA02AEAEEBB9}">
      <dgm:prSet/>
      <dgm:spPr/>
      <dgm:t>
        <a:bodyPr/>
        <a:lstStyle/>
        <a:p>
          <a:endParaRPr lang="en-US"/>
        </a:p>
      </dgm:t>
    </dgm:pt>
    <dgm:pt modelId="{91C5194D-3A66-4A34-A190-5423FD282968}" type="sibTrans" cxnId="{8FE3636B-162E-4A6F-9BC5-CA02AEAEEBB9}">
      <dgm:prSet/>
      <dgm:spPr/>
      <dgm:t>
        <a:bodyPr/>
        <a:lstStyle/>
        <a:p>
          <a:endParaRPr lang="en-US"/>
        </a:p>
      </dgm:t>
    </dgm:pt>
    <dgm:pt modelId="{35F03B8F-FF34-4EEE-A08D-4125BD8137DA}">
      <dgm:prSet phldrT="[Text]"/>
      <dgm:spPr/>
      <dgm:t>
        <a:bodyPr/>
        <a:lstStyle/>
        <a:p>
          <a:r>
            <a:rPr lang="en-US" dirty="0"/>
            <a:t>Some days on site</a:t>
          </a:r>
        </a:p>
      </dgm:t>
    </dgm:pt>
    <dgm:pt modelId="{0CDE3499-5FBC-4E56-95D4-4F2D04617681}" type="parTrans" cxnId="{022A5FCD-4875-4554-9AF0-3A3A08D8CCE3}">
      <dgm:prSet/>
      <dgm:spPr/>
      <dgm:t>
        <a:bodyPr/>
        <a:lstStyle/>
        <a:p>
          <a:endParaRPr lang="en-US"/>
        </a:p>
      </dgm:t>
    </dgm:pt>
    <dgm:pt modelId="{CBB68917-5F65-4917-B6D5-E5C35E2F10D7}" type="sibTrans" cxnId="{022A5FCD-4875-4554-9AF0-3A3A08D8CCE3}">
      <dgm:prSet/>
      <dgm:spPr/>
      <dgm:t>
        <a:bodyPr/>
        <a:lstStyle/>
        <a:p>
          <a:endParaRPr lang="en-US"/>
        </a:p>
      </dgm:t>
    </dgm:pt>
    <dgm:pt modelId="{5175148E-2C90-4FD8-BA2F-8D49D81E2103}">
      <dgm:prSet phldrT="[Text]"/>
      <dgm:spPr/>
      <dgm:t>
        <a:bodyPr/>
        <a:lstStyle/>
        <a:p>
          <a:r>
            <a:rPr lang="en-US" dirty="0"/>
            <a:t>Some people in same cloud-based network, some not </a:t>
          </a:r>
        </a:p>
      </dgm:t>
    </dgm:pt>
    <dgm:pt modelId="{906CA3FF-F0A3-4248-B30B-DD36FC5DBDEE}" type="parTrans" cxnId="{674C8A8D-EB5E-4FD7-925F-FCB41673D0E7}">
      <dgm:prSet/>
      <dgm:spPr/>
      <dgm:t>
        <a:bodyPr/>
        <a:lstStyle/>
        <a:p>
          <a:endParaRPr lang="en-US"/>
        </a:p>
      </dgm:t>
    </dgm:pt>
    <dgm:pt modelId="{FB832678-0BB3-4C60-800C-681B03219D73}" type="sibTrans" cxnId="{674C8A8D-EB5E-4FD7-925F-FCB41673D0E7}">
      <dgm:prSet/>
      <dgm:spPr/>
      <dgm:t>
        <a:bodyPr/>
        <a:lstStyle/>
        <a:p>
          <a:endParaRPr lang="en-US"/>
        </a:p>
      </dgm:t>
    </dgm:pt>
    <dgm:pt modelId="{06DDF766-0EA3-4806-893F-20ED71975134}">
      <dgm:prSet phldrT="[Text]"/>
      <dgm:spPr/>
      <dgm:t>
        <a:bodyPr/>
        <a:lstStyle/>
        <a:p>
          <a:r>
            <a:rPr lang="en-US" dirty="0"/>
            <a:t>Variable access to equipment and technology</a:t>
          </a:r>
        </a:p>
      </dgm:t>
    </dgm:pt>
    <dgm:pt modelId="{3A040DAA-BD5C-4934-A113-ED472696C5FD}" type="parTrans" cxnId="{6D1FFFC4-DF54-4353-B03F-FABCEFAC24CA}">
      <dgm:prSet/>
      <dgm:spPr/>
      <dgm:t>
        <a:bodyPr/>
        <a:lstStyle/>
        <a:p>
          <a:endParaRPr lang="en-US"/>
        </a:p>
      </dgm:t>
    </dgm:pt>
    <dgm:pt modelId="{8C54A126-A4DF-412B-9E70-DDDFCE0E1043}" type="sibTrans" cxnId="{6D1FFFC4-DF54-4353-B03F-FABCEFAC24CA}">
      <dgm:prSet/>
      <dgm:spPr/>
    </dgm:pt>
    <dgm:pt modelId="{D162E06D-A952-47C7-A7D9-70CF0A95A965}">
      <dgm:prSet phldrT="[Text]"/>
      <dgm:spPr/>
      <dgm:t>
        <a:bodyPr/>
        <a:lstStyle/>
        <a:p>
          <a:r>
            <a:rPr lang="en-US" dirty="0"/>
            <a:t>Mixed access to engagement activities</a:t>
          </a:r>
        </a:p>
      </dgm:t>
    </dgm:pt>
    <dgm:pt modelId="{9FBECD03-B856-4667-8628-FE0CE55C730F}" type="parTrans" cxnId="{40A27528-315F-4BB6-835D-13A072D82F63}">
      <dgm:prSet/>
      <dgm:spPr/>
      <dgm:t>
        <a:bodyPr/>
        <a:lstStyle/>
        <a:p>
          <a:endParaRPr lang="en-US"/>
        </a:p>
      </dgm:t>
    </dgm:pt>
    <dgm:pt modelId="{98908A45-9CC0-48D4-B529-88A0177FD3F9}" type="sibTrans" cxnId="{40A27528-315F-4BB6-835D-13A072D82F63}">
      <dgm:prSet/>
      <dgm:spPr/>
    </dgm:pt>
    <dgm:pt modelId="{F3A9334C-8CB8-4727-9A11-D73FA039A56C}" type="pres">
      <dgm:prSet presAssocID="{B490DDD6-3B22-4D24-9D10-E1D8D50AA6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A7E5196-2328-4865-A809-6C06865CDED6}" type="pres">
      <dgm:prSet presAssocID="{5C96D64C-EBCE-401E-881E-302F2E795CA1}" presName="centerShape" presStyleLbl="node0" presStyleIdx="0" presStyleCnt="1"/>
      <dgm:spPr/>
    </dgm:pt>
    <dgm:pt modelId="{80B38C5A-FCE3-4926-833E-9ECA3EA75B3C}" type="pres">
      <dgm:prSet presAssocID="{27A32FE5-0B2A-4238-BCDE-D5C041E732AB}" presName="Name9" presStyleLbl="parChTrans1D2" presStyleIdx="0" presStyleCnt="7"/>
      <dgm:spPr/>
    </dgm:pt>
    <dgm:pt modelId="{D7AA9C0B-B3FB-470B-B2F2-0A9B1E968834}" type="pres">
      <dgm:prSet presAssocID="{27A32FE5-0B2A-4238-BCDE-D5C041E732AB}" presName="connTx" presStyleLbl="parChTrans1D2" presStyleIdx="0" presStyleCnt="7"/>
      <dgm:spPr/>
    </dgm:pt>
    <dgm:pt modelId="{FC1D7F8D-EDB1-43A0-A83A-200A29F65340}" type="pres">
      <dgm:prSet presAssocID="{43817BAE-9D36-4408-B63E-DF086A8226B9}" presName="node" presStyleLbl="node1" presStyleIdx="0" presStyleCnt="7">
        <dgm:presLayoutVars>
          <dgm:bulletEnabled val="1"/>
        </dgm:presLayoutVars>
      </dgm:prSet>
      <dgm:spPr/>
    </dgm:pt>
    <dgm:pt modelId="{E823BDE4-6969-4FFF-95DF-A899ECDFFDD4}" type="pres">
      <dgm:prSet presAssocID="{4A89412D-E2E5-43B2-9C11-3D3E2CD396E8}" presName="Name9" presStyleLbl="parChTrans1D2" presStyleIdx="1" presStyleCnt="7"/>
      <dgm:spPr/>
    </dgm:pt>
    <dgm:pt modelId="{3332458F-40B6-4FA2-BD92-DD26CB0AFC75}" type="pres">
      <dgm:prSet presAssocID="{4A89412D-E2E5-43B2-9C11-3D3E2CD396E8}" presName="connTx" presStyleLbl="parChTrans1D2" presStyleIdx="1" presStyleCnt="7"/>
      <dgm:spPr/>
    </dgm:pt>
    <dgm:pt modelId="{284AF0F3-B7EC-4C9A-BA61-B728C4B9FBE6}" type="pres">
      <dgm:prSet presAssocID="{7AA74229-1F88-4EE9-BC7A-3801AE054691}" presName="node" presStyleLbl="node1" presStyleIdx="1" presStyleCnt="7">
        <dgm:presLayoutVars>
          <dgm:bulletEnabled val="1"/>
        </dgm:presLayoutVars>
      </dgm:prSet>
      <dgm:spPr/>
    </dgm:pt>
    <dgm:pt modelId="{9EBA9737-8536-4C25-9042-7095B9CD2B89}" type="pres">
      <dgm:prSet presAssocID="{243DAD33-4E2B-4FFA-AD97-31D4182C4BC0}" presName="Name9" presStyleLbl="parChTrans1D2" presStyleIdx="2" presStyleCnt="7"/>
      <dgm:spPr/>
    </dgm:pt>
    <dgm:pt modelId="{FE07A66C-A609-4D7E-A3D3-B6A84BF6114F}" type="pres">
      <dgm:prSet presAssocID="{243DAD33-4E2B-4FFA-AD97-31D4182C4BC0}" presName="connTx" presStyleLbl="parChTrans1D2" presStyleIdx="2" presStyleCnt="7"/>
      <dgm:spPr/>
    </dgm:pt>
    <dgm:pt modelId="{780094E9-E87E-49BD-A89A-E0FA51566905}" type="pres">
      <dgm:prSet presAssocID="{9704C3EE-1A16-4CE3-9B31-16D0E3B67510}" presName="node" presStyleLbl="node1" presStyleIdx="2" presStyleCnt="7">
        <dgm:presLayoutVars>
          <dgm:bulletEnabled val="1"/>
        </dgm:presLayoutVars>
      </dgm:prSet>
      <dgm:spPr/>
    </dgm:pt>
    <dgm:pt modelId="{47FB1F9B-6E84-4B6F-A47B-45B3E2A0BE41}" type="pres">
      <dgm:prSet presAssocID="{0CDE3499-5FBC-4E56-95D4-4F2D04617681}" presName="Name9" presStyleLbl="parChTrans1D2" presStyleIdx="3" presStyleCnt="7"/>
      <dgm:spPr/>
    </dgm:pt>
    <dgm:pt modelId="{915D2913-B9EB-43E7-A68E-B2F774923B75}" type="pres">
      <dgm:prSet presAssocID="{0CDE3499-5FBC-4E56-95D4-4F2D04617681}" presName="connTx" presStyleLbl="parChTrans1D2" presStyleIdx="3" presStyleCnt="7"/>
      <dgm:spPr/>
    </dgm:pt>
    <dgm:pt modelId="{DA042498-DD20-44D6-93B7-62B89BE52834}" type="pres">
      <dgm:prSet presAssocID="{35F03B8F-FF34-4EEE-A08D-4125BD8137DA}" presName="node" presStyleLbl="node1" presStyleIdx="3" presStyleCnt="7">
        <dgm:presLayoutVars>
          <dgm:bulletEnabled val="1"/>
        </dgm:presLayoutVars>
      </dgm:prSet>
      <dgm:spPr/>
    </dgm:pt>
    <dgm:pt modelId="{A2E74A66-CA30-4C92-AE96-B5B961F8D565}" type="pres">
      <dgm:prSet presAssocID="{906CA3FF-F0A3-4248-B30B-DD36FC5DBDEE}" presName="Name9" presStyleLbl="parChTrans1D2" presStyleIdx="4" presStyleCnt="7"/>
      <dgm:spPr/>
    </dgm:pt>
    <dgm:pt modelId="{5F1CC003-F3F6-4B40-B5B0-EBA8A278476F}" type="pres">
      <dgm:prSet presAssocID="{906CA3FF-F0A3-4248-B30B-DD36FC5DBDEE}" presName="connTx" presStyleLbl="parChTrans1D2" presStyleIdx="4" presStyleCnt="7"/>
      <dgm:spPr/>
    </dgm:pt>
    <dgm:pt modelId="{74691575-4C7C-43FD-8ADD-D37520C59DED}" type="pres">
      <dgm:prSet presAssocID="{5175148E-2C90-4FD8-BA2F-8D49D81E2103}" presName="node" presStyleLbl="node1" presStyleIdx="4" presStyleCnt="7">
        <dgm:presLayoutVars>
          <dgm:bulletEnabled val="1"/>
        </dgm:presLayoutVars>
      </dgm:prSet>
      <dgm:spPr/>
    </dgm:pt>
    <dgm:pt modelId="{5C8A0D49-5042-405D-9F5A-D86C7736D272}" type="pres">
      <dgm:prSet presAssocID="{3A040DAA-BD5C-4934-A113-ED472696C5FD}" presName="Name9" presStyleLbl="parChTrans1D2" presStyleIdx="5" presStyleCnt="7"/>
      <dgm:spPr/>
    </dgm:pt>
    <dgm:pt modelId="{F7504501-FC51-479E-A9FC-8E0BE4C44A53}" type="pres">
      <dgm:prSet presAssocID="{3A040DAA-BD5C-4934-A113-ED472696C5FD}" presName="connTx" presStyleLbl="parChTrans1D2" presStyleIdx="5" presStyleCnt="7"/>
      <dgm:spPr/>
    </dgm:pt>
    <dgm:pt modelId="{44B5ED23-8A1F-40D3-B6C6-252436E18F3C}" type="pres">
      <dgm:prSet presAssocID="{06DDF766-0EA3-4806-893F-20ED71975134}" presName="node" presStyleLbl="node1" presStyleIdx="5" presStyleCnt="7">
        <dgm:presLayoutVars>
          <dgm:bulletEnabled val="1"/>
        </dgm:presLayoutVars>
      </dgm:prSet>
      <dgm:spPr/>
    </dgm:pt>
    <dgm:pt modelId="{A667D8AF-6DB3-44A4-88B7-2D16FDCC2D89}" type="pres">
      <dgm:prSet presAssocID="{9FBECD03-B856-4667-8628-FE0CE55C730F}" presName="Name9" presStyleLbl="parChTrans1D2" presStyleIdx="6" presStyleCnt="7"/>
      <dgm:spPr/>
    </dgm:pt>
    <dgm:pt modelId="{C58BA791-3259-4D0C-9731-534CC913AECE}" type="pres">
      <dgm:prSet presAssocID="{9FBECD03-B856-4667-8628-FE0CE55C730F}" presName="connTx" presStyleLbl="parChTrans1D2" presStyleIdx="6" presStyleCnt="7"/>
      <dgm:spPr/>
    </dgm:pt>
    <dgm:pt modelId="{006535BE-4B82-4C25-9A24-37D820D4FC7F}" type="pres">
      <dgm:prSet presAssocID="{D162E06D-A952-47C7-A7D9-70CF0A95A965}" presName="node" presStyleLbl="node1" presStyleIdx="6" presStyleCnt="7">
        <dgm:presLayoutVars>
          <dgm:bulletEnabled val="1"/>
        </dgm:presLayoutVars>
      </dgm:prSet>
      <dgm:spPr/>
    </dgm:pt>
  </dgm:ptLst>
  <dgm:cxnLst>
    <dgm:cxn modelId="{99BAAC05-F19E-423E-9FAB-E8F64D04E49A}" type="presOf" srcId="{06DDF766-0EA3-4806-893F-20ED71975134}" destId="{44B5ED23-8A1F-40D3-B6C6-252436E18F3C}" srcOrd="0" destOrd="0" presId="urn:microsoft.com/office/officeart/2005/8/layout/radial1"/>
    <dgm:cxn modelId="{51169D0D-CF8F-4436-9866-0143B2128163}" type="presOf" srcId="{243DAD33-4E2B-4FFA-AD97-31D4182C4BC0}" destId="{FE07A66C-A609-4D7E-A3D3-B6A84BF6114F}" srcOrd="1" destOrd="0" presId="urn:microsoft.com/office/officeart/2005/8/layout/radial1"/>
    <dgm:cxn modelId="{15ADAB14-BC07-48BA-8EF1-FAC2C5FA140B}" srcId="{5C96D64C-EBCE-401E-881E-302F2E795CA1}" destId="{43817BAE-9D36-4408-B63E-DF086A8226B9}" srcOrd="0" destOrd="0" parTransId="{27A32FE5-0B2A-4238-BCDE-D5C041E732AB}" sibTransId="{3486200D-6BC8-4B71-BEC4-0865687974E6}"/>
    <dgm:cxn modelId="{6F646C17-92A5-4C0C-95AE-3E36D0002906}" type="presOf" srcId="{5C96D64C-EBCE-401E-881E-302F2E795CA1}" destId="{1A7E5196-2328-4865-A809-6C06865CDED6}" srcOrd="0" destOrd="0" presId="urn:microsoft.com/office/officeart/2005/8/layout/radial1"/>
    <dgm:cxn modelId="{4F28211B-2A26-4DB5-80FE-06559D04BD8F}" type="presOf" srcId="{D162E06D-A952-47C7-A7D9-70CF0A95A965}" destId="{006535BE-4B82-4C25-9A24-37D820D4FC7F}" srcOrd="0" destOrd="0" presId="urn:microsoft.com/office/officeart/2005/8/layout/radial1"/>
    <dgm:cxn modelId="{931E2A23-0DDC-44BD-87F5-131A4481B8D3}" type="presOf" srcId="{0CDE3499-5FBC-4E56-95D4-4F2D04617681}" destId="{915D2913-B9EB-43E7-A68E-B2F774923B75}" srcOrd="1" destOrd="0" presId="urn:microsoft.com/office/officeart/2005/8/layout/radial1"/>
    <dgm:cxn modelId="{40A27528-315F-4BB6-835D-13A072D82F63}" srcId="{5C96D64C-EBCE-401E-881E-302F2E795CA1}" destId="{D162E06D-A952-47C7-A7D9-70CF0A95A965}" srcOrd="6" destOrd="0" parTransId="{9FBECD03-B856-4667-8628-FE0CE55C730F}" sibTransId="{98908A45-9CC0-48D4-B529-88A0177FD3F9}"/>
    <dgm:cxn modelId="{4C5FDD31-B189-4E2E-9305-8C5A8AAAF180}" type="presOf" srcId="{7AA74229-1F88-4EE9-BC7A-3801AE054691}" destId="{284AF0F3-B7EC-4C9A-BA61-B728C4B9FBE6}" srcOrd="0" destOrd="0" presId="urn:microsoft.com/office/officeart/2005/8/layout/radial1"/>
    <dgm:cxn modelId="{3FDF8536-4E21-427D-8A66-0D600D4F0DCC}" type="presOf" srcId="{4A89412D-E2E5-43B2-9C11-3D3E2CD396E8}" destId="{3332458F-40B6-4FA2-BD92-DD26CB0AFC75}" srcOrd="1" destOrd="0" presId="urn:microsoft.com/office/officeart/2005/8/layout/radial1"/>
    <dgm:cxn modelId="{E1DA0739-3DE6-47A6-952B-7D02646F5727}" type="presOf" srcId="{27A32FE5-0B2A-4238-BCDE-D5C041E732AB}" destId="{80B38C5A-FCE3-4926-833E-9ECA3EA75B3C}" srcOrd="0" destOrd="0" presId="urn:microsoft.com/office/officeart/2005/8/layout/radial1"/>
    <dgm:cxn modelId="{E8FDD05B-1D96-4807-BB14-5F35E5610ED2}" type="presOf" srcId="{3A040DAA-BD5C-4934-A113-ED472696C5FD}" destId="{F7504501-FC51-479E-A9FC-8E0BE4C44A53}" srcOrd="1" destOrd="0" presId="urn:microsoft.com/office/officeart/2005/8/layout/radial1"/>
    <dgm:cxn modelId="{2443155C-DB94-4316-A255-3F54AF194680}" type="presOf" srcId="{9FBECD03-B856-4667-8628-FE0CE55C730F}" destId="{A667D8AF-6DB3-44A4-88B7-2D16FDCC2D89}" srcOrd="0" destOrd="0" presId="urn:microsoft.com/office/officeart/2005/8/layout/radial1"/>
    <dgm:cxn modelId="{ED611543-FC9E-4EBB-AE19-339BB4DCC792}" srcId="{5C96D64C-EBCE-401E-881E-302F2E795CA1}" destId="{7AA74229-1F88-4EE9-BC7A-3801AE054691}" srcOrd="1" destOrd="0" parTransId="{4A89412D-E2E5-43B2-9C11-3D3E2CD396E8}" sibTransId="{7FF9F1D8-CFFB-4D6E-B559-4B977A78EA51}"/>
    <dgm:cxn modelId="{8FE3636B-162E-4A6F-9BC5-CA02AEAEEBB9}" srcId="{5C96D64C-EBCE-401E-881E-302F2E795CA1}" destId="{9704C3EE-1A16-4CE3-9B31-16D0E3B67510}" srcOrd="2" destOrd="0" parTransId="{243DAD33-4E2B-4FFA-AD97-31D4182C4BC0}" sibTransId="{91C5194D-3A66-4A34-A190-5423FD282968}"/>
    <dgm:cxn modelId="{015A2454-D680-48CD-9632-8765C2C093CE}" type="presOf" srcId="{243DAD33-4E2B-4FFA-AD97-31D4182C4BC0}" destId="{9EBA9737-8536-4C25-9042-7095B9CD2B89}" srcOrd="0" destOrd="0" presId="urn:microsoft.com/office/officeart/2005/8/layout/radial1"/>
    <dgm:cxn modelId="{77F07D54-A4D5-4803-8118-239E43524EA2}" type="presOf" srcId="{9FBECD03-B856-4667-8628-FE0CE55C730F}" destId="{C58BA791-3259-4D0C-9731-534CC913AECE}" srcOrd="1" destOrd="0" presId="urn:microsoft.com/office/officeart/2005/8/layout/radial1"/>
    <dgm:cxn modelId="{12251B59-C113-4358-8162-DAA97DEBA9D3}" type="presOf" srcId="{27A32FE5-0B2A-4238-BCDE-D5C041E732AB}" destId="{D7AA9C0B-B3FB-470B-B2F2-0A9B1E968834}" srcOrd="1" destOrd="0" presId="urn:microsoft.com/office/officeart/2005/8/layout/radial1"/>
    <dgm:cxn modelId="{50C5D389-6401-4DD1-B60F-C4AFC2171BE5}" type="presOf" srcId="{35F03B8F-FF34-4EEE-A08D-4125BD8137DA}" destId="{DA042498-DD20-44D6-93B7-62B89BE52834}" srcOrd="0" destOrd="0" presId="urn:microsoft.com/office/officeart/2005/8/layout/radial1"/>
    <dgm:cxn modelId="{674C8A8D-EB5E-4FD7-925F-FCB41673D0E7}" srcId="{5C96D64C-EBCE-401E-881E-302F2E795CA1}" destId="{5175148E-2C90-4FD8-BA2F-8D49D81E2103}" srcOrd="4" destOrd="0" parTransId="{906CA3FF-F0A3-4248-B30B-DD36FC5DBDEE}" sibTransId="{FB832678-0BB3-4C60-800C-681B03219D73}"/>
    <dgm:cxn modelId="{E8B4AE90-44BA-457F-A7A4-22285FEC9C85}" type="presOf" srcId="{3A040DAA-BD5C-4934-A113-ED472696C5FD}" destId="{5C8A0D49-5042-405D-9F5A-D86C7736D272}" srcOrd="0" destOrd="0" presId="urn:microsoft.com/office/officeart/2005/8/layout/radial1"/>
    <dgm:cxn modelId="{D14C2696-D36A-4FEF-878B-7CF5EEC599AE}" srcId="{B490DDD6-3B22-4D24-9D10-E1D8D50AA680}" destId="{5C96D64C-EBCE-401E-881E-302F2E795CA1}" srcOrd="0" destOrd="0" parTransId="{2A45E0EE-9394-4747-A950-865C569CB105}" sibTransId="{BAAB3FBA-B42A-451F-B5CC-33BD82E0CC77}"/>
    <dgm:cxn modelId="{12A46C9B-CAC9-4745-9985-11915A8B9CDA}" type="presOf" srcId="{0CDE3499-5FBC-4E56-95D4-4F2D04617681}" destId="{47FB1F9B-6E84-4B6F-A47B-45B3E2A0BE41}" srcOrd="0" destOrd="0" presId="urn:microsoft.com/office/officeart/2005/8/layout/radial1"/>
    <dgm:cxn modelId="{A74C58A7-7397-47B6-895E-75573F997631}" type="presOf" srcId="{4A89412D-E2E5-43B2-9C11-3D3E2CD396E8}" destId="{E823BDE4-6969-4FFF-95DF-A899ECDFFDD4}" srcOrd="0" destOrd="0" presId="urn:microsoft.com/office/officeart/2005/8/layout/radial1"/>
    <dgm:cxn modelId="{FD45E4AC-4860-4A47-B88D-3370121D76F0}" type="presOf" srcId="{906CA3FF-F0A3-4248-B30B-DD36FC5DBDEE}" destId="{5F1CC003-F3F6-4B40-B5B0-EBA8A278476F}" srcOrd="1" destOrd="0" presId="urn:microsoft.com/office/officeart/2005/8/layout/radial1"/>
    <dgm:cxn modelId="{E7275FAD-591C-4C2B-B722-90DC1C88871A}" type="presOf" srcId="{43817BAE-9D36-4408-B63E-DF086A8226B9}" destId="{FC1D7F8D-EDB1-43A0-A83A-200A29F65340}" srcOrd="0" destOrd="0" presId="urn:microsoft.com/office/officeart/2005/8/layout/radial1"/>
    <dgm:cxn modelId="{D9A5DBBE-2098-44F9-82C3-50CDDA4A4D9E}" type="presOf" srcId="{9704C3EE-1A16-4CE3-9B31-16D0E3B67510}" destId="{780094E9-E87E-49BD-A89A-E0FA51566905}" srcOrd="0" destOrd="0" presId="urn:microsoft.com/office/officeart/2005/8/layout/radial1"/>
    <dgm:cxn modelId="{AD325EC3-3467-4A02-AB03-07E0D4A438F8}" type="presOf" srcId="{5175148E-2C90-4FD8-BA2F-8D49D81E2103}" destId="{74691575-4C7C-43FD-8ADD-D37520C59DED}" srcOrd="0" destOrd="0" presId="urn:microsoft.com/office/officeart/2005/8/layout/radial1"/>
    <dgm:cxn modelId="{6D1FFFC4-DF54-4353-B03F-FABCEFAC24CA}" srcId="{5C96D64C-EBCE-401E-881E-302F2E795CA1}" destId="{06DDF766-0EA3-4806-893F-20ED71975134}" srcOrd="5" destOrd="0" parTransId="{3A040DAA-BD5C-4934-A113-ED472696C5FD}" sibTransId="{8C54A126-A4DF-412B-9E70-DDDFCE0E1043}"/>
    <dgm:cxn modelId="{977901CB-89BE-4919-8DE6-E12B9176B0A4}" type="presOf" srcId="{B490DDD6-3B22-4D24-9D10-E1D8D50AA680}" destId="{F3A9334C-8CB8-4727-9A11-D73FA039A56C}" srcOrd="0" destOrd="0" presId="urn:microsoft.com/office/officeart/2005/8/layout/radial1"/>
    <dgm:cxn modelId="{022A5FCD-4875-4554-9AF0-3A3A08D8CCE3}" srcId="{5C96D64C-EBCE-401E-881E-302F2E795CA1}" destId="{35F03B8F-FF34-4EEE-A08D-4125BD8137DA}" srcOrd="3" destOrd="0" parTransId="{0CDE3499-5FBC-4E56-95D4-4F2D04617681}" sibTransId="{CBB68917-5F65-4917-B6D5-E5C35E2F10D7}"/>
    <dgm:cxn modelId="{B2EFC4F2-51C5-4929-BF0A-05079BAD377F}" type="presOf" srcId="{906CA3FF-F0A3-4248-B30B-DD36FC5DBDEE}" destId="{A2E74A66-CA30-4C92-AE96-B5B961F8D565}" srcOrd="0" destOrd="0" presId="urn:microsoft.com/office/officeart/2005/8/layout/radial1"/>
    <dgm:cxn modelId="{036A0121-2E3B-48F2-A458-1F82C8A76660}" type="presParOf" srcId="{F3A9334C-8CB8-4727-9A11-D73FA039A56C}" destId="{1A7E5196-2328-4865-A809-6C06865CDED6}" srcOrd="0" destOrd="0" presId="urn:microsoft.com/office/officeart/2005/8/layout/radial1"/>
    <dgm:cxn modelId="{7ACD6E93-8E72-447A-87BD-B9D21EB03762}" type="presParOf" srcId="{F3A9334C-8CB8-4727-9A11-D73FA039A56C}" destId="{80B38C5A-FCE3-4926-833E-9ECA3EA75B3C}" srcOrd="1" destOrd="0" presId="urn:microsoft.com/office/officeart/2005/8/layout/radial1"/>
    <dgm:cxn modelId="{73697367-4694-4245-852D-9E45A48385CD}" type="presParOf" srcId="{80B38C5A-FCE3-4926-833E-9ECA3EA75B3C}" destId="{D7AA9C0B-B3FB-470B-B2F2-0A9B1E968834}" srcOrd="0" destOrd="0" presId="urn:microsoft.com/office/officeart/2005/8/layout/radial1"/>
    <dgm:cxn modelId="{22BC1B84-338A-4C5A-8B02-DCB612A58DA2}" type="presParOf" srcId="{F3A9334C-8CB8-4727-9A11-D73FA039A56C}" destId="{FC1D7F8D-EDB1-43A0-A83A-200A29F65340}" srcOrd="2" destOrd="0" presId="urn:microsoft.com/office/officeart/2005/8/layout/radial1"/>
    <dgm:cxn modelId="{DC80780C-75E9-4501-A396-9B8F8C31008F}" type="presParOf" srcId="{F3A9334C-8CB8-4727-9A11-D73FA039A56C}" destId="{E823BDE4-6969-4FFF-95DF-A899ECDFFDD4}" srcOrd="3" destOrd="0" presId="urn:microsoft.com/office/officeart/2005/8/layout/radial1"/>
    <dgm:cxn modelId="{D6241264-7A7F-49A5-96C9-9CC25C381E05}" type="presParOf" srcId="{E823BDE4-6969-4FFF-95DF-A899ECDFFDD4}" destId="{3332458F-40B6-4FA2-BD92-DD26CB0AFC75}" srcOrd="0" destOrd="0" presId="urn:microsoft.com/office/officeart/2005/8/layout/radial1"/>
    <dgm:cxn modelId="{854B3432-37AB-4C6B-A580-CC34E45F8C3E}" type="presParOf" srcId="{F3A9334C-8CB8-4727-9A11-D73FA039A56C}" destId="{284AF0F3-B7EC-4C9A-BA61-B728C4B9FBE6}" srcOrd="4" destOrd="0" presId="urn:microsoft.com/office/officeart/2005/8/layout/radial1"/>
    <dgm:cxn modelId="{25822FFA-365C-41A4-AB4A-3DC989461D02}" type="presParOf" srcId="{F3A9334C-8CB8-4727-9A11-D73FA039A56C}" destId="{9EBA9737-8536-4C25-9042-7095B9CD2B89}" srcOrd="5" destOrd="0" presId="urn:microsoft.com/office/officeart/2005/8/layout/radial1"/>
    <dgm:cxn modelId="{58BBC3BF-D298-4A48-80DE-A10A48B6A057}" type="presParOf" srcId="{9EBA9737-8536-4C25-9042-7095B9CD2B89}" destId="{FE07A66C-A609-4D7E-A3D3-B6A84BF6114F}" srcOrd="0" destOrd="0" presId="urn:microsoft.com/office/officeart/2005/8/layout/radial1"/>
    <dgm:cxn modelId="{3DDDBA6E-50D7-4269-B4D4-0CD5838717EB}" type="presParOf" srcId="{F3A9334C-8CB8-4727-9A11-D73FA039A56C}" destId="{780094E9-E87E-49BD-A89A-E0FA51566905}" srcOrd="6" destOrd="0" presId="urn:microsoft.com/office/officeart/2005/8/layout/radial1"/>
    <dgm:cxn modelId="{6280F85C-36F8-4158-B206-3807E2A5981D}" type="presParOf" srcId="{F3A9334C-8CB8-4727-9A11-D73FA039A56C}" destId="{47FB1F9B-6E84-4B6F-A47B-45B3E2A0BE41}" srcOrd="7" destOrd="0" presId="urn:microsoft.com/office/officeart/2005/8/layout/radial1"/>
    <dgm:cxn modelId="{95D4E668-B45F-4A24-9459-7E22DC8548F9}" type="presParOf" srcId="{47FB1F9B-6E84-4B6F-A47B-45B3E2A0BE41}" destId="{915D2913-B9EB-43E7-A68E-B2F774923B75}" srcOrd="0" destOrd="0" presId="urn:microsoft.com/office/officeart/2005/8/layout/radial1"/>
    <dgm:cxn modelId="{42F0A5D4-C7F0-456D-AA00-5473456DD8DA}" type="presParOf" srcId="{F3A9334C-8CB8-4727-9A11-D73FA039A56C}" destId="{DA042498-DD20-44D6-93B7-62B89BE52834}" srcOrd="8" destOrd="0" presId="urn:microsoft.com/office/officeart/2005/8/layout/radial1"/>
    <dgm:cxn modelId="{9A3BE850-C97B-41A7-870E-780C181528C0}" type="presParOf" srcId="{F3A9334C-8CB8-4727-9A11-D73FA039A56C}" destId="{A2E74A66-CA30-4C92-AE96-B5B961F8D565}" srcOrd="9" destOrd="0" presId="urn:microsoft.com/office/officeart/2005/8/layout/radial1"/>
    <dgm:cxn modelId="{8669A890-A182-478A-B354-948B63547806}" type="presParOf" srcId="{A2E74A66-CA30-4C92-AE96-B5B961F8D565}" destId="{5F1CC003-F3F6-4B40-B5B0-EBA8A278476F}" srcOrd="0" destOrd="0" presId="urn:microsoft.com/office/officeart/2005/8/layout/radial1"/>
    <dgm:cxn modelId="{13162A3B-C5C7-4D8F-8048-75B9758C6058}" type="presParOf" srcId="{F3A9334C-8CB8-4727-9A11-D73FA039A56C}" destId="{74691575-4C7C-43FD-8ADD-D37520C59DED}" srcOrd="10" destOrd="0" presId="urn:microsoft.com/office/officeart/2005/8/layout/radial1"/>
    <dgm:cxn modelId="{D96AA476-30EC-4060-B1D4-F4FD92D3AF86}" type="presParOf" srcId="{F3A9334C-8CB8-4727-9A11-D73FA039A56C}" destId="{5C8A0D49-5042-405D-9F5A-D86C7736D272}" srcOrd="11" destOrd="0" presId="urn:microsoft.com/office/officeart/2005/8/layout/radial1"/>
    <dgm:cxn modelId="{57435040-089E-489B-B2B4-C391F6D91D87}" type="presParOf" srcId="{5C8A0D49-5042-405D-9F5A-D86C7736D272}" destId="{F7504501-FC51-479E-A9FC-8E0BE4C44A53}" srcOrd="0" destOrd="0" presId="urn:microsoft.com/office/officeart/2005/8/layout/radial1"/>
    <dgm:cxn modelId="{30B04465-E81A-48D0-977A-437F09D5998B}" type="presParOf" srcId="{F3A9334C-8CB8-4727-9A11-D73FA039A56C}" destId="{44B5ED23-8A1F-40D3-B6C6-252436E18F3C}" srcOrd="12" destOrd="0" presId="urn:microsoft.com/office/officeart/2005/8/layout/radial1"/>
    <dgm:cxn modelId="{C337125E-E91E-47E4-891D-14A7E7D20A22}" type="presParOf" srcId="{F3A9334C-8CB8-4727-9A11-D73FA039A56C}" destId="{A667D8AF-6DB3-44A4-88B7-2D16FDCC2D89}" srcOrd="13" destOrd="0" presId="urn:microsoft.com/office/officeart/2005/8/layout/radial1"/>
    <dgm:cxn modelId="{5C1AD394-8B00-4133-B43E-AEBF078384C3}" type="presParOf" srcId="{A667D8AF-6DB3-44A4-88B7-2D16FDCC2D89}" destId="{C58BA791-3259-4D0C-9731-534CC913AECE}" srcOrd="0" destOrd="0" presId="urn:microsoft.com/office/officeart/2005/8/layout/radial1"/>
    <dgm:cxn modelId="{4AF88378-F6E8-473B-8163-6EE89D8E359E}" type="presParOf" srcId="{F3A9334C-8CB8-4727-9A11-D73FA039A56C}" destId="{006535BE-4B82-4C25-9A24-37D820D4FC7F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E5196-2328-4865-A809-6C06865CDED6}">
      <dsp:nvSpPr>
        <dsp:cNvPr id="0" name=""/>
        <dsp:cNvSpPr/>
      </dsp:nvSpPr>
      <dsp:spPr>
        <a:xfrm>
          <a:off x="6012766" y="2208239"/>
          <a:ext cx="1456550" cy="145655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Hybrid</a:t>
          </a:r>
        </a:p>
      </dsp:txBody>
      <dsp:txXfrm>
        <a:off x="6226073" y="2421546"/>
        <a:ext cx="1029936" cy="1029936"/>
      </dsp:txXfrm>
    </dsp:sp>
    <dsp:sp modelId="{80B38C5A-FCE3-4926-833E-9ECA3EA75B3C}">
      <dsp:nvSpPr>
        <dsp:cNvPr id="0" name=""/>
        <dsp:cNvSpPr/>
      </dsp:nvSpPr>
      <dsp:spPr>
        <a:xfrm rot="16200000">
          <a:off x="6376191" y="1833665"/>
          <a:ext cx="729700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729700" y="97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22799" y="1825146"/>
        <a:ext cx="36485" cy="36485"/>
      </dsp:txXfrm>
    </dsp:sp>
    <dsp:sp modelId="{FC1D7F8D-EDB1-43A0-A83A-200A29F65340}">
      <dsp:nvSpPr>
        <dsp:cNvPr id="0" name=""/>
        <dsp:cNvSpPr/>
      </dsp:nvSpPr>
      <dsp:spPr>
        <a:xfrm>
          <a:off x="6012766" y="21987"/>
          <a:ext cx="1456550" cy="145655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Permanent remote</a:t>
          </a:r>
        </a:p>
      </dsp:txBody>
      <dsp:txXfrm>
        <a:off x="6226073" y="235294"/>
        <a:ext cx="1029936" cy="1029936"/>
      </dsp:txXfrm>
    </dsp:sp>
    <dsp:sp modelId="{E823BDE4-6969-4FFF-95DF-A899ECDFFDD4}">
      <dsp:nvSpPr>
        <dsp:cNvPr id="0" name=""/>
        <dsp:cNvSpPr/>
      </dsp:nvSpPr>
      <dsp:spPr>
        <a:xfrm rot="19285714">
          <a:off x="7230831" y="2245238"/>
          <a:ext cx="729700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729700" y="97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577439" y="2236719"/>
        <a:ext cx="36485" cy="36485"/>
      </dsp:txXfrm>
    </dsp:sp>
    <dsp:sp modelId="{284AF0F3-B7EC-4C9A-BA61-B728C4B9FBE6}">
      <dsp:nvSpPr>
        <dsp:cNvPr id="0" name=""/>
        <dsp:cNvSpPr/>
      </dsp:nvSpPr>
      <dsp:spPr>
        <a:xfrm>
          <a:off x="7722047" y="845133"/>
          <a:ext cx="1456550" cy="145655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Some team members in office</a:t>
          </a:r>
        </a:p>
      </dsp:txBody>
      <dsp:txXfrm>
        <a:off x="7935354" y="1058440"/>
        <a:ext cx="1029936" cy="1029936"/>
      </dsp:txXfrm>
    </dsp:sp>
    <dsp:sp modelId="{9EBA9737-8536-4C25-9042-7095B9CD2B89}">
      <dsp:nvSpPr>
        <dsp:cNvPr id="0" name=""/>
        <dsp:cNvSpPr/>
      </dsp:nvSpPr>
      <dsp:spPr>
        <a:xfrm rot="771429">
          <a:off x="7441910" y="3170034"/>
          <a:ext cx="729700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729700" y="97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788518" y="3161515"/>
        <a:ext cx="36485" cy="36485"/>
      </dsp:txXfrm>
    </dsp:sp>
    <dsp:sp modelId="{780094E9-E87E-49BD-A89A-E0FA51566905}">
      <dsp:nvSpPr>
        <dsp:cNvPr id="0" name=""/>
        <dsp:cNvSpPr/>
      </dsp:nvSpPr>
      <dsp:spPr>
        <a:xfrm>
          <a:off x="8144204" y="2694725"/>
          <a:ext cx="1456550" cy="145655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Various time zones</a:t>
          </a:r>
        </a:p>
      </dsp:txBody>
      <dsp:txXfrm>
        <a:off x="8357511" y="2908032"/>
        <a:ext cx="1029936" cy="1029936"/>
      </dsp:txXfrm>
    </dsp:sp>
    <dsp:sp modelId="{47FB1F9B-6E84-4B6F-A47B-45B3E2A0BE41}">
      <dsp:nvSpPr>
        <dsp:cNvPr id="0" name=""/>
        <dsp:cNvSpPr/>
      </dsp:nvSpPr>
      <dsp:spPr>
        <a:xfrm rot="3857143">
          <a:off x="6850481" y="3911663"/>
          <a:ext cx="729700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729700" y="97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97089" y="3903144"/>
        <a:ext cx="36485" cy="36485"/>
      </dsp:txXfrm>
    </dsp:sp>
    <dsp:sp modelId="{DA042498-DD20-44D6-93B7-62B89BE52834}">
      <dsp:nvSpPr>
        <dsp:cNvPr id="0" name=""/>
        <dsp:cNvSpPr/>
      </dsp:nvSpPr>
      <dsp:spPr>
        <a:xfrm>
          <a:off x="6961345" y="4177983"/>
          <a:ext cx="1456550" cy="145655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Some days on site</a:t>
          </a:r>
        </a:p>
      </dsp:txBody>
      <dsp:txXfrm>
        <a:off x="7174652" y="4391290"/>
        <a:ext cx="1029936" cy="1029936"/>
      </dsp:txXfrm>
    </dsp:sp>
    <dsp:sp modelId="{A2E74A66-CA30-4C92-AE96-B5B961F8D565}">
      <dsp:nvSpPr>
        <dsp:cNvPr id="0" name=""/>
        <dsp:cNvSpPr/>
      </dsp:nvSpPr>
      <dsp:spPr>
        <a:xfrm rot="6942857">
          <a:off x="5901901" y="3911663"/>
          <a:ext cx="729700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729700" y="97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6248509" y="3903144"/>
        <a:ext cx="36485" cy="36485"/>
      </dsp:txXfrm>
    </dsp:sp>
    <dsp:sp modelId="{74691575-4C7C-43FD-8ADD-D37520C59DED}">
      <dsp:nvSpPr>
        <dsp:cNvPr id="0" name=""/>
        <dsp:cNvSpPr/>
      </dsp:nvSpPr>
      <dsp:spPr>
        <a:xfrm>
          <a:off x="5064187" y="4177983"/>
          <a:ext cx="1456550" cy="145655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Some people in same cloud-based network, some not </a:t>
          </a:r>
        </a:p>
      </dsp:txBody>
      <dsp:txXfrm>
        <a:off x="5277494" y="4391290"/>
        <a:ext cx="1029936" cy="1029936"/>
      </dsp:txXfrm>
    </dsp:sp>
    <dsp:sp modelId="{5C8A0D49-5042-405D-9F5A-D86C7736D272}">
      <dsp:nvSpPr>
        <dsp:cNvPr id="0" name=""/>
        <dsp:cNvSpPr/>
      </dsp:nvSpPr>
      <dsp:spPr>
        <a:xfrm rot="10028571">
          <a:off x="5310472" y="3170034"/>
          <a:ext cx="729700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729700" y="97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657080" y="3161515"/>
        <a:ext cx="36485" cy="36485"/>
      </dsp:txXfrm>
    </dsp:sp>
    <dsp:sp modelId="{44B5ED23-8A1F-40D3-B6C6-252436E18F3C}">
      <dsp:nvSpPr>
        <dsp:cNvPr id="0" name=""/>
        <dsp:cNvSpPr/>
      </dsp:nvSpPr>
      <dsp:spPr>
        <a:xfrm>
          <a:off x="3881328" y="2694725"/>
          <a:ext cx="1456550" cy="145655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Variable access to equipment and technology</a:t>
          </a:r>
        </a:p>
      </dsp:txBody>
      <dsp:txXfrm>
        <a:off x="4094635" y="2908032"/>
        <a:ext cx="1029936" cy="1029936"/>
      </dsp:txXfrm>
    </dsp:sp>
    <dsp:sp modelId="{A667D8AF-6DB3-44A4-88B7-2D16FDCC2D89}">
      <dsp:nvSpPr>
        <dsp:cNvPr id="0" name=""/>
        <dsp:cNvSpPr/>
      </dsp:nvSpPr>
      <dsp:spPr>
        <a:xfrm rot="13114286">
          <a:off x="5521551" y="2245238"/>
          <a:ext cx="729700" cy="19446"/>
        </a:xfrm>
        <a:custGeom>
          <a:avLst/>
          <a:gdLst/>
          <a:ahLst/>
          <a:cxnLst/>
          <a:rect l="0" t="0" r="0" b="0"/>
          <a:pathLst>
            <a:path>
              <a:moveTo>
                <a:pt x="0" y="9723"/>
              </a:moveTo>
              <a:lnTo>
                <a:pt x="729700" y="97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868159" y="2236719"/>
        <a:ext cx="36485" cy="36485"/>
      </dsp:txXfrm>
    </dsp:sp>
    <dsp:sp modelId="{006535BE-4B82-4C25-9A24-37D820D4FC7F}">
      <dsp:nvSpPr>
        <dsp:cNvPr id="0" name=""/>
        <dsp:cNvSpPr/>
      </dsp:nvSpPr>
      <dsp:spPr>
        <a:xfrm>
          <a:off x="4303485" y="845133"/>
          <a:ext cx="1456550" cy="145655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Mixed access to engagement activities</a:t>
          </a:r>
        </a:p>
      </dsp:txBody>
      <dsp:txXfrm>
        <a:off x="4516792" y="1058440"/>
        <a:ext cx="1029936" cy="1029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DBAE2D-5946-F822-DF21-889C372C86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8D1632-61D2-00A1-C37F-539D99BC4E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748EC-F327-3044-99A3-6BADA770022E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D15E94-4244-A1DE-6279-A366A6C23F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454C8-17B7-3FDF-E88E-CAEDBAD512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9DDF7-0742-0A43-BA37-0F9BA317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6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4C1A7-1C0F-408A-AEFD-80B52F8E209E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31D4E-08B2-4E7C-AC05-263B20309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17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39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46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29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297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02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254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70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287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65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491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39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45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06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48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73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33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70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04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31D4E-08B2-4E7C-AC05-263B203094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4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82" y="1122363"/>
            <a:ext cx="11364686" cy="23876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 algn="ctr">
              <a:defRPr sz="5400" b="1" i="0">
                <a:ln>
                  <a:noFill/>
                </a:ln>
                <a:solidFill>
                  <a:schemeClr val="bg1"/>
                </a:solidFill>
                <a:latin typeface="Mont 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ctr">
              <a:buNone/>
              <a:defRPr sz="2400" b="1" i="0">
                <a:solidFill>
                  <a:schemeClr val="bg1"/>
                </a:solidFill>
                <a:latin typeface="Mont SemiBold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EF7E-B200-EF96-9FFE-8A078B143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5710"/>
            <a:ext cx="10515600" cy="7016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 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8A4E45-2EF6-B6E3-5EE7-96C3C4570172}"/>
              </a:ext>
            </a:extLst>
          </p:cNvPr>
          <p:cNvSpPr txBox="1">
            <a:spLocks/>
          </p:cNvSpPr>
          <p:nvPr userDrawn="1"/>
        </p:nvSpPr>
        <p:spPr>
          <a:xfrm>
            <a:off x="838200" y="2404940"/>
            <a:ext cx="10515600" cy="406619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Mont Bold" pitchFamily="2" charset="0"/>
                <a:ea typeface="+mj-ea"/>
                <a:cs typeface="+mj-cs"/>
              </a:defRPr>
            </a:lvl1pPr>
          </a:lstStyle>
          <a:p>
            <a:r>
              <a:rPr lang="en-GB" sz="1800" b="1" i="0" dirty="0">
                <a:latin typeface="Mont Bold" pitchFamily="2" charset="0"/>
              </a:rPr>
              <a:t>Click to edit Master title style</a:t>
            </a:r>
            <a:endParaRPr lang="en-US" sz="1800" b="1" i="0" dirty="0">
              <a:latin typeface="Mont 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9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5656"/>
            <a:ext cx="10515600" cy="51503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4000" b="1" i="0">
                <a:solidFill>
                  <a:schemeClr val="bg1"/>
                </a:solidFill>
                <a:latin typeface="Mont 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Mont Bold" pitchFamily="2" charset="0"/>
              </a:defRPr>
            </a:lvl1pPr>
            <a:lvl2pPr>
              <a:defRPr b="1" i="0">
                <a:solidFill>
                  <a:schemeClr val="bg1"/>
                </a:solidFill>
                <a:latin typeface="Mont Bold" pitchFamily="2" charset="0"/>
              </a:defRPr>
            </a:lvl2pPr>
            <a:lvl3pPr>
              <a:defRPr b="1" i="0">
                <a:solidFill>
                  <a:schemeClr val="bg1"/>
                </a:solidFill>
                <a:latin typeface="Mont Bold" pitchFamily="2" charset="0"/>
              </a:defRPr>
            </a:lvl3pPr>
            <a:lvl4pPr>
              <a:defRPr b="1" i="0">
                <a:solidFill>
                  <a:schemeClr val="bg1"/>
                </a:solidFill>
                <a:latin typeface="Mont Bold" pitchFamily="2" charset="0"/>
              </a:defRPr>
            </a:lvl4pPr>
            <a:lvl5pPr>
              <a:defRPr b="1" i="0">
                <a:solidFill>
                  <a:schemeClr val="bg1"/>
                </a:solidFill>
                <a:latin typeface="Mont Bold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>
              <a:defRPr sz="4400" b="1" i="0">
                <a:solidFill>
                  <a:schemeClr val="bg1"/>
                </a:solidFill>
                <a:latin typeface="Mont Semi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2400" b="1" i="0">
                <a:solidFill>
                  <a:schemeClr val="bg1"/>
                </a:solidFill>
                <a:latin typeface="Mont Bold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8156"/>
            <a:ext cx="10515600" cy="5625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4000" b="1" i="0">
                <a:solidFill>
                  <a:schemeClr val="bg1"/>
                </a:solidFill>
                <a:latin typeface="Mont 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2000" b="0" i="0">
                <a:solidFill>
                  <a:schemeClr val="bg1"/>
                </a:solidFill>
                <a:latin typeface="Mont Book" pitchFamily="2" charset="0"/>
              </a:defRPr>
            </a:lvl1pPr>
            <a:lvl2pPr>
              <a:defRPr sz="2000" b="0" i="0">
                <a:solidFill>
                  <a:schemeClr val="bg1"/>
                </a:solidFill>
                <a:latin typeface="Mont Book" pitchFamily="2" charset="0"/>
              </a:defRPr>
            </a:lvl2pPr>
            <a:lvl3pPr>
              <a:defRPr sz="2000" b="0" i="0">
                <a:solidFill>
                  <a:schemeClr val="bg1"/>
                </a:solidFill>
                <a:latin typeface="Mont Book" pitchFamily="2" charset="0"/>
              </a:defRPr>
            </a:lvl3pPr>
            <a:lvl4pPr>
              <a:defRPr sz="2000" b="0" i="0">
                <a:solidFill>
                  <a:schemeClr val="bg1"/>
                </a:solidFill>
                <a:latin typeface="Mont Book" pitchFamily="2" charset="0"/>
              </a:defRPr>
            </a:lvl4pPr>
            <a:lvl5pPr>
              <a:defRPr sz="2000" b="0" i="0">
                <a:solidFill>
                  <a:schemeClr val="bg1"/>
                </a:solidFill>
                <a:latin typeface="Mont Book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2000" b="1" i="0">
                <a:solidFill>
                  <a:schemeClr val="bg1"/>
                </a:solidFill>
                <a:latin typeface="Mont Bold" pitchFamily="2" charset="0"/>
              </a:defRPr>
            </a:lvl1pPr>
            <a:lvl2pPr>
              <a:defRPr sz="2000" b="1" i="0">
                <a:solidFill>
                  <a:schemeClr val="bg1"/>
                </a:solidFill>
                <a:latin typeface="Mont Bold" pitchFamily="2" charset="0"/>
              </a:defRPr>
            </a:lvl2pPr>
            <a:lvl3pPr>
              <a:defRPr sz="2000" b="1" i="0">
                <a:solidFill>
                  <a:schemeClr val="bg1"/>
                </a:solidFill>
                <a:latin typeface="Mont Bold" pitchFamily="2" charset="0"/>
              </a:defRPr>
            </a:lvl3pPr>
            <a:lvl4pPr>
              <a:defRPr sz="2000" b="1" i="0">
                <a:solidFill>
                  <a:schemeClr val="bg1"/>
                </a:solidFill>
                <a:latin typeface="Mont Bold" pitchFamily="2" charset="0"/>
              </a:defRPr>
            </a:lvl4pPr>
            <a:lvl5pPr>
              <a:defRPr sz="2000" b="1" i="0">
                <a:solidFill>
                  <a:schemeClr val="bg1"/>
                </a:solidFill>
                <a:latin typeface="Mont Bold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87532"/>
            <a:ext cx="10515600" cy="50315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4000" b="1" i="0">
                <a:solidFill>
                  <a:schemeClr val="bg1"/>
                </a:solidFill>
                <a:latin typeface="Mont 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 marL="0" indent="0">
              <a:buNone/>
              <a:defRPr sz="2400" b="1" i="0">
                <a:solidFill>
                  <a:schemeClr val="bg1"/>
                </a:solidFill>
                <a:latin typeface="Mont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2000" b="1" i="0">
                <a:solidFill>
                  <a:schemeClr val="bg1"/>
                </a:solidFill>
                <a:latin typeface="Mont Bold" pitchFamily="2" charset="0"/>
              </a:defRPr>
            </a:lvl1pPr>
            <a:lvl2pPr>
              <a:defRPr sz="2000" b="1" i="0">
                <a:solidFill>
                  <a:schemeClr val="bg1"/>
                </a:solidFill>
                <a:latin typeface="Mont Bold" pitchFamily="2" charset="0"/>
              </a:defRPr>
            </a:lvl2pPr>
            <a:lvl3pPr>
              <a:defRPr sz="2000" b="1" i="0">
                <a:solidFill>
                  <a:schemeClr val="bg1"/>
                </a:solidFill>
                <a:latin typeface="Mont Bold" pitchFamily="2" charset="0"/>
              </a:defRPr>
            </a:lvl3pPr>
            <a:lvl4pPr>
              <a:defRPr sz="2000" b="1" i="0">
                <a:solidFill>
                  <a:schemeClr val="bg1"/>
                </a:solidFill>
                <a:latin typeface="Mont Bold" pitchFamily="2" charset="0"/>
              </a:defRPr>
            </a:lvl4pPr>
            <a:lvl5pPr>
              <a:defRPr sz="2000" b="1" i="0">
                <a:solidFill>
                  <a:schemeClr val="bg1"/>
                </a:solidFill>
                <a:latin typeface="Mont Bold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 marL="0" indent="0">
              <a:buNone/>
              <a:defRPr sz="2400" b="1" i="0">
                <a:solidFill>
                  <a:schemeClr val="bg1"/>
                </a:solidFill>
                <a:latin typeface="Mont SemiBold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2000" b="1" i="0">
                <a:solidFill>
                  <a:schemeClr val="bg1"/>
                </a:solidFill>
                <a:latin typeface="Mont Bold" pitchFamily="2" charset="0"/>
              </a:defRPr>
            </a:lvl1pPr>
            <a:lvl2pPr>
              <a:defRPr sz="2000" b="1" i="0">
                <a:solidFill>
                  <a:schemeClr val="bg1"/>
                </a:solidFill>
                <a:latin typeface="Mont Bold" pitchFamily="2" charset="0"/>
              </a:defRPr>
            </a:lvl2pPr>
            <a:lvl3pPr>
              <a:defRPr sz="2000" b="1" i="0">
                <a:solidFill>
                  <a:schemeClr val="bg1"/>
                </a:solidFill>
                <a:latin typeface="Mont Bold" pitchFamily="2" charset="0"/>
              </a:defRPr>
            </a:lvl3pPr>
            <a:lvl4pPr>
              <a:defRPr sz="2000" b="1" i="0">
                <a:solidFill>
                  <a:schemeClr val="bg1"/>
                </a:solidFill>
                <a:latin typeface="Mont Bold" pitchFamily="2" charset="0"/>
              </a:defRPr>
            </a:lvl4pPr>
            <a:lvl5pPr>
              <a:defRPr sz="2000" b="1" i="0">
                <a:solidFill>
                  <a:schemeClr val="bg1"/>
                </a:solidFill>
                <a:latin typeface="Mont Bold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5151"/>
            <a:ext cx="10515600" cy="132556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4000" b="1" i="0">
                <a:solidFill>
                  <a:schemeClr val="bg1"/>
                </a:solidFill>
                <a:latin typeface="Mont 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257300"/>
            <a:ext cx="3932237" cy="16002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>
              <a:defRPr sz="3200" b="1" i="0">
                <a:solidFill>
                  <a:schemeClr val="bg1"/>
                </a:solidFill>
                <a:latin typeface="Mont 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257300"/>
            <a:ext cx="6172200" cy="46037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2000" b="1" i="0">
                <a:solidFill>
                  <a:schemeClr val="bg1"/>
                </a:solidFill>
                <a:latin typeface="Mont Bold" pitchFamily="2" charset="0"/>
              </a:defRPr>
            </a:lvl1pPr>
            <a:lvl2pPr>
              <a:defRPr sz="2000" b="1" i="0">
                <a:solidFill>
                  <a:schemeClr val="bg1"/>
                </a:solidFill>
                <a:latin typeface="Mont Bold" pitchFamily="2" charset="0"/>
              </a:defRPr>
            </a:lvl2pPr>
            <a:lvl3pPr>
              <a:defRPr sz="2000" b="1" i="0">
                <a:solidFill>
                  <a:schemeClr val="bg1"/>
                </a:solidFill>
                <a:latin typeface="Mont Bold" pitchFamily="2" charset="0"/>
              </a:defRPr>
            </a:lvl3pPr>
            <a:lvl4pPr>
              <a:defRPr sz="2000" b="1" i="0">
                <a:solidFill>
                  <a:schemeClr val="bg1"/>
                </a:solidFill>
                <a:latin typeface="Mont Bold" pitchFamily="2" charset="0"/>
              </a:defRPr>
            </a:lvl4pPr>
            <a:lvl5pPr>
              <a:defRPr sz="2000" b="1" i="0">
                <a:solidFill>
                  <a:schemeClr val="bg1"/>
                </a:solidFill>
                <a:latin typeface="Mont Bold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956956"/>
            <a:ext cx="3932237" cy="29120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800" b="1" i="1">
                <a:solidFill>
                  <a:schemeClr val="bg1"/>
                </a:solidFill>
                <a:latin typeface="Mont SemiBold Italic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57300"/>
            <a:ext cx="3932237" cy="183028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>
              <a:defRPr sz="3200" b="1" i="0">
                <a:solidFill>
                  <a:schemeClr val="bg1"/>
                </a:solidFill>
                <a:latin typeface="Mont 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257299"/>
            <a:ext cx="6172200" cy="523850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 b="1" i="0">
                <a:solidFill>
                  <a:schemeClr val="bg1"/>
                </a:solidFill>
                <a:latin typeface="Mont SemiBold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3484314"/>
            <a:ext cx="3932237" cy="30114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600" b="1" i="1">
                <a:solidFill>
                  <a:schemeClr val="bg1"/>
                </a:solidFill>
                <a:latin typeface="Mont SemiBold Italic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LKahn@telecarecorp.co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fitzsimmons@telecarecorp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386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887"/>
            <a:ext cx="10515600" cy="515031"/>
          </a:xfrm>
        </p:spPr>
        <p:txBody>
          <a:bodyPr/>
          <a:lstStyle/>
          <a:p>
            <a:r>
              <a:rPr lang="en-US" dirty="0"/>
              <a:t>Build Endurance of Team Members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302"/>
            <a:ext cx="10515600" cy="4351338"/>
          </a:xfrm>
        </p:spPr>
        <p:txBody>
          <a:bodyPr/>
          <a:lstStyle/>
          <a:p>
            <a:r>
              <a:rPr lang="en-US" dirty="0"/>
              <a:t>Make the most of meetings</a:t>
            </a:r>
          </a:p>
          <a:p>
            <a:pPr lvl="1"/>
            <a:r>
              <a:rPr lang="en-US" dirty="0"/>
              <a:t>Schedule 25 and 50 minute meetings – 1 hour should never be the default</a:t>
            </a:r>
          </a:p>
          <a:p>
            <a:pPr lvl="1"/>
            <a:r>
              <a:rPr lang="en-US" dirty="0"/>
              <a:t>Start and end meetings right on time - end early whenever possible</a:t>
            </a:r>
          </a:p>
          <a:p>
            <a:pPr lvl="1"/>
            <a:r>
              <a:rPr lang="en-US" dirty="0"/>
              <a:t>Does the meeting need to occur? Don’t be afraid to cancel meetings up to the last minute</a:t>
            </a:r>
          </a:p>
          <a:p>
            <a:pPr lvl="1"/>
            <a:r>
              <a:rPr lang="en-US" dirty="0"/>
              <a:t>Do you have a reason to go?</a:t>
            </a:r>
          </a:p>
          <a:p>
            <a:pPr lvl="1"/>
            <a:r>
              <a:rPr lang="en-US" dirty="0"/>
              <a:t>Define what it means to come to a meeting prepared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37AE3E-88F1-DE3C-B0C4-EB660FF247A9}"/>
              </a:ext>
            </a:extLst>
          </p:cNvPr>
          <p:cNvSpPr txBox="1"/>
          <p:nvPr/>
        </p:nvSpPr>
        <p:spPr>
          <a:xfrm>
            <a:off x="350874" y="6279674"/>
            <a:ext cx="11387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Forbes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Our Brains Need Breaks From Virtual Meetings, by Bruce Rogers, April 20, 2021.</a:t>
            </a:r>
          </a:p>
        </p:txBody>
      </p:sp>
    </p:spTree>
    <p:extLst>
      <p:ext uri="{BB962C8B-B14F-4D97-AF65-F5344CB8AC3E}">
        <p14:creationId xmlns:p14="http://schemas.microsoft.com/office/powerpoint/2010/main" val="3104564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8814"/>
            <a:ext cx="10515600" cy="515031"/>
          </a:xfrm>
        </p:spPr>
        <p:txBody>
          <a:bodyPr/>
          <a:lstStyle/>
          <a:p>
            <a:r>
              <a:rPr lang="en-US" dirty="0"/>
              <a:t>Build Endurance of Team Members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229"/>
            <a:ext cx="10515600" cy="4351338"/>
          </a:xfrm>
        </p:spPr>
        <p:txBody>
          <a:bodyPr/>
          <a:lstStyle/>
          <a:p>
            <a:r>
              <a:rPr lang="en-US" dirty="0"/>
              <a:t>Look for ways to foster teamwork and celebrate success</a:t>
            </a:r>
          </a:p>
          <a:p>
            <a:pPr lvl="1"/>
            <a:r>
              <a:rPr lang="en-US" dirty="0"/>
              <a:t>“Ice Chips” in the chat at the beginning of meetings (replace the “water cooler” conversations) </a:t>
            </a:r>
          </a:p>
          <a:p>
            <a:pPr lvl="2"/>
            <a:r>
              <a:rPr lang="en-US" dirty="0"/>
              <a:t>Low stakes questions that require just a few words to answer as everyone is joining the call</a:t>
            </a:r>
          </a:p>
          <a:p>
            <a:pPr lvl="2"/>
            <a:r>
              <a:rPr lang="en-US" dirty="0"/>
              <a:t>Coffee or tea in the morning?</a:t>
            </a:r>
          </a:p>
          <a:p>
            <a:pPr lvl="2"/>
            <a:r>
              <a:rPr lang="en-US" dirty="0"/>
              <a:t>Favorite way to decompress after work?</a:t>
            </a:r>
          </a:p>
          <a:p>
            <a:pPr lvl="2"/>
            <a:r>
              <a:rPr lang="en-US" dirty="0"/>
              <a:t>Dream vacation spot?</a:t>
            </a:r>
          </a:p>
          <a:p>
            <a:r>
              <a:rPr lang="en-US" dirty="0"/>
              <a:t>Celebrate wins </a:t>
            </a:r>
            <a:r>
              <a:rPr lang="en-US" i="1" dirty="0"/>
              <a:t>and</a:t>
            </a:r>
            <a:r>
              <a:rPr lang="en-US" dirty="0"/>
              <a:t> successfully completing projects</a:t>
            </a:r>
          </a:p>
          <a:p>
            <a:pPr lvl="1"/>
            <a:r>
              <a:rPr lang="en-US" dirty="0"/>
              <a:t>Post submission gratitude sessions – can take ten minutes – can be an email</a:t>
            </a:r>
          </a:p>
          <a:p>
            <a:pPr lvl="1"/>
            <a:r>
              <a:rPr lang="en-US" dirty="0"/>
              <a:t>Conduct a root cause analysis or post mortem when things don’t go well </a:t>
            </a:r>
            <a:r>
              <a:rPr lang="en-US" i="1" dirty="0"/>
              <a:t>and</a:t>
            </a:r>
            <a:r>
              <a:rPr lang="en-US" dirty="0"/>
              <a:t> when they do go well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C52B30-3BEB-4B60-B84B-4F11E30137B3}"/>
              </a:ext>
            </a:extLst>
          </p:cNvPr>
          <p:cNvSpPr txBox="1"/>
          <p:nvPr/>
        </p:nvSpPr>
        <p:spPr>
          <a:xfrm>
            <a:off x="350874" y="6279674"/>
            <a:ext cx="11387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Forbes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Five Reasons Why Celebration and Gratitude Can Reduce Your Stress, by Luciana </a:t>
            </a:r>
            <a:r>
              <a:rPr lang="en-US" sz="18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Paulise</a:t>
            </a: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October 31, 2023</a:t>
            </a:r>
          </a:p>
        </p:txBody>
      </p:sp>
    </p:spTree>
    <p:extLst>
      <p:ext uri="{BB962C8B-B14F-4D97-AF65-F5344CB8AC3E}">
        <p14:creationId xmlns:p14="http://schemas.microsoft.com/office/powerpoint/2010/main" val="2087035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744" y="2694967"/>
            <a:ext cx="10515600" cy="515031"/>
          </a:xfrm>
        </p:spPr>
        <p:txBody>
          <a:bodyPr/>
          <a:lstStyle/>
          <a:p>
            <a:r>
              <a:rPr lang="en-US" sz="6000" dirty="0"/>
              <a:t>Leveraging Technology </a:t>
            </a:r>
          </a:p>
        </p:txBody>
      </p:sp>
    </p:spTree>
    <p:extLst>
      <p:ext uri="{BB962C8B-B14F-4D97-AF65-F5344CB8AC3E}">
        <p14:creationId xmlns:p14="http://schemas.microsoft.com/office/powerpoint/2010/main" val="3397790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887"/>
            <a:ext cx="10515600" cy="515031"/>
          </a:xfrm>
        </p:spPr>
        <p:txBody>
          <a:bodyPr/>
          <a:lstStyle/>
          <a:p>
            <a:r>
              <a:rPr lang="en-US" dirty="0"/>
              <a:t>Leverage Technology Only When It’s Truly Useful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302"/>
            <a:ext cx="10515600" cy="4351338"/>
          </a:xfrm>
        </p:spPr>
        <p:txBody>
          <a:bodyPr/>
          <a:lstStyle/>
          <a:p>
            <a:r>
              <a:rPr lang="en-US" dirty="0"/>
              <a:t>Use of AI</a:t>
            </a:r>
          </a:p>
          <a:p>
            <a:r>
              <a:rPr lang="en-US" dirty="0"/>
              <a:t>Shared virtual workspaces</a:t>
            </a:r>
          </a:p>
          <a:p>
            <a:pPr lvl="1"/>
            <a:r>
              <a:rPr lang="en-US" dirty="0"/>
              <a:t>Dropbox, Box, Google Drive, Proposal Management Software, etc.</a:t>
            </a:r>
          </a:p>
          <a:p>
            <a:r>
              <a:rPr lang="en-US" dirty="0"/>
              <a:t>Clarify communication channels for editing and approving elements</a:t>
            </a:r>
          </a:p>
          <a:p>
            <a:pPr lvl="1"/>
            <a:r>
              <a:rPr lang="en-US" dirty="0"/>
              <a:t>Shared documents in the cloud/track changes/chain of custody</a:t>
            </a:r>
          </a:p>
          <a:p>
            <a:pPr lvl="1"/>
            <a:r>
              <a:rPr lang="en-US" dirty="0"/>
              <a:t>Service level agreements</a:t>
            </a:r>
          </a:p>
          <a:p>
            <a:pPr lvl="1"/>
            <a:r>
              <a:rPr lang="en-US" dirty="0"/>
              <a:t>Smartsheet timelines </a:t>
            </a:r>
          </a:p>
          <a:p>
            <a:r>
              <a:rPr lang="en-US" dirty="0"/>
              <a:t>Rely on your systems as you create them – improve, don’t duplicate</a:t>
            </a:r>
          </a:p>
        </p:txBody>
      </p:sp>
    </p:spTree>
    <p:extLst>
      <p:ext uri="{BB962C8B-B14F-4D97-AF65-F5344CB8AC3E}">
        <p14:creationId xmlns:p14="http://schemas.microsoft.com/office/powerpoint/2010/main" val="2561469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248" y="2743735"/>
            <a:ext cx="10515600" cy="515031"/>
          </a:xfrm>
        </p:spPr>
        <p:txBody>
          <a:bodyPr/>
          <a:lstStyle/>
          <a:p>
            <a:r>
              <a:rPr lang="en-US" sz="6000" dirty="0"/>
              <a:t>Weaving in Failure Prevention </a:t>
            </a:r>
          </a:p>
        </p:txBody>
      </p:sp>
    </p:spTree>
    <p:extLst>
      <p:ext uri="{BB962C8B-B14F-4D97-AF65-F5344CB8AC3E}">
        <p14:creationId xmlns:p14="http://schemas.microsoft.com/office/powerpoint/2010/main" val="3264502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646711"/>
            <a:ext cx="10515600" cy="515031"/>
          </a:xfrm>
        </p:spPr>
        <p:txBody>
          <a:bodyPr/>
          <a:lstStyle/>
          <a:p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eave Failure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revention into Every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rocess from the Very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tart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1677606"/>
            <a:ext cx="10515600" cy="4351338"/>
          </a:xfrm>
        </p:spPr>
        <p:txBody>
          <a:bodyPr/>
          <a:lstStyle/>
          <a:p>
            <a:r>
              <a:rPr lang="en-US" dirty="0"/>
              <a:t>Everyone is accountable for the proposal due date</a:t>
            </a:r>
          </a:p>
          <a:p>
            <a:pPr lvl="1"/>
            <a:r>
              <a:rPr lang="en-US" dirty="0"/>
              <a:t>Generate SME buy-in for needed contributions, even if they’re “</a:t>
            </a:r>
            <a:r>
              <a:rPr lang="en-US" dirty="0" err="1"/>
              <a:t>volun</a:t>
            </a:r>
            <a:r>
              <a:rPr lang="en-US" dirty="0"/>
              <a:t>-told”</a:t>
            </a:r>
          </a:p>
          <a:p>
            <a:r>
              <a:rPr lang="en-US" dirty="0"/>
              <a:t>Avoid Optimism Bias</a:t>
            </a:r>
          </a:p>
          <a:p>
            <a:pPr lvl="1"/>
            <a:r>
              <a:rPr lang="en-US" dirty="0"/>
              <a:t>Tendency to underestimate the likelihood of negative events, and to expect that things will turn out well, even if rationality suggests otherwise</a:t>
            </a:r>
          </a:p>
          <a:p>
            <a:r>
              <a:rPr lang="en-US" dirty="0"/>
              <a:t>90-90 Rule</a:t>
            </a:r>
          </a:p>
          <a:p>
            <a:pPr lvl="1"/>
            <a:r>
              <a:rPr lang="en-US" dirty="0"/>
              <a:t>The first 90 percent of a project accounts for the first 90 percent of the development time. The remaining 10 percent accounts for another 90 percent of the development time. –Tom Cargill, Bell Labs</a:t>
            </a:r>
          </a:p>
        </p:txBody>
      </p:sp>
    </p:spTree>
    <p:extLst>
      <p:ext uri="{BB962C8B-B14F-4D97-AF65-F5344CB8AC3E}">
        <p14:creationId xmlns:p14="http://schemas.microsoft.com/office/powerpoint/2010/main" val="2429908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248" y="2743735"/>
            <a:ext cx="10515600" cy="515031"/>
          </a:xfrm>
        </p:spPr>
        <p:txBody>
          <a:bodyPr/>
          <a:lstStyle/>
          <a:p>
            <a:r>
              <a:rPr lang="en-US" sz="6000" dirty="0"/>
              <a:t>Staying in the Game </a:t>
            </a:r>
          </a:p>
        </p:txBody>
      </p:sp>
    </p:spTree>
    <p:extLst>
      <p:ext uri="{BB962C8B-B14F-4D97-AF65-F5344CB8AC3E}">
        <p14:creationId xmlns:p14="http://schemas.microsoft.com/office/powerpoint/2010/main" val="1429618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646711"/>
            <a:ext cx="10515600" cy="515031"/>
          </a:xfrm>
        </p:spPr>
        <p:txBody>
          <a:bodyPr/>
          <a:lstStyle/>
          <a:p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in the Game Without Being on the Field*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1677606"/>
            <a:ext cx="10515600" cy="4351338"/>
          </a:xfrm>
        </p:spPr>
        <p:txBody>
          <a:bodyPr/>
          <a:lstStyle/>
          <a:p>
            <a:r>
              <a:rPr lang="en-US" i="1" dirty="0">
                <a:latin typeface="Tiempos Text"/>
              </a:rPr>
              <a:t>What</a:t>
            </a:r>
            <a:r>
              <a:rPr lang="en-US" dirty="0">
                <a:latin typeface="Tiempos Text"/>
              </a:rPr>
              <a:t> managers do in a remote environment is the same. </a:t>
            </a:r>
            <a:r>
              <a:rPr lang="en-US" i="1" dirty="0">
                <a:latin typeface="Tiempos Text"/>
              </a:rPr>
              <a:t>How</a:t>
            </a:r>
            <a:r>
              <a:rPr lang="en-US" dirty="0">
                <a:latin typeface="Tiempos Text"/>
              </a:rPr>
              <a:t> they do it changes.</a:t>
            </a:r>
          </a:p>
          <a:p>
            <a:r>
              <a:rPr lang="en-US" dirty="0">
                <a:latin typeface="Tiempos Text"/>
              </a:rPr>
              <a:t>Be present and hands on without being intrusive</a:t>
            </a:r>
          </a:p>
          <a:p>
            <a:pPr lvl="1"/>
            <a:r>
              <a:rPr lang="en-US" dirty="0">
                <a:latin typeface="Tiempos Text"/>
              </a:rPr>
              <a:t>Don’t: micromanage (restrict by undermining and disempowering)</a:t>
            </a:r>
          </a:p>
          <a:p>
            <a:pPr lvl="1"/>
            <a:r>
              <a:rPr lang="en-US" i="0" dirty="0">
                <a:effectLst/>
                <a:latin typeface="Tiempos Text"/>
              </a:rPr>
              <a:t>Do: micro-understand</a:t>
            </a:r>
            <a:r>
              <a:rPr lang="en-US" dirty="0">
                <a:latin typeface="Tiempos Text"/>
              </a:rPr>
              <a:t> (trust and delegate, integrate into the workflow, iron out the wrinkles, look for warning signs, problem solve)</a:t>
            </a:r>
            <a:endParaRPr lang="en-US" b="0" i="0" dirty="0">
              <a:effectLst/>
              <a:latin typeface="Tiempos Text"/>
            </a:endParaRPr>
          </a:p>
          <a:p>
            <a:r>
              <a:rPr lang="en-US" dirty="0">
                <a:latin typeface="Tiempos Text"/>
              </a:rPr>
              <a:t>Building connection takes a little more effort – but it’s worth 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280380-CE8D-0E9C-8B6A-B55AEE19926D}"/>
              </a:ext>
            </a:extLst>
          </p:cNvPr>
          <p:cNvSpPr txBox="1"/>
          <p:nvPr/>
        </p:nvSpPr>
        <p:spPr>
          <a:xfrm>
            <a:off x="350874" y="6279674"/>
            <a:ext cx="11387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*Harvard Business Review: What Great Remote Managers Do Differently by Raghu Krishnamoorthy October 26, 2022</a:t>
            </a:r>
          </a:p>
        </p:txBody>
      </p:sp>
    </p:spTree>
    <p:extLst>
      <p:ext uri="{BB962C8B-B14F-4D97-AF65-F5344CB8AC3E}">
        <p14:creationId xmlns:p14="http://schemas.microsoft.com/office/powerpoint/2010/main" val="2891729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4FA34-5F05-B1E0-5690-056743CAC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Takeaways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5BB9C-E48F-105B-F7F2-888C9F092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7822"/>
            <a:ext cx="10515600" cy="4351338"/>
          </a:xfrm>
        </p:spPr>
        <p:txBody>
          <a:bodyPr/>
          <a:lstStyle/>
          <a:p>
            <a:r>
              <a:rPr lang="en-US" dirty="0"/>
              <a:t>Tired staff make mistakes</a:t>
            </a:r>
          </a:p>
          <a:p>
            <a:endParaRPr lang="en-US" dirty="0"/>
          </a:p>
          <a:p>
            <a:r>
              <a:rPr lang="en-US" dirty="0"/>
              <a:t>RFPs are complicated enough – keep your process, clear, simple, and predictable</a:t>
            </a:r>
          </a:p>
          <a:p>
            <a:endParaRPr lang="en-US" dirty="0"/>
          </a:p>
          <a:p>
            <a:r>
              <a:rPr lang="en-US" dirty="0"/>
              <a:t>You only have to build structure once – it’s worth the investment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69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552" y="2228446"/>
            <a:ext cx="10515600" cy="515031"/>
          </a:xfrm>
        </p:spPr>
        <p:txBody>
          <a:bodyPr/>
          <a:lstStyle/>
          <a:p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you! 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3114738"/>
            <a:ext cx="11667744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Contact Us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Lauren Kahn, Director of Business Development,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LKahn@telecarecorp.com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Samantha Fitzsimmons, Project Manager – Proposals, </a:t>
            </a: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Sfitzsimmons@telecarecorp.com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432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368F6-21B3-C192-CD69-3A5166F4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2257"/>
            <a:ext cx="10515600" cy="773724"/>
          </a:xfrm>
        </p:spPr>
        <p:txBody>
          <a:bodyPr/>
          <a:lstStyle/>
          <a:p>
            <a:pPr algn="ctr"/>
            <a:r>
              <a:rPr lang="en-US" sz="6000" dirty="0"/>
              <a:t>High Functional Hybrid: Developing Winning Proposals with a Remote Workforce</a:t>
            </a:r>
            <a:endParaRPr lang="en-US" sz="60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4DC7F-D4D8-29BB-BEDF-E61CB885C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86908"/>
            <a:ext cx="10515600" cy="260972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By: Lauren Kahn, Director of Business Development &amp;                   Samantha Fitzsimmons, Project Manager for Proposals</a:t>
            </a:r>
          </a:p>
          <a:p>
            <a:pPr marL="0" indent="0" algn="ctr">
              <a:buNone/>
            </a:pPr>
            <a:r>
              <a:rPr lang="en-US" dirty="0"/>
              <a:t>Telecare Corporation, California</a:t>
            </a:r>
          </a:p>
          <a:p>
            <a:pPr marL="0" indent="0" algn="ctr">
              <a:buNone/>
            </a:pPr>
            <a:r>
              <a:rPr lang="en-US" dirty="0"/>
              <a:t>June 5, 2024</a:t>
            </a:r>
          </a:p>
        </p:txBody>
      </p:sp>
    </p:spTree>
    <p:extLst>
      <p:ext uri="{BB962C8B-B14F-4D97-AF65-F5344CB8AC3E}">
        <p14:creationId xmlns:p14="http://schemas.microsoft.com/office/powerpoint/2010/main" val="987906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073415"/>
            <a:ext cx="10515600" cy="515031"/>
          </a:xfrm>
        </p:spPr>
        <p:txBody>
          <a:bodyPr/>
          <a:lstStyle/>
          <a:p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Questions? 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83243"/>
            <a:ext cx="11667744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Reminder &amp; Request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Please complete the Session Survey using this QR code.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For Questions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Please use the mic for any questions.</a:t>
            </a:r>
          </a:p>
          <a:p>
            <a:r>
              <a:rPr lang="en-US" dirty="0"/>
              <a:t>What “best practices” have worked</a:t>
            </a:r>
          </a:p>
          <a:p>
            <a:pPr marL="0" indent="0">
              <a:buNone/>
            </a:pPr>
            <a:r>
              <a:rPr lang="en-US" dirty="0"/>
              <a:t>   for your hybrid teams?</a:t>
            </a:r>
          </a:p>
          <a:p>
            <a:r>
              <a:rPr lang="en-US" dirty="0"/>
              <a:t>What is the future of hybrid teams                                                                          at your workplace?</a:t>
            </a:r>
          </a:p>
        </p:txBody>
      </p:sp>
      <p:pic>
        <p:nvPicPr>
          <p:cNvPr id="1026" name="image_0">
            <a:extLst>
              <a:ext uri="{FF2B5EF4-FFF2-40B4-BE49-F238E27FC236}">
                <a16:creationId xmlns:a16="http://schemas.microsoft.com/office/drawing/2014/main" id="{671F1ACF-6A39-96C7-E73A-A31518CFC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447" y="2844216"/>
            <a:ext cx="3861385" cy="387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585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292225"/>
            <a:ext cx="10515600" cy="515938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About Us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CFEEC9D-A47C-C03E-B914-BF11F25C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53" y="2131193"/>
            <a:ext cx="8980447" cy="291864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94936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887"/>
            <a:ext cx="10515600" cy="515031"/>
          </a:xfrm>
        </p:spPr>
        <p:txBody>
          <a:bodyPr/>
          <a:lstStyle/>
          <a:p>
            <a:r>
              <a:rPr lang="en-US" dirty="0"/>
              <a:t>Hybrid Defined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C165BB5F-216D-BD3F-E09F-D643B1A4D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749711"/>
              </p:ext>
            </p:extLst>
          </p:nvPr>
        </p:nvGraphicFramePr>
        <p:xfrm>
          <a:off x="616688" y="659218"/>
          <a:ext cx="13482084" cy="5656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7237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887"/>
            <a:ext cx="10515600" cy="515031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302"/>
            <a:ext cx="10515600" cy="4351338"/>
          </a:xfrm>
        </p:spPr>
        <p:txBody>
          <a:bodyPr/>
          <a:lstStyle/>
          <a:p>
            <a:r>
              <a:rPr lang="en-US" dirty="0"/>
              <a:t>Setting the rules of engagement</a:t>
            </a:r>
          </a:p>
          <a:p>
            <a:r>
              <a:rPr lang="en-US" dirty="0"/>
              <a:t>Build the team’s endurance</a:t>
            </a:r>
          </a:p>
          <a:p>
            <a:r>
              <a:rPr lang="en-US" dirty="0"/>
              <a:t>Leverage technology</a:t>
            </a:r>
          </a:p>
          <a:p>
            <a:r>
              <a:rPr lang="en-US" dirty="0"/>
              <a:t>Weave in failure prevention</a:t>
            </a:r>
          </a:p>
          <a:p>
            <a:r>
              <a:rPr lang="en-US" dirty="0"/>
              <a:t>Staying in the Game (Without Being on the Field) </a:t>
            </a:r>
          </a:p>
          <a:p>
            <a:r>
              <a:rPr lang="en-US" dirty="0"/>
              <a:t>Questions &amp; Open Discussion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12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2707159"/>
            <a:ext cx="10515600" cy="515031"/>
          </a:xfrm>
        </p:spPr>
        <p:txBody>
          <a:bodyPr/>
          <a:lstStyle/>
          <a:p>
            <a:r>
              <a:rPr lang="en-US" sz="6000" dirty="0"/>
              <a:t>Set the Rules of Engagement </a:t>
            </a:r>
          </a:p>
        </p:txBody>
      </p:sp>
    </p:spTree>
    <p:extLst>
      <p:ext uri="{BB962C8B-B14F-4D97-AF65-F5344CB8AC3E}">
        <p14:creationId xmlns:p14="http://schemas.microsoft.com/office/powerpoint/2010/main" val="84622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2743"/>
            <a:ext cx="10515600" cy="515031"/>
          </a:xfrm>
        </p:spPr>
        <p:txBody>
          <a:bodyPr/>
          <a:lstStyle/>
          <a:p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et, publicize, and adhere to the rules of engagement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4326"/>
            <a:ext cx="10515600" cy="4351338"/>
          </a:xfrm>
        </p:spPr>
        <p:txBody>
          <a:bodyPr/>
          <a:lstStyle/>
          <a:p>
            <a:r>
              <a:rPr lang="en-US" dirty="0"/>
              <a:t>Project transparency – make it easy for people to drop into projects: </a:t>
            </a:r>
          </a:p>
          <a:p>
            <a:pPr lvl="1"/>
            <a:r>
              <a:rPr lang="en-US" dirty="0"/>
              <a:t>Timelines are published – be fanatical about deadlines (and keep your secret backup deadlines a secret)</a:t>
            </a:r>
          </a:p>
          <a:p>
            <a:pPr lvl="1"/>
            <a:r>
              <a:rPr lang="en-US" dirty="0"/>
              <a:t>Set the time zone or core hours for meeting availability</a:t>
            </a:r>
          </a:p>
          <a:p>
            <a:pPr lvl="1"/>
            <a:r>
              <a:rPr lang="en-US" dirty="0"/>
              <a:t>Set the standard to be on camera </a:t>
            </a:r>
            <a:r>
              <a:rPr lang="en-US" i="1" dirty="0"/>
              <a:t>most of the time</a:t>
            </a:r>
          </a:p>
          <a:p>
            <a:pPr lvl="2"/>
            <a:r>
              <a:rPr lang="en-US" dirty="0"/>
              <a:t>No explanation required when not on camera</a:t>
            </a:r>
          </a:p>
          <a:p>
            <a:pPr lvl="1"/>
            <a:r>
              <a:rPr lang="en-US" dirty="0"/>
              <a:t>Every meeting has an agenda and a leader </a:t>
            </a:r>
          </a:p>
          <a:p>
            <a:pPr lvl="2"/>
            <a:r>
              <a:rPr lang="en-US" dirty="0"/>
              <a:t>Consider standing agendas</a:t>
            </a:r>
          </a:p>
          <a:p>
            <a:pPr lvl="2"/>
            <a:r>
              <a:rPr lang="en-US" dirty="0"/>
              <a:t>Clarify when there is open discussion versus decision-making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651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2743"/>
            <a:ext cx="10515600" cy="515031"/>
          </a:xfrm>
        </p:spPr>
        <p:txBody>
          <a:bodyPr/>
          <a:lstStyle/>
          <a:p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et, publicize, and adhere to the rules of engagement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B0446-DE46-5073-EA0B-B14963B9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856" y="2506662"/>
            <a:ext cx="10515600" cy="4351338"/>
          </a:xfrm>
        </p:spPr>
        <p:txBody>
          <a:bodyPr/>
          <a:lstStyle/>
          <a:p>
            <a:r>
              <a:rPr lang="en-US" dirty="0"/>
              <a:t>Keep your processes the same no matter how different the projects seem</a:t>
            </a:r>
          </a:p>
          <a:p>
            <a:pPr lvl="1"/>
            <a:r>
              <a:rPr lang="en-US" dirty="0"/>
              <a:t>Follow your steps</a:t>
            </a:r>
          </a:p>
          <a:p>
            <a:pPr lvl="1"/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the nomenclature across projects</a:t>
            </a:r>
            <a:endParaRPr lang="en-US" dirty="0"/>
          </a:p>
          <a:p>
            <a:pPr lvl="1"/>
            <a:r>
              <a:rPr lang="en-US" dirty="0"/>
              <a:t>Use templates (full summary, pre-submittal checklist,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5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771935-94A8-7847-298D-D6A230C7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2682775"/>
            <a:ext cx="10515600" cy="515031"/>
          </a:xfrm>
        </p:spPr>
        <p:txBody>
          <a:bodyPr/>
          <a:lstStyle/>
          <a:p>
            <a:r>
              <a:rPr lang="en-US" sz="6000" dirty="0"/>
              <a:t>Build Team Member Endurance </a:t>
            </a:r>
          </a:p>
        </p:txBody>
      </p:sp>
    </p:spTree>
    <p:extLst>
      <p:ext uri="{BB962C8B-B14F-4D97-AF65-F5344CB8AC3E}">
        <p14:creationId xmlns:p14="http://schemas.microsoft.com/office/powerpoint/2010/main" val="3046414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BAAACB39C815428E26C18908D7BB29" ma:contentTypeVersion="15" ma:contentTypeDescription="Create a new document." ma:contentTypeScope="" ma:versionID="4eaeed3de73a41703ee65da2aebb4302">
  <xsd:schema xmlns:xsd="http://www.w3.org/2001/XMLSchema" xmlns:xs="http://www.w3.org/2001/XMLSchema" xmlns:p="http://schemas.microsoft.com/office/2006/metadata/properties" xmlns:ns2="2f13287d-194f-4a48-a185-9814210ab50c" xmlns:ns3="3e1244de-70bd-4ef3-84f5-139aaa2af857" targetNamespace="http://schemas.microsoft.com/office/2006/metadata/properties" ma:root="true" ma:fieldsID="cdfd7b1a453a34089c40968ca1982f21" ns2:_="" ns3:_="">
    <xsd:import namespace="2f13287d-194f-4a48-a185-9814210ab50c"/>
    <xsd:import namespace="3e1244de-70bd-4ef3-84f5-139aaa2af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13287d-194f-4a48-a185-9814210ab5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d17acc2-c904-46ca-a0b5-5dc5733e3c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1244de-70bd-4ef3-84f5-139aaa2af85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ed90002-c3e4-47e6-bd2a-bb72d0ae3a81}" ma:internalName="TaxCatchAll" ma:showField="CatchAllData" ma:web="3e1244de-70bd-4ef3-84f5-139aaa2af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13287d-194f-4a48-a185-9814210ab50c">
      <Terms xmlns="http://schemas.microsoft.com/office/infopath/2007/PartnerControls"/>
    </lcf76f155ced4ddcb4097134ff3c332f>
    <TaxCatchAll xmlns="3e1244de-70bd-4ef3-84f5-139aaa2af857" xsi:nil="true"/>
  </documentManagement>
</p:properties>
</file>

<file path=customXml/itemProps1.xml><?xml version="1.0" encoding="utf-8"?>
<ds:datastoreItem xmlns:ds="http://schemas.openxmlformats.org/officeDocument/2006/customXml" ds:itemID="{E93EEFFD-1319-4AAB-91E6-D4193FC97CCD}"/>
</file>

<file path=customXml/itemProps2.xml><?xml version="1.0" encoding="utf-8"?>
<ds:datastoreItem xmlns:ds="http://schemas.openxmlformats.org/officeDocument/2006/customXml" ds:itemID="{4230EC1D-CEC6-4EF9-A677-B6A7F83CEFBA}"/>
</file>

<file path=customXml/itemProps3.xml><?xml version="1.0" encoding="utf-8"?>
<ds:datastoreItem xmlns:ds="http://schemas.openxmlformats.org/officeDocument/2006/customXml" ds:itemID="{41645378-17D9-4AF4-BE2C-19727D30823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643</TotalTime>
  <Words>878</Words>
  <Application>Microsoft Office PowerPoint</Application>
  <PresentationFormat>Widescreen</PresentationFormat>
  <Paragraphs>120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Aptos</vt:lpstr>
      <vt:lpstr>Arial</vt:lpstr>
      <vt:lpstr>Calibri</vt:lpstr>
      <vt:lpstr>Mont Bold</vt:lpstr>
      <vt:lpstr>Mont Book</vt:lpstr>
      <vt:lpstr>Mont SemiBold</vt:lpstr>
      <vt:lpstr>Mont SemiBold Italic</vt:lpstr>
      <vt:lpstr>Tiempos Text</vt:lpstr>
      <vt:lpstr>office theme</vt:lpstr>
      <vt:lpstr>PowerPoint Presentation</vt:lpstr>
      <vt:lpstr>High Functional Hybrid: Developing Winning Proposals with a Remote Workforce</vt:lpstr>
      <vt:lpstr>About Us </vt:lpstr>
      <vt:lpstr>Hybrid Defined</vt:lpstr>
      <vt:lpstr>Agenda</vt:lpstr>
      <vt:lpstr>Set the Rules of Engagement </vt:lpstr>
      <vt:lpstr>Set, publicize, and adhere to the rules of engagement</vt:lpstr>
      <vt:lpstr>Set, publicize, and adhere to the rules of engagement</vt:lpstr>
      <vt:lpstr>Build Team Member Endurance </vt:lpstr>
      <vt:lpstr>Build Endurance of Team Members</vt:lpstr>
      <vt:lpstr>Build Endurance of Team Members</vt:lpstr>
      <vt:lpstr>Leveraging Technology </vt:lpstr>
      <vt:lpstr>Leverage Technology Only When It’s Truly Useful </vt:lpstr>
      <vt:lpstr>Weaving in Failure Prevention </vt:lpstr>
      <vt:lpstr>Weave Failure Prevention into Every Process from the Very Start</vt:lpstr>
      <vt:lpstr>Staying in the Game </vt:lpstr>
      <vt:lpstr>Being in the Game Without Being on the Field*</vt:lpstr>
      <vt:lpstr>Three Takeaways </vt:lpstr>
      <vt:lpstr>Thank you! 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Fitzsimmons</dc:creator>
  <cp:lastModifiedBy>Samantha Fitzsimmons</cp:lastModifiedBy>
  <cp:revision>35</cp:revision>
  <dcterms:created xsi:type="dcterms:W3CDTF">2013-07-15T20:26:40Z</dcterms:created>
  <dcterms:modified xsi:type="dcterms:W3CDTF">2024-06-05T17:18:38Z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0x0101009DBAAACB39C815428E26C18908D7BB29</vt:lpwstr>
  </property>
</Properties>
</file>