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00" r:id="rId2"/>
    <p:sldId id="404" r:id="rId3"/>
    <p:sldId id="267" r:id="rId4"/>
    <p:sldId id="273" r:id="rId5"/>
    <p:sldId id="401" r:id="rId6"/>
    <p:sldId id="274" r:id="rId7"/>
    <p:sldId id="275" r:id="rId8"/>
    <p:sldId id="402" r:id="rId9"/>
    <p:sldId id="403" r:id="rId10"/>
  </p:sldIdLst>
  <p:sldSz cx="12192000" cy="6858000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4020" userDrawn="1">
          <p15:clr>
            <a:srgbClr val="A4A3A4"/>
          </p15:clr>
        </p15:guide>
        <p15:guide id="3" orient="horz" pos="618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728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847"/>
    <a:srgbClr val="FF8409"/>
    <a:srgbClr val="CC66FF"/>
    <a:srgbClr val="00AAE7"/>
    <a:srgbClr val="20AA4D"/>
    <a:srgbClr val="2F3A8F"/>
    <a:srgbClr val="09A9CA"/>
    <a:srgbClr val="0081C6"/>
    <a:srgbClr val="2C3A91"/>
    <a:srgbClr val="002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 autoAdjust="0"/>
    <p:restoredTop sz="97834" autoAdjust="0"/>
  </p:normalViewPr>
  <p:slideViewPr>
    <p:cSldViewPr snapToGrid="0">
      <p:cViewPr varScale="1">
        <p:scale>
          <a:sx n="87" d="100"/>
          <a:sy n="87" d="100"/>
        </p:scale>
        <p:origin x="-499" y="-77"/>
      </p:cViewPr>
      <p:guideLst>
        <p:guide orient="horz" pos="346"/>
        <p:guide orient="horz" pos="4020"/>
        <p:guide orient="horz" pos="618"/>
        <p:guide pos="3840"/>
        <p:guide pos="72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1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357" cy="4700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481" y="0"/>
            <a:ext cx="3077357" cy="4700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B5BCC1-BA44-4CBC-AD29-60CF477D23AF}" type="datetimeFigureOut">
              <a:rPr lang="en-US" smtClean="0"/>
              <a:t>27-Jan-20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6894"/>
            <a:ext cx="3077357" cy="470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481" y="8916894"/>
            <a:ext cx="3077357" cy="4700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F8ED6-4FAA-4EFF-95C7-41F1E5E8F2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2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469424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40" cy="469424"/>
          </a:xfrm>
          <a:prstGeom prst="rect">
            <a:avLst/>
          </a:prstGeom>
        </p:spPr>
        <p:txBody>
          <a:bodyPr vert="horz" wrap="square" lIns="92290" tIns="46145" rIns="92290" bIns="4614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F1E3FA9-0E79-4B18-B2E1-AF573AF26565}" type="datetimeFigureOut">
              <a:rPr lang="en-GB"/>
              <a:pPr/>
              <a:t>27/01/2020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7"/>
            <a:ext cx="5681980" cy="4224814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40" cy="469424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2"/>
            <a:ext cx="3077740" cy="469424"/>
          </a:xfrm>
          <a:prstGeom prst="rect">
            <a:avLst/>
          </a:prstGeom>
        </p:spPr>
        <p:txBody>
          <a:bodyPr vert="horz" wrap="square" lIns="92290" tIns="46145" rIns="92290" bIns="4614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3D7BC01-7314-46EA-BB64-D53C8F299A1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9215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701675" y="647700"/>
            <a:ext cx="5753100" cy="32369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9859" indent="-288407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3630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15082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76534" indent="-230726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37986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99438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60890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22342" indent="-230726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3CC34A3-6099-4046-95AA-20054C931C95}" type="slidenum">
              <a:rPr lang="en-GB" sz="1200">
                <a:solidFill>
                  <a:srgbClr val="000000"/>
                </a:solidFill>
                <a:latin typeface="Calibri" pitchFamily="34" charset="0"/>
              </a:rPr>
              <a:pPr eaLnBrk="1" hangingPunct="1"/>
              <a:t>3</a:t>
            </a:fld>
            <a:endParaRPr lang="en-GB" sz="120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15" name="Notes Placeholder 5"/>
          <p:cNvSpPr>
            <a:spLocks noGrp="1"/>
          </p:cNvSpPr>
          <p:nvPr/>
        </p:nvSpPr>
        <p:spPr bwMode="auto">
          <a:xfrm>
            <a:off x="715715" y="4100714"/>
            <a:ext cx="5725717" cy="388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290" tIns="46145" rIns="92290" bIns="46145"/>
          <a:lstStyle/>
          <a:p>
            <a:pPr>
              <a:spcBef>
                <a:spcPct val="30000"/>
              </a:spcBef>
            </a:pP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2904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446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7700"/>
            <a:ext cx="5753100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608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7700"/>
            <a:ext cx="5753100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63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7700"/>
            <a:ext cx="5753100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63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01675" y="647700"/>
            <a:ext cx="5753100" cy="3236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7BC01-7314-46EA-BB64-D53C8F299A18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96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16.png"/><Relationship Id="rId7" Type="http://schemas.openxmlformats.org/officeDocument/2006/relationships/image" Target="../media/image14.emf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7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950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19776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lang="en-GB" sz="4000" b="0" i="0" kern="1200" spc="-15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Rectangle 2"/>
          <p:cNvSpPr/>
          <p:nvPr userDrawn="1"/>
        </p:nvSpPr>
        <p:spPr>
          <a:xfrm>
            <a:off x="9984432" y="1382579"/>
            <a:ext cx="17281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dirty="0">
                <a:solidFill>
                  <a:srgbClr val="A6A6A6"/>
                </a:solidFill>
                <a:latin typeface="Calibri"/>
                <a:cs typeface="Calibri"/>
              </a:rPr>
              <a:t>© 2019  |  page </a:t>
            </a:r>
            <a:fld id="{5DA86651-081E-48B6-9AC7-28ABBC94FCAF}" type="slidenum">
              <a:rPr lang="en-US" sz="1000" smtClean="0">
                <a:solidFill>
                  <a:srgbClr val="A6A6A6"/>
                </a:solidFill>
                <a:latin typeface="Calibri"/>
                <a:cs typeface="Calibri"/>
              </a:rPr>
              <a:pPr algn="r"/>
              <a:t>‹#›</a:t>
            </a:fld>
            <a:r>
              <a:rPr lang="en-US" sz="1000" dirty="0">
                <a:solidFill>
                  <a:srgbClr val="A6A6A6"/>
                </a:solidFill>
                <a:latin typeface="Calibri"/>
                <a:cs typeface="Calibri"/>
              </a:rPr>
              <a:t> </a:t>
            </a:r>
          </a:p>
        </p:txBody>
      </p:sp>
      <p:pic>
        <p:nvPicPr>
          <p:cNvPr id="5" name="Picture 4" descr="slide_2_left light gray swoosh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92"/>
            <a:ext cx="4578350" cy="6858000"/>
          </a:xfrm>
          <a:prstGeom prst="rect">
            <a:avLst/>
          </a:prstGeom>
        </p:spPr>
      </p:pic>
      <p:pic>
        <p:nvPicPr>
          <p:cNvPr id="6" name="Picture 5" descr="slide_2_right light gray swoosh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84" y="2579846"/>
            <a:ext cx="6848916" cy="4283756"/>
          </a:xfrm>
          <a:prstGeom prst="rect">
            <a:avLst/>
          </a:prstGeom>
        </p:spPr>
      </p:pic>
      <p:pic>
        <p:nvPicPr>
          <p:cNvPr id="7" name="Picture 6" descr="slide_2_UR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194" y="6348052"/>
            <a:ext cx="1314450" cy="120650"/>
          </a:xfrm>
          <a:prstGeom prst="rect">
            <a:avLst/>
          </a:prstGeom>
        </p:spPr>
      </p:pic>
      <p:pic>
        <p:nvPicPr>
          <p:cNvPr id="9" name="Picture 8" descr="slide_2_heade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75"/>
            <a:ext cx="12192000" cy="1352550"/>
          </a:xfrm>
          <a:prstGeom prst="rect">
            <a:avLst/>
          </a:prstGeom>
        </p:spPr>
      </p:pic>
      <p:pic>
        <p:nvPicPr>
          <p:cNvPr id="8" name="Picture 7" descr="slide_2_logo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91" y="340045"/>
            <a:ext cx="1358900" cy="698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392" y="1974319"/>
            <a:ext cx="10959008" cy="2246769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2800">
                <a:solidFill>
                  <a:srgbClr val="2C3A91"/>
                </a:solidFill>
                <a:latin typeface="Calibri"/>
                <a:cs typeface="Calibri"/>
              </a:defRPr>
            </a:lvl1pPr>
            <a:lvl2pPr marL="74295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2000">
                <a:solidFill>
                  <a:srgbClr val="2C3A91"/>
                </a:solidFill>
                <a:latin typeface="Calibri"/>
                <a:cs typeface="Calibri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1800">
                <a:solidFill>
                  <a:srgbClr val="2C3A91"/>
                </a:solidFill>
                <a:latin typeface="Calibri"/>
                <a:cs typeface="Calibri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1600">
                <a:solidFill>
                  <a:srgbClr val="2C3A91"/>
                </a:solidFill>
                <a:latin typeface="Calibri"/>
                <a:cs typeface="Calibri"/>
              </a:defRPr>
            </a:lvl4pPr>
            <a:lvl5pPr marL="20574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sz="1600">
                <a:solidFill>
                  <a:srgbClr val="2C3A91"/>
                </a:solidFill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0" name="Picture 9" descr="slide_1_ribbons.pn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2750"/>
            <a:ext cx="12192000" cy="9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D6437D-77E2-8F4E-90F5-B6175E92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EB39ACD-851E-C446-84A2-D55F38AA0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2264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BBC62F45-8185-B04B-A82C-4691E95E7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307" y="6311946"/>
            <a:ext cx="7669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EDD"/>
                </a:solidFill>
              </a:defRPr>
            </a:lvl1pPr>
          </a:lstStyle>
          <a:p>
            <a:fld id="{B0AF2983-4713-074B-8971-5C1C8A8E14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83BB985-86F3-0140-A42F-23DEAEA7B7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0549" y="6331522"/>
            <a:ext cx="730880" cy="3772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53BF9B16-6CD3-994A-BF2A-9C301089A76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6641" y="6261808"/>
            <a:ext cx="1559700" cy="46213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8904265-A6F7-8D42-96B0-DDE7CB0FEDE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67792" y="6389151"/>
            <a:ext cx="1282700" cy="2921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5539BC3-1C89-B44C-90E4-FA46786DB49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5877" y="6408705"/>
            <a:ext cx="672565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0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89982A-FC28-8844-9E7C-05BB1B6E5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307" y="6311946"/>
            <a:ext cx="7669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EDD"/>
                </a:solidFill>
              </a:defRPr>
            </a:lvl1pPr>
          </a:lstStyle>
          <a:p>
            <a:fld id="{B0AF2983-4713-074B-8971-5C1C8A8E14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B13BBB8-92AF-C44A-88CC-1A77C24E049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80549" y="6331522"/>
            <a:ext cx="730880" cy="37722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387F496C-F28D-B847-9855-BC55EE8033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06641" y="6261808"/>
            <a:ext cx="1559700" cy="46213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6850D558-D0CF-2142-B42D-2AE48A15B9D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67792" y="6389151"/>
            <a:ext cx="1282700" cy="2921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4223A667-37D2-F048-BA2B-45D1CDF19B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55877" y="6408705"/>
            <a:ext cx="672565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460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52E2F3B-FA48-9B42-96C3-9E918E8D0E8E}"/>
              </a:ext>
            </a:extLst>
          </p:cNvPr>
          <p:cNvSpPr/>
          <p:nvPr userDrawn="1"/>
        </p:nvSpPr>
        <p:spPr>
          <a:xfrm flipH="1">
            <a:off x="6850742" y="-21771"/>
            <a:ext cx="5341257" cy="6042025"/>
          </a:xfrm>
          <a:prstGeom prst="rect">
            <a:avLst/>
          </a:prstGeom>
          <a:solidFill>
            <a:schemeClr val="bg1">
              <a:lumMod val="85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6509C478-2979-044D-8BED-E21C05C2B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2425" y="1108546"/>
            <a:ext cx="5065555" cy="1588157"/>
          </a:xfrm>
        </p:spPr>
        <p:txBody>
          <a:bodyPr anchor="t">
            <a:noAutofit/>
          </a:bodyPr>
          <a:lstStyle/>
          <a:p>
            <a:pPr>
              <a:lnSpc>
                <a:spcPct val="80000"/>
              </a:lnSpc>
            </a:pPr>
            <a:r>
              <a:rPr lang="en-US" sz="6600" dirty="0" err="1"/>
              <a:t>Firstname</a:t>
            </a:r>
            <a:r>
              <a:rPr lang="en-US" sz="6600" dirty="0"/>
              <a:t> </a:t>
            </a:r>
            <a:r>
              <a:rPr lang="en-US" sz="6600" dirty="0" err="1"/>
              <a:t>Lastname</a:t>
            </a:r>
            <a:endParaRPr lang="en-US" sz="66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73454EA4-E7DB-7A49-AE8D-7990F62ABE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959" y="4363012"/>
            <a:ext cx="556647" cy="556647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="" xmlns:a16="http://schemas.microsoft.com/office/drawing/2014/main" id="{32B05DDB-22B2-634D-9DB4-3405A26E34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139" y="2888797"/>
            <a:ext cx="5064125" cy="828439"/>
          </a:xfrm>
        </p:spPr>
        <p:txBody>
          <a:bodyPr/>
          <a:lstStyle>
            <a:lvl1pPr marL="0" indent="0">
              <a:buNone/>
              <a:defRPr>
                <a:solidFill>
                  <a:srgbClr val="039EDD"/>
                </a:solidFill>
              </a:defRPr>
            </a:lvl1pPr>
          </a:lstStyle>
          <a:p>
            <a:pPr lvl="0"/>
            <a:r>
              <a:rPr lang="en-US" dirty="0"/>
              <a:t>Title, Organization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="" xmlns:a16="http://schemas.microsoft.com/office/drawing/2014/main" id="{7FB3B39F-35CC-FE44-A9B5-58533F889C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18129" y="4378513"/>
            <a:ext cx="4219136" cy="828439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039EDD"/>
                </a:solidFill>
              </a:defRPr>
            </a:lvl1pPr>
          </a:lstStyle>
          <a:p>
            <a:pPr lvl="0"/>
            <a:r>
              <a:rPr lang="en-US" dirty="0" err="1"/>
              <a:t>email@email.com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2B09FA8-EFE7-1E43-8BFE-DB29D1F8C5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228182" y="616966"/>
            <a:ext cx="4378237" cy="4712454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="" xmlns:a16="http://schemas.microsoft.com/office/drawing/2014/main" id="{EF6BD210-0CF6-A544-9AEF-0BAB87B7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5307" y="6311946"/>
            <a:ext cx="76697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39EDD"/>
                </a:solidFill>
              </a:defRPr>
            </a:lvl1pPr>
          </a:lstStyle>
          <a:p>
            <a:fld id="{B0AF2983-4713-074B-8971-5C1C8A8E14E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BC2B047-52AB-BD41-AC92-6667CC9A98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80549" y="6331522"/>
            <a:ext cx="730880" cy="3772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85836E1-18DC-C447-A9DE-B4FBD3012D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06641" y="6261808"/>
            <a:ext cx="1559700" cy="46213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BD38A4D-CE4C-1742-96A1-69BA9F35730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67792" y="6389151"/>
            <a:ext cx="1282700" cy="2921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593456EC-9911-3549-B25F-59ED16F3B5B5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55877" y="6408705"/>
            <a:ext cx="672565" cy="257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4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6" r:id="rId3"/>
    <p:sldLayoutId id="2147483757" r:id="rId4"/>
    <p:sldLayoutId id="2147483758" r:id="rId5"/>
  </p:sldLayoutIdLst>
  <p:txStyles>
    <p:titleStyle>
      <a:lvl1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lang="en-GB" sz="2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ＭＳ Ｐゴシック" charset="0"/>
          <a:cs typeface="+mn-cs"/>
        </a:defRPr>
      </a:lvl1pPr>
      <a:lvl2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2pPr>
      <a:lvl3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3pPr>
      <a:lvl4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4pPr>
      <a:lvl5pPr algn="l" rtl="0" eaLnBrk="0" fontAlgn="base" hangingPunct="0">
        <a:lnSpc>
          <a:spcPct val="145000"/>
        </a:lnSpc>
        <a:spcBef>
          <a:spcPct val="0"/>
        </a:spcBef>
        <a:spcAft>
          <a:spcPct val="0"/>
        </a:spcAft>
        <a:buClr>
          <a:srgbClr val="FFBB00"/>
        </a:buClr>
        <a:buFont typeface="Wingdings" pitchFamily="2" charset="2"/>
        <a:defRPr sz="2800">
          <a:solidFill>
            <a:schemeClr val="bg1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2000" kern="1200">
          <a:solidFill>
            <a:srgbClr val="002277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2000" kern="1200">
          <a:solidFill>
            <a:srgbClr val="002277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kern="1200">
          <a:solidFill>
            <a:srgbClr val="002277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1600" kern="1200">
          <a:solidFill>
            <a:srgbClr val="002277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lnSpc>
          <a:spcPts val="2400"/>
        </a:lnSpc>
        <a:spcBef>
          <a:spcPts val="600"/>
        </a:spcBef>
        <a:spcAft>
          <a:spcPts val="600"/>
        </a:spcAft>
        <a:buClr>
          <a:srgbClr val="002277"/>
        </a:buClr>
        <a:buBlip>
          <a:blip r:embed="rId8"/>
        </a:buBlip>
        <a:defRPr lang="en-GB" sz="1600" kern="1200">
          <a:solidFill>
            <a:srgbClr val="002277"/>
          </a:solidFill>
          <a:latin typeface="+mn-lt"/>
          <a:ea typeface="ＭＳ Ｐゴシック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7">
            <a:extLst>
              <a:ext uri="{FF2B5EF4-FFF2-40B4-BE49-F238E27FC236}">
                <a16:creationId xmlns="" xmlns:a16="http://schemas.microsoft.com/office/drawing/2014/main" id="{10231928-E1A9-46E1-AA1A-CDE4EA6E4D5A}"/>
              </a:ext>
            </a:extLst>
          </p:cNvPr>
          <p:cNvSpPr txBox="1">
            <a:spLocks/>
          </p:cNvSpPr>
          <p:nvPr/>
        </p:nvSpPr>
        <p:spPr>
          <a:xfrm>
            <a:off x="5360566" y="2710225"/>
            <a:ext cx="5328592" cy="1328375"/>
          </a:xfrm>
          <a:prstGeom prst="rect">
            <a:avLst/>
          </a:prstGeom>
          <a:effectLst>
            <a:outerShdw blurRad="25400" dist="25400" dir="2700000" sx="2000" sy="2000" algn="ctr" rotWithShape="0">
              <a:srgbClr val="000000">
                <a:alpha val="43137"/>
              </a:srgbClr>
            </a:outerShdw>
          </a:effectLst>
        </p:spPr>
        <p:txBody>
          <a:bodyPr/>
          <a:lstStyle>
            <a:lvl1pPr marL="342900" indent="-3429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20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20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16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rtl="0" eaLnBrk="0" fontAlgn="base" hangingPunct="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Clr>
                <a:srgbClr val="002277"/>
              </a:buClr>
              <a:buBlip>
                <a:blip r:embed="rId2"/>
              </a:buBlip>
              <a:defRPr lang="en-GB" sz="1600" kern="1200">
                <a:solidFill>
                  <a:srgbClr val="002277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ts val="3200"/>
              </a:lnSpc>
              <a:buFontTx/>
              <a:buNone/>
              <a:defRPr/>
            </a:pPr>
            <a:endParaRPr lang="en-GB" sz="2400" dirty="0">
              <a:solidFill>
                <a:srgbClr val="00AAE7"/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098B86D8-568A-410C-A413-65DC5A6ED123}"/>
              </a:ext>
            </a:extLst>
          </p:cNvPr>
          <p:cNvSpPr txBox="1">
            <a:spLocks/>
          </p:cNvSpPr>
          <p:nvPr/>
        </p:nvSpPr>
        <p:spPr>
          <a:xfrm>
            <a:off x="5303912" y="1486088"/>
            <a:ext cx="6120680" cy="1224137"/>
          </a:xfrm>
          <a:prstGeom prst="rect">
            <a:avLst/>
          </a:prstGeom>
          <a:effectLst/>
        </p:spPr>
        <p:txBody>
          <a:bodyPr/>
          <a:lstStyle>
            <a:lvl1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lang="en-GB" sz="28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charset="0"/>
                <a:cs typeface="+mn-cs"/>
              </a:defRPr>
            </a:lvl1pPr>
            <a:lvl2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3300" b="1" i="1" dirty="0" smtClean="0">
                <a:solidFill>
                  <a:schemeClr val="accent1"/>
                </a:solidFill>
                <a:effectLst/>
                <a:ea typeface="+mn-ea"/>
                <a:cs typeface="Calibri"/>
              </a:rPr>
              <a:t>Proposal Professional Impact Paper</a:t>
            </a:r>
            <a:endParaRPr lang="en-US" sz="3300" b="1" i="1" dirty="0">
              <a:solidFill>
                <a:schemeClr val="accent1"/>
              </a:solidFill>
              <a:effectLst/>
              <a:ea typeface="+mn-ea"/>
              <a:cs typeface="Calibri"/>
            </a:endParaRPr>
          </a:p>
          <a:p>
            <a:endParaRPr lang="en-US" sz="3200" spc="-150" dirty="0">
              <a:solidFill>
                <a:srgbClr val="2F3A8F"/>
              </a:solidFill>
              <a:effectLst/>
              <a:latin typeface="Calibri"/>
              <a:cs typeface="Calibri"/>
            </a:endParaRPr>
          </a:p>
          <a:p>
            <a:endParaRPr lang="en-US" sz="3200" spc="-150" dirty="0">
              <a:solidFill>
                <a:srgbClr val="2F3A8F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5404557" y="2629023"/>
            <a:ext cx="5684217" cy="352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buNone/>
              <a:defRPr lang="en-GB" sz="4000" b="0" i="0" kern="1200" spc="-150" baseline="0">
                <a:solidFill>
                  <a:schemeClr val="bg1"/>
                </a:solidFill>
                <a:effectLst/>
                <a:latin typeface="Calibri"/>
                <a:ea typeface="+mn-ea"/>
                <a:cs typeface="Calibri"/>
              </a:defRPr>
            </a:lvl1pPr>
            <a:lvl2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lnSpc>
                <a:spcPct val="145000"/>
              </a:lnSpc>
              <a:spcBef>
                <a:spcPct val="0"/>
              </a:spcBef>
              <a:spcAft>
                <a:spcPct val="0"/>
              </a:spcAft>
              <a:buClr>
                <a:srgbClr val="FFBB00"/>
              </a:buClr>
              <a:buFont typeface="Wingdings" pitchFamily="2" charset="2"/>
              <a:defRPr sz="28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endParaRPr lang="en-US" sz="3300" i="1" spc="0" dirty="0" smtClean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800" i="1" spc="0" dirty="0" smtClean="0">
                <a:solidFill>
                  <a:schemeClr val="accent1"/>
                </a:solidFill>
                <a:latin typeface="+mn-lt"/>
              </a:rPr>
              <a:t>Candidate Name :</a:t>
            </a:r>
          </a:p>
          <a:p>
            <a:pPr>
              <a:lnSpc>
                <a:spcPct val="100000"/>
              </a:lnSpc>
            </a:pPr>
            <a:r>
              <a:rPr lang="en-US" sz="1800" i="1" spc="0" dirty="0" smtClean="0">
                <a:solidFill>
                  <a:schemeClr val="accent1"/>
                </a:solidFill>
                <a:latin typeface="+mn-lt"/>
              </a:rPr>
              <a:t>APMP Candidate Number</a:t>
            </a:r>
            <a:r>
              <a:rPr lang="en-US" sz="1800" i="1" spc="0" dirty="0" smtClean="0">
                <a:solidFill>
                  <a:schemeClr val="accent1"/>
                </a:solidFill>
                <a:latin typeface="+mn-lt"/>
              </a:rPr>
              <a:t>:</a:t>
            </a:r>
          </a:p>
          <a:p>
            <a:pPr>
              <a:lnSpc>
                <a:spcPct val="100000"/>
              </a:lnSpc>
            </a:pPr>
            <a:endParaRPr lang="en-US" sz="1800" i="1" spc="0" dirty="0">
              <a:solidFill>
                <a:schemeClr val="accent1"/>
              </a:solidFill>
              <a:latin typeface="+mn-lt"/>
            </a:endParaRPr>
          </a:p>
          <a:p>
            <a:pPr>
              <a:lnSpc>
                <a:spcPct val="100000"/>
              </a:lnSpc>
            </a:pPr>
            <a:r>
              <a:rPr lang="en-US" sz="1400" b="1" i="1" spc="0" dirty="0" smtClean="0">
                <a:solidFill>
                  <a:schemeClr val="accent1"/>
                </a:solidFill>
                <a:latin typeface="+mn-lt"/>
              </a:rPr>
              <a:t>	Please note the prompts in the template are for 	guidance only and are not necessarily complete for 	every impact.</a:t>
            </a:r>
          </a:p>
          <a:p>
            <a:pPr>
              <a:lnSpc>
                <a:spcPct val="100000"/>
              </a:lnSpc>
            </a:pPr>
            <a:r>
              <a:rPr lang="en-US" sz="1400" b="1" i="1" spc="0" dirty="0" smtClean="0">
                <a:solidFill>
                  <a:schemeClr val="accent1"/>
                </a:solidFill>
                <a:latin typeface="+mn-lt"/>
              </a:rPr>
              <a:t>	The template should be used in conjunction with all 	other guidance for this level of certification.</a:t>
            </a:r>
          </a:p>
          <a:p>
            <a:pPr>
              <a:lnSpc>
                <a:spcPct val="100000"/>
              </a:lnSpc>
            </a:pPr>
            <a:endParaRPr lang="en-US" sz="1800" i="1" spc="0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1800" b="1" i="1" spc="0" dirty="0" smtClean="0">
                <a:solidFill>
                  <a:schemeClr val="accent1"/>
                </a:solidFill>
              </a:rPr>
              <a:t>Demonstrating </a:t>
            </a:r>
            <a:r>
              <a:rPr lang="en-US" sz="1800" b="1" i="1" spc="0" dirty="0">
                <a:solidFill>
                  <a:schemeClr val="accent1"/>
                </a:solidFill>
              </a:rPr>
              <a:t>advocacy of best practices achieved  </a:t>
            </a:r>
            <a:br>
              <a:rPr lang="en-US" sz="1800" b="1" i="1" spc="0" dirty="0">
                <a:solidFill>
                  <a:schemeClr val="accent1"/>
                </a:solidFill>
              </a:rPr>
            </a:br>
            <a:r>
              <a:rPr lang="en-US" sz="1800" b="1" i="1" spc="0" dirty="0">
                <a:solidFill>
                  <a:schemeClr val="accent1"/>
                </a:solidFill>
              </a:rPr>
              <a:t>through leadership and communication</a:t>
            </a:r>
          </a:p>
          <a:p>
            <a:pPr>
              <a:lnSpc>
                <a:spcPct val="100000"/>
              </a:lnSpc>
            </a:pPr>
            <a:endParaRPr lang="en-US" sz="1800" i="1" spc="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394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B83FC-53AF-4DD6-86E2-69B72417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6561"/>
            <a:ext cx="109728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2400" dirty="0"/>
              <a:t>U</a:t>
            </a:r>
            <a:r>
              <a:rPr lang="en-GB" sz="2400" dirty="0" smtClean="0"/>
              <a:t>se all the published APMP Professional Certification guidance, to provide the right </a:t>
            </a:r>
            <a:br>
              <a:rPr lang="en-GB" sz="2400" dirty="0" smtClean="0"/>
            </a:br>
            <a:r>
              <a:rPr lang="en-GB" sz="2400" dirty="0" smtClean="0"/>
              <a:t>information ,in the right order for your PPIP submission</a:t>
            </a:r>
            <a:endParaRPr lang="en-GB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1A4501-2760-47F2-9DFD-96DB4BF65B87}"/>
              </a:ext>
            </a:extLst>
          </p:cNvPr>
          <p:cNvSpPr txBox="1"/>
          <p:nvPr/>
        </p:nvSpPr>
        <p:spPr>
          <a:xfrm>
            <a:off x="994228" y="1690688"/>
            <a:ext cx="10203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chemeClr val="accent1"/>
                </a:solidFill>
              </a:rPr>
              <a:t>Please note the prompts in the template are for </a:t>
            </a:r>
            <a:r>
              <a:rPr lang="en-US" sz="2400" b="1" i="1" dirty="0" smtClean="0">
                <a:solidFill>
                  <a:schemeClr val="accent1"/>
                </a:solidFill>
              </a:rPr>
              <a:t>guidance </a:t>
            </a:r>
            <a:r>
              <a:rPr lang="en-US" sz="2400" b="1" i="1" dirty="0">
                <a:solidFill>
                  <a:schemeClr val="accent1"/>
                </a:solidFill>
              </a:rPr>
              <a:t>only and are not necessarily complete for </a:t>
            </a:r>
            <a:r>
              <a:rPr lang="en-US" sz="2400" b="1" i="1" dirty="0" smtClean="0">
                <a:solidFill>
                  <a:schemeClr val="accent1"/>
                </a:solidFill>
              </a:rPr>
              <a:t>every </a:t>
            </a:r>
            <a:r>
              <a:rPr lang="en-US" sz="2400" b="1" i="1" dirty="0">
                <a:solidFill>
                  <a:schemeClr val="accent1"/>
                </a:solidFill>
              </a:rPr>
              <a:t>impact</a:t>
            </a:r>
            <a:r>
              <a:rPr lang="en-US" sz="2400" b="1" i="1" dirty="0" smtClean="0">
                <a:solidFill>
                  <a:schemeClr val="accent1"/>
                </a:solidFill>
              </a:rPr>
              <a:t>.</a:t>
            </a:r>
            <a:endParaRPr lang="en-US" sz="2400" b="1" i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i="1" dirty="0">
                <a:solidFill>
                  <a:schemeClr val="accent1"/>
                </a:solidFill>
              </a:rPr>
              <a:t>	</a:t>
            </a:r>
            <a:endParaRPr lang="en-US" sz="2400" b="1" i="1" dirty="0" smtClean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i="1" dirty="0" smtClean="0">
                <a:solidFill>
                  <a:schemeClr val="accent1"/>
                </a:solidFill>
              </a:rPr>
              <a:t>The </a:t>
            </a:r>
            <a:r>
              <a:rPr lang="en-US" sz="2400" b="1" i="1" dirty="0">
                <a:solidFill>
                  <a:schemeClr val="accent1"/>
                </a:solidFill>
              </a:rPr>
              <a:t>template should be used in conjunction with all </a:t>
            </a:r>
            <a:r>
              <a:rPr lang="en-US" sz="2400" b="1" i="1" dirty="0" smtClean="0">
                <a:solidFill>
                  <a:schemeClr val="accent1"/>
                </a:solidFill>
              </a:rPr>
              <a:t>other </a:t>
            </a:r>
            <a:r>
              <a:rPr lang="en-US" sz="2400" b="1" i="1" dirty="0">
                <a:solidFill>
                  <a:schemeClr val="accent1"/>
                </a:solidFill>
              </a:rPr>
              <a:t>guidance </a:t>
            </a:r>
            <a:r>
              <a:rPr lang="en-US" sz="2400" b="1" i="1" dirty="0" smtClean="0">
                <a:solidFill>
                  <a:schemeClr val="accent1"/>
                </a:solidFill>
              </a:rPr>
              <a:t>provided by the APMP for </a:t>
            </a:r>
            <a:r>
              <a:rPr lang="en-US" sz="2400" b="1" i="1" dirty="0">
                <a:solidFill>
                  <a:schemeClr val="accent1"/>
                </a:solidFill>
              </a:rPr>
              <a:t>this level of certification</a:t>
            </a:r>
            <a:r>
              <a:rPr lang="en-US" sz="2400" b="1" i="1" dirty="0" smtClean="0">
                <a:solidFill>
                  <a:schemeClr val="accent1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endParaRPr lang="en-US" sz="2400" b="1" i="1" dirty="0">
              <a:solidFill>
                <a:schemeClr val="accent1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400" b="1" i="1" dirty="0" smtClean="0">
                <a:solidFill>
                  <a:schemeClr val="accent1"/>
                </a:solidFill>
              </a:rPr>
              <a:t>Use this template to begin developing your PPIP slide submission and score it, or ask someone else to score it using the Self Scoring Matrix before you submit.</a:t>
            </a:r>
            <a:endParaRPr lang="en-US" sz="2400" b="1" i="1" dirty="0">
              <a:solidFill>
                <a:schemeClr val="accent1"/>
              </a:solidFill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6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Summary of your impact </a:t>
            </a:r>
            <a:br>
              <a:rPr lang="en-US" dirty="0" smtClean="0"/>
            </a:br>
            <a:r>
              <a:rPr lang="en-US" sz="2400" dirty="0" smtClean="0"/>
              <a:t>(1 or 2 slides – if you use 2 slides at least one must have a graphic)</a:t>
            </a:r>
            <a:endParaRPr lang="en-US" sz="2400" spc="-77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3392" y="1974319"/>
            <a:ext cx="6340116" cy="336322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lang="en-GB" sz="2800" kern="1200">
                <a:solidFill>
                  <a:srgbClr val="2C3A9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28575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lang="en-GB" sz="2000" kern="1200">
                <a:solidFill>
                  <a:srgbClr val="2C3A91"/>
                </a:solidFill>
                <a:latin typeface="Calibri"/>
                <a:ea typeface="ＭＳ Ｐゴシック" charset="0"/>
                <a:cs typeface="Calibri"/>
              </a:defRPr>
            </a:lvl2pPr>
            <a:lvl3pPr marL="11430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lang="en-GB" sz="1800" kern="1200">
                <a:solidFill>
                  <a:srgbClr val="2C3A91"/>
                </a:solidFill>
                <a:latin typeface="Calibri"/>
                <a:ea typeface="ＭＳ Ｐゴシック" charset="0"/>
                <a:cs typeface="Calibri"/>
              </a:defRPr>
            </a:lvl3pPr>
            <a:lvl4pPr marL="16002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lang="en-GB" sz="1600" kern="1200">
                <a:solidFill>
                  <a:srgbClr val="2C3A91"/>
                </a:solidFill>
                <a:latin typeface="Calibri"/>
                <a:ea typeface="ＭＳ Ｐゴシック" charset="0"/>
                <a:cs typeface="Calibri"/>
              </a:defRPr>
            </a:lvl4pPr>
            <a:lvl5pPr marL="2057400" indent="-228600" algn="l" rtl="0"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  <a:defRPr lang="en-GB" sz="1600" kern="1200">
                <a:solidFill>
                  <a:srgbClr val="2C3A91"/>
                </a:solidFill>
                <a:latin typeface="Calibri"/>
                <a:ea typeface="ＭＳ Ｐゴシック" charset="0"/>
                <a:cs typeface="Calibri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what your impact was or provided for your organization or the profession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how you understood the impact was required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who needed to be involved to ensure your impact was a success</a:t>
            </a:r>
          </a:p>
          <a:p>
            <a:pPr>
              <a:lnSpc>
                <a:spcPct val="95000"/>
              </a:lnSpc>
              <a:spcBef>
                <a:spcPts val="1538"/>
              </a:spcBef>
            </a:pPr>
            <a:r>
              <a:rPr lang="en-GB" sz="2400" dirty="0">
                <a:cs typeface="Arial" panose="020B0604020202020204" pitchFamily="34" charset="0"/>
              </a:rPr>
              <a:t>Describe how you measured the results</a:t>
            </a:r>
          </a:p>
        </p:txBody>
      </p:sp>
    </p:spTree>
    <p:extLst>
      <p:ext uri="{BB962C8B-B14F-4D97-AF65-F5344CB8AC3E}">
        <p14:creationId xmlns:p14="http://schemas.microsoft.com/office/powerpoint/2010/main" val="3893972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The situation </a:t>
            </a:r>
            <a:br>
              <a:rPr lang="en-US" dirty="0" smtClean="0"/>
            </a:br>
            <a:r>
              <a:rPr lang="en-US" sz="2400" dirty="0" smtClean="0"/>
              <a:t>(1 or 2 slides if you use 2 slides at least one must have a graphic)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861488" y="1802178"/>
            <a:ext cx="8106666" cy="229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What was the challenge  </a:t>
            </a:r>
            <a:r>
              <a:rPr lang="en-GB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or problem within </a:t>
            </a: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your organization or profession that required your impact 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Who </a:t>
            </a:r>
            <a:r>
              <a:rPr lang="en-GB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were the </a:t>
            </a: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key senior stakeholders </a:t>
            </a:r>
            <a:r>
              <a:rPr lang="en-GB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that needed to support your impact and how did you achieve </a:t>
            </a: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their buy-in 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Who </a:t>
            </a:r>
            <a:r>
              <a:rPr lang="en-GB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were the </a:t>
            </a: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wider stakeholders </a:t>
            </a:r>
            <a:r>
              <a:rPr lang="en-GB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within </a:t>
            </a:r>
            <a:r>
              <a:rPr lang="en-GB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your organization </a:t>
            </a:r>
          </a:p>
        </p:txBody>
      </p:sp>
    </p:spTree>
    <p:extLst>
      <p:ext uri="{BB962C8B-B14F-4D97-AF65-F5344CB8AC3E}">
        <p14:creationId xmlns:p14="http://schemas.microsoft.com/office/powerpoint/2010/main" val="3507970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B83FC-53AF-4DD6-86E2-69B724171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206561"/>
            <a:ext cx="10972800" cy="11430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Tasks vs Activities – what’s the difference? </a:t>
            </a:r>
            <a:r>
              <a:rPr lang="en-GB" sz="1400" dirty="0" smtClean="0"/>
              <a:t/>
            </a:r>
            <a:br>
              <a:rPr lang="en-GB" sz="1400" dirty="0" smtClean="0"/>
            </a:br>
            <a:r>
              <a:rPr lang="en-GB" sz="2000" dirty="0" smtClean="0"/>
              <a:t>(this slide explains the difference between tasks and activities and </a:t>
            </a:r>
            <a:r>
              <a:rPr lang="en-GB" sz="2000" dirty="0"/>
              <a:t>can be removed from the </a:t>
            </a:r>
            <a:r>
              <a:rPr lang="en-GB" sz="2000" dirty="0" smtClean="0"/>
              <a:t> final  PPIP submission</a:t>
            </a:r>
            <a:r>
              <a:rPr lang="en-GB" sz="2000" dirty="0"/>
              <a:t>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81A4501-2760-47F2-9DFD-96DB4BF65B87}"/>
              </a:ext>
            </a:extLst>
          </p:cNvPr>
          <p:cNvSpPr txBox="1"/>
          <p:nvPr/>
        </p:nvSpPr>
        <p:spPr>
          <a:xfrm>
            <a:off x="994228" y="1690688"/>
            <a:ext cx="102035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Tasks:</a:t>
            </a:r>
          </a:p>
          <a:p>
            <a:pPr fontAlgn="base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 Task is a high level description of 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different areas of work that need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to be completed to achieve your impact.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Activities:</a:t>
            </a: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Activities are related to each task, a number of activities will have to be completed to achieve each task. Activities describe the detail of how each task has been completed.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FB83FC-53AF-4DD6-86E2-69B724171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dirty="0"/>
              <a:t>Tasks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400" dirty="0" smtClean="0"/>
              <a:t>(1 or 2 slides – if you use 2 slides  at least one must have a graphic) 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896815" y="1758272"/>
            <a:ext cx="9821007" cy="971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The task(s) that required activities to achieve the desired results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Who the task(s) impacted and how they were impacted </a:t>
            </a:r>
          </a:p>
        </p:txBody>
      </p:sp>
    </p:spTree>
    <p:extLst>
      <p:ext uri="{BB962C8B-B14F-4D97-AF65-F5344CB8AC3E}">
        <p14:creationId xmlns:p14="http://schemas.microsoft.com/office/powerpoint/2010/main" val="6311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Activities </a:t>
            </a:r>
            <a:br>
              <a:rPr lang="en-US" dirty="0" smtClean="0"/>
            </a:br>
            <a:r>
              <a:rPr lang="en-US" sz="2400" dirty="0" smtClean="0"/>
              <a:t>(1 or 2 slides – if you use 2 slides  at least one must have a graphic)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7510" y="1846141"/>
            <a:ext cx="9424175" cy="22929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Size of the effort required to complete the activities and over what time period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The activities that were undertaken to achieve each task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How you monitored, reported and communicated progress of the activities to all key stakeholders </a:t>
            </a:r>
          </a:p>
        </p:txBody>
      </p:sp>
    </p:spTree>
    <p:extLst>
      <p:ext uri="{BB962C8B-B14F-4D97-AF65-F5344CB8AC3E}">
        <p14:creationId xmlns:p14="http://schemas.microsoft.com/office/powerpoint/2010/main" val="2178006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Results </a:t>
            </a:r>
            <a:br>
              <a:rPr lang="en-US" dirty="0" smtClean="0"/>
            </a:br>
            <a:r>
              <a:rPr lang="en-US" sz="2400" dirty="0" smtClean="0"/>
              <a:t>(1 or 2 slides – if you use 2 slides  at least one must have a graphic)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7510" y="1846141"/>
            <a:ext cx="9424175" cy="1591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Qualitative and/or </a:t>
            </a:r>
            <a:r>
              <a:rPr lang="en-US" sz="2400" dirty="0" err="1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quantative</a:t>
            </a:r>
            <a:r>
              <a:rPr lang="en-US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 results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How results were measured</a:t>
            </a: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How impact has been made sustainable </a:t>
            </a:r>
            <a:endParaRPr lang="en-US" sz="2400" dirty="0">
              <a:solidFill>
                <a:srgbClr val="2C3A91"/>
              </a:solidFill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02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CPD plan for the next 24 months </a:t>
            </a:r>
            <a:br>
              <a:rPr lang="en-US" dirty="0" smtClean="0"/>
            </a:br>
            <a:r>
              <a:rPr lang="en-US" sz="2400" dirty="0" smtClean="0"/>
              <a:t>(1 or 2 slides – if you use 2 slides at least one must have a graphic)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537510" y="1846141"/>
            <a:ext cx="9424175" cy="9710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Timeline</a:t>
            </a:r>
            <a:endParaRPr lang="en-US" sz="2400" dirty="0">
              <a:solidFill>
                <a:srgbClr val="2C3A91"/>
              </a:solidFill>
              <a:latin typeface="Calibri"/>
              <a:ea typeface="ＭＳ Ｐゴシック" charset="0"/>
              <a:cs typeface="Arial" panose="020B0604020202020204" pitchFamily="34" charset="0"/>
            </a:endParaRPr>
          </a:p>
          <a:p>
            <a:pPr marL="342900" indent="-342900" eaLnBrk="0" hangingPunct="0">
              <a:lnSpc>
                <a:spcPct val="95000"/>
              </a:lnSpc>
              <a:spcBef>
                <a:spcPts val="1538"/>
              </a:spcBef>
              <a:spcAft>
                <a:spcPts val="600"/>
              </a:spcAft>
              <a:buClr>
                <a:srgbClr val="2C3A91"/>
              </a:buClr>
              <a:buFont typeface="Wingdings" panose="05000000000000000000" pitchFamily="2" charset="2"/>
              <a:buChar char="§"/>
            </a:pPr>
            <a:r>
              <a:rPr lang="en-US" sz="2400" dirty="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Specific activities you intend to carry out over the next </a:t>
            </a:r>
            <a:r>
              <a:rPr lang="en-US" sz="2400" smtClean="0">
                <a:solidFill>
                  <a:srgbClr val="2C3A91"/>
                </a:solidFill>
                <a:latin typeface="Calibri"/>
                <a:ea typeface="ＭＳ Ｐゴシック" charset="0"/>
                <a:cs typeface="Arial" panose="020B0604020202020204" pitchFamily="34" charset="0"/>
              </a:rPr>
              <a:t>24 months </a:t>
            </a:r>
            <a:endParaRPr lang="en-US" sz="2400" dirty="0">
              <a:solidFill>
                <a:srgbClr val="2C3A91"/>
              </a:solidFill>
              <a:latin typeface="Calibri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2021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PMP">
      <a:dk1>
        <a:srgbClr val="002277"/>
      </a:dk1>
      <a:lt1>
        <a:srgbClr val="FFFFFF"/>
      </a:lt1>
      <a:dk2>
        <a:srgbClr val="002277"/>
      </a:dk2>
      <a:lt2>
        <a:srgbClr val="FFFFFF"/>
      </a:lt2>
      <a:accent1>
        <a:srgbClr val="002277"/>
      </a:accent1>
      <a:accent2>
        <a:srgbClr val="3266BB"/>
      </a:accent2>
      <a:accent3>
        <a:srgbClr val="FFBB00"/>
      </a:accent3>
      <a:accent4>
        <a:srgbClr val="E1EFFC"/>
      </a:accent4>
      <a:accent5>
        <a:srgbClr val="FF0000"/>
      </a:accent5>
      <a:accent6>
        <a:srgbClr val="3266BB"/>
      </a:accent6>
      <a:hlink>
        <a:srgbClr val="1093BC"/>
      </a:hlink>
      <a:folHlink>
        <a:srgbClr val="E1EFF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1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Custom</PresentationFormat>
  <Paragraphs>50</Paragraphs>
  <Slides>9</Slides>
  <Notes>5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Design</vt:lpstr>
      <vt:lpstr>PowerPoint Presentation</vt:lpstr>
      <vt:lpstr> Use all the published APMP Professional Certification guidance, to provide the right  information ,in the right order for your PPIP submission</vt:lpstr>
      <vt:lpstr>Summary of your impact  (1 or 2 slides – if you use 2 slides at least one must have a graphic)</vt:lpstr>
      <vt:lpstr>The situation  (1 or 2 slides if you use 2 slides at least one must have a graphic)</vt:lpstr>
      <vt:lpstr>Tasks vs Activities – what’s the difference?  (this slide explains the difference between tasks and activities and can be removed from the  final  PPIP submission) </vt:lpstr>
      <vt:lpstr>Tasks  (1 or 2 slides – if you use 2 slides  at least one must have a graphic) </vt:lpstr>
      <vt:lpstr>Activities  (1 or 2 slides – if you use 2 slides  at least one must have a graphic)</vt:lpstr>
      <vt:lpstr>Results  (1 or 2 slides – if you use 2 slides  at least one must have a graphic)</vt:lpstr>
      <vt:lpstr>CPD plan for the next 24 months  (1 or 2 slides – if you use 2 slides at least one must have a graphic)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2019-06-09T16:36:56Z</dcterms:created>
  <dcterms:modified xsi:type="dcterms:W3CDTF">2020-01-27T14:58:59Z</dcterms:modified>
</cp:coreProperties>
</file>