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60" r:id="rId4"/>
    <p:sldId id="263" r:id="rId5"/>
    <p:sldId id="280" r:id="rId6"/>
    <p:sldId id="279" r:id="rId7"/>
    <p:sldId id="283" r:id="rId8"/>
    <p:sldId id="268" r:id="rId9"/>
    <p:sldId id="266" r:id="rId10"/>
    <p:sldId id="269" r:id="rId11"/>
    <p:sldId id="270" r:id="rId12"/>
    <p:sldId id="271" r:id="rId13"/>
    <p:sldId id="272" r:id="rId14"/>
    <p:sldId id="278" r:id="rId15"/>
    <p:sldId id="274" r:id="rId16"/>
    <p:sldId id="267" r:id="rId17"/>
    <p:sldId id="273" r:id="rId18"/>
    <p:sldId id="285" r:id="rId19"/>
    <p:sldId id="276" r:id="rId20"/>
    <p:sldId id="281" r:id="rId21"/>
    <p:sldId id="275" r:id="rId22"/>
    <p:sldId id="286"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09D40-D15C-1307-5B83-4179E9BAF183}" name="Melania Villanueva" initials="MV" userId="Melania Villanueva" providerId="None"/>
  <p188:author id="{79D92F53-BB81-9C08-DE2B-CA81A3FB012B}" name="Lisa Puckrin" initials="LP" userId="S::lpuckrin@shipleywins.com::b8e985ea-458b-4204-a2f5-89ecd3498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8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8D82F-D230-4D12-B32A-9D2507AAA38D}" v="70" dt="2024-06-04T13:07:42.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2" autoAdjust="0"/>
    <p:restoredTop sz="84055" autoAdjust="0"/>
  </p:normalViewPr>
  <p:slideViewPr>
    <p:cSldViewPr snapToGrid="0">
      <p:cViewPr varScale="1">
        <p:scale>
          <a:sx n="49" d="100"/>
          <a:sy n="49" d="100"/>
        </p:scale>
        <p:origin x="864" y="48"/>
      </p:cViewPr>
      <p:guideLst/>
    </p:cSldViewPr>
  </p:slideViewPr>
  <p:outlineViewPr>
    <p:cViewPr>
      <p:scale>
        <a:sx n="33" d="100"/>
        <a:sy n="33" d="100"/>
      </p:scale>
      <p:origin x="0" y="-974"/>
    </p:cViewPr>
  </p:outlineViewPr>
  <p:notesTextViewPr>
    <p:cViewPr>
      <p:scale>
        <a:sx n="1" d="1"/>
        <a:sy n="1" d="1"/>
      </p:scale>
      <p:origin x="0" y="0"/>
    </p:cViewPr>
  </p:notesTextViewPr>
  <p:notesViewPr>
    <p:cSldViewPr snapToGrid="0">
      <p:cViewPr>
        <p:scale>
          <a:sx n="100" d="100"/>
          <a:sy n="100" d="100"/>
        </p:scale>
        <p:origin x="994" y="-10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on Forsgren" userId="ec71f7de-7689-4cba-9052-afb1ffbd0986" providerId="ADAL" clId="{9DD8D82F-D230-4D12-B32A-9D2507AAA38D}"/>
    <pc:docChg chg="undo custSel modSld">
      <pc:chgData name="Kelson Forsgren" userId="ec71f7de-7689-4cba-9052-afb1ffbd0986" providerId="ADAL" clId="{9DD8D82F-D230-4D12-B32A-9D2507AAA38D}" dt="2024-06-04T13:08:14.045" v="1050" actId="554"/>
      <pc:docMkLst>
        <pc:docMk/>
      </pc:docMkLst>
      <pc:sldChg chg="modSp mod">
        <pc:chgData name="Kelson Forsgren" userId="ec71f7de-7689-4cba-9052-afb1ffbd0986" providerId="ADAL" clId="{9DD8D82F-D230-4D12-B32A-9D2507AAA38D}" dt="2024-06-04T11:52:05.063" v="794" actId="20577"/>
        <pc:sldMkLst>
          <pc:docMk/>
          <pc:sldMk cId="987906664" sldId="257"/>
        </pc:sldMkLst>
        <pc:spChg chg="mod">
          <ac:chgData name="Kelson Forsgren" userId="ec71f7de-7689-4cba-9052-afb1ffbd0986" providerId="ADAL" clId="{9DD8D82F-D230-4D12-B32A-9D2507AAA38D}" dt="2024-06-04T11:52:05.063" v="794" actId="20577"/>
          <ac:spMkLst>
            <pc:docMk/>
            <pc:sldMk cId="987906664" sldId="257"/>
            <ac:spMk id="3" creationId="{14A4DC7F-D4D8-29BB-BEDF-E61CB885CA2A}"/>
          </ac:spMkLst>
        </pc:spChg>
      </pc:sldChg>
      <pc:sldChg chg="addSp delSp modSp mod">
        <pc:chgData name="Kelson Forsgren" userId="ec71f7de-7689-4cba-9052-afb1ffbd0986" providerId="ADAL" clId="{9DD8D82F-D230-4D12-B32A-9D2507AAA38D}" dt="2024-06-04T13:08:14.045" v="1050" actId="554"/>
        <pc:sldMkLst>
          <pc:docMk/>
          <pc:sldMk cId="1028367319" sldId="259"/>
        </pc:sldMkLst>
        <pc:spChg chg="mod">
          <ac:chgData name="Kelson Forsgren" userId="ec71f7de-7689-4cba-9052-afb1ffbd0986" providerId="ADAL" clId="{9DD8D82F-D230-4D12-B32A-9D2507AAA38D}" dt="2024-06-03T03:53:55.660" v="67" actId="14100"/>
          <ac:spMkLst>
            <pc:docMk/>
            <pc:sldMk cId="1028367319" sldId="259"/>
            <ac:spMk id="17" creationId="{939D3A1B-2CE1-ABED-9C2A-3FBD4CC9413F}"/>
          </ac:spMkLst>
        </pc:spChg>
        <pc:picChg chg="add mod">
          <ac:chgData name="Kelson Forsgren" userId="ec71f7de-7689-4cba-9052-afb1ffbd0986" providerId="ADAL" clId="{9DD8D82F-D230-4D12-B32A-9D2507AAA38D}" dt="2024-06-04T13:08:14.045" v="1050" actId="554"/>
          <ac:picMkLst>
            <pc:docMk/>
            <pc:sldMk cId="1028367319" sldId="259"/>
            <ac:picMk id="2" creationId="{5D539FBD-377F-1E95-FE74-F330ED2E9AFA}"/>
          </ac:picMkLst>
        </pc:picChg>
        <pc:picChg chg="add mod">
          <ac:chgData name="Kelson Forsgren" userId="ec71f7de-7689-4cba-9052-afb1ffbd0986" providerId="ADAL" clId="{9DD8D82F-D230-4D12-B32A-9D2507AAA38D}" dt="2024-06-03T03:53:52.045" v="66" actId="1076"/>
          <ac:picMkLst>
            <pc:docMk/>
            <pc:sldMk cId="1028367319" sldId="259"/>
            <ac:picMk id="3" creationId="{D1AA39BF-D3C3-90B5-DA35-2988FA1CCFAE}"/>
          </ac:picMkLst>
        </pc:picChg>
        <pc:picChg chg="add mod">
          <ac:chgData name="Kelson Forsgren" userId="ec71f7de-7689-4cba-9052-afb1ffbd0986" providerId="ADAL" clId="{9DD8D82F-D230-4D12-B32A-9D2507AAA38D}" dt="2024-06-04T13:08:14.045" v="1050" actId="554"/>
          <ac:picMkLst>
            <pc:docMk/>
            <pc:sldMk cId="1028367319" sldId="259"/>
            <ac:picMk id="7" creationId="{6E041E00-73AD-77AA-E8CB-795481452A7C}"/>
          </ac:picMkLst>
        </pc:picChg>
        <pc:picChg chg="del">
          <ac:chgData name="Kelson Forsgren" userId="ec71f7de-7689-4cba-9052-afb1ffbd0986" providerId="ADAL" clId="{9DD8D82F-D230-4D12-B32A-9D2507AAA38D}" dt="2024-06-04T13:07:12.016" v="1023" actId="478"/>
          <ac:picMkLst>
            <pc:docMk/>
            <pc:sldMk cId="1028367319" sldId="259"/>
            <ac:picMk id="12" creationId="{250A510E-0DB0-0085-52F6-98E35A135D3C}"/>
          </ac:picMkLst>
        </pc:picChg>
        <pc:picChg chg="del">
          <ac:chgData name="Kelson Forsgren" userId="ec71f7de-7689-4cba-9052-afb1ffbd0986" providerId="ADAL" clId="{9DD8D82F-D230-4D12-B32A-9D2507AAA38D}" dt="2024-06-04T13:07:14.129" v="1024" actId="478"/>
          <ac:picMkLst>
            <pc:docMk/>
            <pc:sldMk cId="1028367319" sldId="259"/>
            <ac:picMk id="14" creationId="{42BFE526-8639-F5A3-52CA-6B4160BF5310}"/>
          </ac:picMkLst>
        </pc:picChg>
      </pc:sldChg>
      <pc:sldChg chg="modSp mod">
        <pc:chgData name="Kelson Forsgren" userId="ec71f7de-7689-4cba-9052-afb1ffbd0986" providerId="ADAL" clId="{9DD8D82F-D230-4D12-B32A-9D2507AAA38D}" dt="2024-06-04T12:07:31.537" v="852" actId="20577"/>
        <pc:sldMkLst>
          <pc:docMk/>
          <pc:sldMk cId="3659844743" sldId="260"/>
        </pc:sldMkLst>
        <pc:spChg chg="mod">
          <ac:chgData name="Kelson Forsgren" userId="ec71f7de-7689-4cba-9052-afb1ffbd0986" providerId="ADAL" clId="{9DD8D82F-D230-4D12-B32A-9D2507AAA38D}" dt="2024-06-04T12:07:31.537" v="852" actId="20577"/>
          <ac:spMkLst>
            <pc:docMk/>
            <pc:sldMk cId="3659844743" sldId="260"/>
            <ac:spMk id="4" creationId="{3451D66E-06B9-7237-C7D4-0014334DFD64}"/>
          </ac:spMkLst>
        </pc:spChg>
        <pc:spChg chg="mod">
          <ac:chgData name="Kelson Forsgren" userId="ec71f7de-7689-4cba-9052-afb1ffbd0986" providerId="ADAL" clId="{9DD8D82F-D230-4D12-B32A-9D2507AAA38D}" dt="2024-06-04T12:06:16.168" v="825" actId="20577"/>
          <ac:spMkLst>
            <pc:docMk/>
            <pc:sldMk cId="3659844743" sldId="260"/>
            <ac:spMk id="19" creationId="{0E8312DC-D75A-05AE-C851-593DB3A359AA}"/>
          </ac:spMkLst>
        </pc:spChg>
      </pc:sldChg>
      <pc:sldChg chg="modSp mod">
        <pc:chgData name="Kelson Forsgren" userId="ec71f7de-7689-4cba-9052-afb1ffbd0986" providerId="ADAL" clId="{9DD8D82F-D230-4D12-B32A-9D2507AAA38D}" dt="2024-06-03T04:04:22.384" v="738" actId="6549"/>
        <pc:sldMkLst>
          <pc:docMk/>
          <pc:sldMk cId="2360848576" sldId="267"/>
        </pc:sldMkLst>
        <pc:spChg chg="mod">
          <ac:chgData name="Kelson Forsgren" userId="ec71f7de-7689-4cba-9052-afb1ffbd0986" providerId="ADAL" clId="{9DD8D82F-D230-4D12-B32A-9D2507AAA38D}" dt="2024-06-03T04:04:22.384" v="738" actId="6549"/>
          <ac:spMkLst>
            <pc:docMk/>
            <pc:sldMk cId="2360848576" sldId="267"/>
            <ac:spMk id="6" creationId="{565E8F2F-1EBB-560A-9A7C-7914E2D5CFA4}"/>
          </ac:spMkLst>
        </pc:spChg>
      </pc:sldChg>
      <pc:sldChg chg="modSp mod">
        <pc:chgData name="Kelson Forsgren" userId="ec71f7de-7689-4cba-9052-afb1ffbd0986" providerId="ADAL" clId="{9DD8D82F-D230-4D12-B32A-9D2507AAA38D}" dt="2024-06-04T12:31:35.400" v="938"/>
        <pc:sldMkLst>
          <pc:docMk/>
          <pc:sldMk cId="2799394399" sldId="268"/>
        </pc:sldMkLst>
        <pc:spChg chg="mod">
          <ac:chgData name="Kelson Forsgren" userId="ec71f7de-7689-4cba-9052-afb1ffbd0986" providerId="ADAL" clId="{9DD8D82F-D230-4D12-B32A-9D2507AAA38D}" dt="2024-06-04T12:26:38.655" v="874" actId="122"/>
          <ac:spMkLst>
            <pc:docMk/>
            <pc:sldMk cId="2799394399" sldId="268"/>
            <ac:spMk id="2" creationId="{F7BFD4E7-C16F-9CB9-43F2-CCDE3746BCF4}"/>
          </ac:spMkLst>
        </pc:spChg>
        <pc:spChg chg="mod">
          <ac:chgData name="Kelson Forsgren" userId="ec71f7de-7689-4cba-9052-afb1ffbd0986" providerId="ADAL" clId="{9DD8D82F-D230-4D12-B32A-9D2507AAA38D}" dt="2024-06-04T12:26:53.625" v="895" actId="1036"/>
          <ac:spMkLst>
            <pc:docMk/>
            <pc:sldMk cId="2799394399" sldId="268"/>
            <ac:spMk id="3" creationId="{EB9A3351-04C4-1245-BAE5-1C526C6933D7}"/>
          </ac:spMkLst>
        </pc:spChg>
        <pc:spChg chg="mod">
          <ac:chgData name="Kelson Forsgren" userId="ec71f7de-7689-4cba-9052-afb1ffbd0986" providerId="ADAL" clId="{9DD8D82F-D230-4D12-B32A-9D2507AAA38D}" dt="2024-06-04T12:31:35.400" v="938"/>
          <ac:spMkLst>
            <pc:docMk/>
            <pc:sldMk cId="2799394399" sldId="268"/>
            <ac:spMk id="5" creationId="{F815C3AB-D569-0A6E-755A-D7707E93B388}"/>
          </ac:spMkLst>
        </pc:spChg>
        <pc:cxnChg chg="mod">
          <ac:chgData name="Kelson Forsgren" userId="ec71f7de-7689-4cba-9052-afb1ffbd0986" providerId="ADAL" clId="{9DD8D82F-D230-4D12-B32A-9D2507AAA38D}" dt="2024-06-04T12:27:27.074" v="929" actId="1038"/>
          <ac:cxnSpMkLst>
            <pc:docMk/>
            <pc:sldMk cId="2799394399" sldId="268"/>
            <ac:cxnSpMk id="7" creationId="{93B0A9BD-DBD4-5551-6604-F8147CF3C1C2}"/>
          </ac:cxnSpMkLst>
        </pc:cxnChg>
      </pc:sldChg>
      <pc:sldChg chg="modAnim">
        <pc:chgData name="Kelson Forsgren" userId="ec71f7de-7689-4cba-9052-afb1ffbd0986" providerId="ADAL" clId="{9DD8D82F-D230-4D12-B32A-9D2507AAA38D}" dt="2024-06-03T03:49:03.155" v="0"/>
        <pc:sldMkLst>
          <pc:docMk/>
          <pc:sldMk cId="1549165813" sldId="269"/>
        </pc:sldMkLst>
      </pc:sldChg>
      <pc:sldChg chg="modNotesTx">
        <pc:chgData name="Kelson Forsgren" userId="ec71f7de-7689-4cba-9052-afb1ffbd0986" providerId="ADAL" clId="{9DD8D82F-D230-4D12-B32A-9D2507AAA38D}" dt="2024-06-03T03:58:45.480" v="611" actId="20577"/>
        <pc:sldMkLst>
          <pc:docMk/>
          <pc:sldMk cId="1575156061" sldId="271"/>
        </pc:sldMkLst>
      </pc:sldChg>
      <pc:sldChg chg="modSp mod delCm">
        <pc:chgData name="Kelson Forsgren" userId="ec71f7de-7689-4cba-9052-afb1ffbd0986" providerId="ADAL" clId="{9DD8D82F-D230-4D12-B32A-9D2507AAA38D}" dt="2024-06-04T12:57:07.961" v="1022" actId="6549"/>
        <pc:sldMkLst>
          <pc:docMk/>
          <pc:sldMk cId="3841274039" sldId="272"/>
        </pc:sldMkLst>
        <pc:spChg chg="mod">
          <ac:chgData name="Kelson Forsgren" userId="ec71f7de-7689-4cba-9052-afb1ffbd0986" providerId="ADAL" clId="{9DD8D82F-D230-4D12-B32A-9D2507AAA38D}" dt="2024-06-03T04:04:04.053" v="730" actId="1037"/>
          <ac:spMkLst>
            <pc:docMk/>
            <pc:sldMk cId="3841274039" sldId="272"/>
            <ac:spMk id="6" creationId="{565E8F2F-1EBB-560A-9A7C-7914E2D5CFA4}"/>
          </ac:spMkLst>
        </pc:spChg>
        <pc:spChg chg="mod">
          <ac:chgData name="Kelson Forsgren" userId="ec71f7de-7689-4cba-9052-afb1ffbd0986" providerId="ADAL" clId="{9DD8D82F-D230-4D12-B32A-9D2507AAA38D}" dt="2024-06-04T12:57:07.961" v="1022" actId="6549"/>
          <ac:spMkLst>
            <pc:docMk/>
            <pc:sldMk cId="3841274039" sldId="272"/>
            <ac:spMk id="7" creationId="{9717358E-D76F-0ED1-0C9F-5A26AE52B0A1}"/>
          </ac:spMkLst>
        </pc:spChg>
        <pc:extLst>
          <p:ext xmlns:p="http://schemas.openxmlformats.org/presentationml/2006/main" uri="{D6D511B9-2390-475A-947B-AFAB55BFBCF1}">
            <pc226:cmChg xmlns:pc226="http://schemas.microsoft.com/office/powerpoint/2022/06/main/command" chg="del">
              <pc226:chgData name="Kelson Forsgren" userId="ec71f7de-7689-4cba-9052-afb1ffbd0986" providerId="ADAL" clId="{9DD8D82F-D230-4D12-B32A-9D2507AAA38D}" dt="2024-06-03T03:59:06.410" v="612"/>
              <pc2:cmMkLst xmlns:pc2="http://schemas.microsoft.com/office/powerpoint/2019/9/main/command">
                <pc:docMk/>
                <pc:sldMk cId="3841274039" sldId="272"/>
                <pc2:cmMk id="{FBCC7667-F4D4-443C-B794-BB3211D2BFF3}"/>
              </pc2:cmMkLst>
            </pc226:cmChg>
          </p:ext>
        </pc:extLst>
      </pc:sldChg>
      <pc:sldChg chg="modSp mod modNotesTx">
        <pc:chgData name="Kelson Forsgren" userId="ec71f7de-7689-4cba-9052-afb1ffbd0986" providerId="ADAL" clId="{9DD8D82F-D230-4D12-B32A-9D2507AAA38D}" dt="2024-06-03T04:01:10.105" v="675" actId="20577"/>
        <pc:sldMkLst>
          <pc:docMk/>
          <pc:sldMk cId="482786515" sldId="273"/>
        </pc:sldMkLst>
        <pc:spChg chg="mod">
          <ac:chgData name="Kelson Forsgren" userId="ec71f7de-7689-4cba-9052-afb1ffbd0986" providerId="ADAL" clId="{9DD8D82F-D230-4D12-B32A-9D2507AAA38D}" dt="2024-06-03T03:51:04.260" v="43" actId="6549"/>
          <ac:spMkLst>
            <pc:docMk/>
            <pc:sldMk cId="482786515" sldId="273"/>
            <ac:spMk id="7" creationId="{9717358E-D76F-0ED1-0C9F-5A26AE52B0A1}"/>
          </ac:spMkLst>
        </pc:spChg>
      </pc:sldChg>
      <pc:sldChg chg="modSp">
        <pc:chgData name="Kelson Forsgren" userId="ec71f7de-7689-4cba-9052-afb1ffbd0986" providerId="ADAL" clId="{9DD8D82F-D230-4D12-B32A-9D2507AAA38D}" dt="2024-06-03T03:52:16.768" v="62" actId="20577"/>
        <pc:sldMkLst>
          <pc:docMk/>
          <pc:sldMk cId="586390048" sldId="275"/>
        </pc:sldMkLst>
        <pc:spChg chg="mod">
          <ac:chgData name="Kelson Forsgren" userId="ec71f7de-7689-4cba-9052-afb1ffbd0986" providerId="ADAL" clId="{9DD8D82F-D230-4D12-B32A-9D2507AAA38D}" dt="2024-06-03T03:52:07.143" v="58" actId="6549"/>
          <ac:spMkLst>
            <pc:docMk/>
            <pc:sldMk cId="586390048" sldId="275"/>
            <ac:spMk id="2" creationId="{148AADDD-5BDB-FC26-7D12-B73F35469CD1}"/>
          </ac:spMkLst>
        </pc:spChg>
        <pc:spChg chg="mod">
          <ac:chgData name="Kelson Forsgren" userId="ec71f7de-7689-4cba-9052-afb1ffbd0986" providerId="ADAL" clId="{9DD8D82F-D230-4D12-B32A-9D2507AAA38D}" dt="2024-06-03T03:52:16.768" v="62" actId="20577"/>
          <ac:spMkLst>
            <pc:docMk/>
            <pc:sldMk cId="586390048" sldId="275"/>
            <ac:spMk id="10" creationId="{8D01CA13-2812-214C-AF12-39F0CA3AB3E8}"/>
          </ac:spMkLst>
        </pc:spChg>
      </pc:sldChg>
      <pc:sldChg chg="modSp mod">
        <pc:chgData name="Kelson Forsgren" userId="ec71f7de-7689-4cba-9052-afb1ffbd0986" providerId="ADAL" clId="{9DD8D82F-D230-4D12-B32A-9D2507AAA38D}" dt="2024-06-03T04:04:41.988" v="742" actId="20577"/>
        <pc:sldMkLst>
          <pc:docMk/>
          <pc:sldMk cId="2674206441" sldId="276"/>
        </pc:sldMkLst>
        <pc:spChg chg="mod">
          <ac:chgData name="Kelson Forsgren" userId="ec71f7de-7689-4cba-9052-afb1ffbd0986" providerId="ADAL" clId="{9DD8D82F-D230-4D12-B32A-9D2507AAA38D}" dt="2024-06-03T04:04:41.988" v="742" actId="20577"/>
          <ac:spMkLst>
            <pc:docMk/>
            <pc:sldMk cId="2674206441" sldId="276"/>
            <ac:spMk id="6" creationId="{565E8F2F-1EBB-560A-9A7C-7914E2D5CFA4}"/>
          </ac:spMkLst>
        </pc:spChg>
      </pc:sldChg>
      <pc:sldChg chg="modSp mod">
        <pc:chgData name="Kelson Forsgren" userId="ec71f7de-7689-4cba-9052-afb1ffbd0986" providerId="ADAL" clId="{9DD8D82F-D230-4D12-B32A-9D2507AAA38D}" dt="2024-06-03T04:04:55.457" v="747" actId="20577"/>
        <pc:sldMkLst>
          <pc:docMk/>
          <pc:sldMk cId="2395419021" sldId="281"/>
        </pc:sldMkLst>
        <pc:spChg chg="mod">
          <ac:chgData name="Kelson Forsgren" userId="ec71f7de-7689-4cba-9052-afb1ffbd0986" providerId="ADAL" clId="{9DD8D82F-D230-4D12-B32A-9D2507AAA38D}" dt="2024-06-03T04:04:55.457" v="747" actId="20577"/>
          <ac:spMkLst>
            <pc:docMk/>
            <pc:sldMk cId="2395419021" sldId="281"/>
            <ac:spMk id="6" creationId="{565E8F2F-1EBB-560A-9A7C-7914E2D5CFA4}"/>
          </ac:spMkLst>
        </pc:spChg>
      </pc:sldChg>
      <pc:sldChg chg="modNotesTx">
        <pc:chgData name="Kelson Forsgren" userId="ec71f7de-7689-4cba-9052-afb1ffbd0986" providerId="ADAL" clId="{9DD8D82F-D230-4D12-B32A-9D2507AAA38D}" dt="2024-06-03T04:03:00.844" v="721" actId="20577"/>
        <pc:sldMkLst>
          <pc:docMk/>
          <pc:sldMk cId="499918785" sldId="2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BAE2D-5946-F822-DF21-889C372C86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8D1632-61D2-00A1-C37F-539D99BC4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F748EC-F327-3044-99A3-6BADA770022E}" type="datetimeFigureOut">
              <a:rPr lang="en-US" smtClean="0"/>
              <a:t>6/4/2024</a:t>
            </a:fld>
            <a:endParaRPr lang="en-US"/>
          </a:p>
        </p:txBody>
      </p:sp>
      <p:sp>
        <p:nvSpPr>
          <p:cNvPr id="4" name="Footer Placeholder 3">
            <a:extLst>
              <a:ext uri="{FF2B5EF4-FFF2-40B4-BE49-F238E27FC236}">
                <a16:creationId xmlns:a16="http://schemas.microsoft.com/office/drawing/2014/main" id="{EAD15E94-4244-A1DE-6279-A366A6C23F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2454C8-17B7-3FDF-E88E-CAEDBAD512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9DDF7-0742-0A43-BA37-0F9BA317C269}" type="slidenum">
              <a:rPr lang="en-US" smtClean="0"/>
              <a:t>‹#›</a:t>
            </a:fld>
            <a:endParaRPr lang="en-US"/>
          </a:p>
        </p:txBody>
      </p:sp>
    </p:spTree>
    <p:extLst>
      <p:ext uri="{BB962C8B-B14F-4D97-AF65-F5344CB8AC3E}">
        <p14:creationId xmlns:p14="http://schemas.microsoft.com/office/powerpoint/2010/main" val="290416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BAFDB-C6B6-4EF8-818E-BA03C8A6F04B}"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277AA-C26D-486C-A248-A1C22A9AF7D1}" type="slidenum">
              <a:rPr lang="en-US" smtClean="0"/>
              <a:t>‹#›</a:t>
            </a:fld>
            <a:endParaRPr lang="en-US"/>
          </a:p>
        </p:txBody>
      </p:sp>
    </p:spTree>
    <p:extLst>
      <p:ext uri="{BB962C8B-B14F-4D97-AF65-F5344CB8AC3E}">
        <p14:creationId xmlns:p14="http://schemas.microsoft.com/office/powerpoint/2010/main" val="351726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1277AA-C26D-486C-A248-A1C22A9AF7D1}" type="slidenum">
              <a:rPr lang="en-US" smtClean="0"/>
              <a:t>1</a:t>
            </a:fld>
            <a:endParaRPr lang="en-US"/>
          </a:p>
        </p:txBody>
      </p:sp>
    </p:spTree>
    <p:extLst>
      <p:ext uri="{BB962C8B-B14F-4D97-AF65-F5344CB8AC3E}">
        <p14:creationId xmlns:p14="http://schemas.microsoft.com/office/powerpoint/2010/main" val="303286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examples more real; product lines</a:t>
            </a:r>
          </a:p>
        </p:txBody>
      </p:sp>
      <p:sp>
        <p:nvSpPr>
          <p:cNvPr id="4" name="Slide Number Placeholder 3"/>
          <p:cNvSpPr>
            <a:spLocks noGrp="1"/>
          </p:cNvSpPr>
          <p:nvPr>
            <p:ph type="sldNum" sz="quarter" idx="5"/>
          </p:nvPr>
        </p:nvSpPr>
        <p:spPr/>
        <p:txBody>
          <a:bodyPr/>
          <a:lstStyle/>
          <a:p>
            <a:fld id="{0B1277AA-C26D-486C-A248-A1C22A9AF7D1}" type="slidenum">
              <a:rPr lang="en-US" smtClean="0"/>
              <a:t>10</a:t>
            </a:fld>
            <a:endParaRPr lang="en-US"/>
          </a:p>
        </p:txBody>
      </p:sp>
    </p:spTree>
    <p:extLst>
      <p:ext uri="{BB962C8B-B14F-4D97-AF65-F5344CB8AC3E}">
        <p14:creationId xmlns:p14="http://schemas.microsoft.com/office/powerpoint/2010/main" val="85812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0B1277AA-C26D-486C-A248-A1C22A9AF7D1}" type="slidenum">
              <a:rPr lang="en-US" smtClean="0"/>
              <a:t>11</a:t>
            </a:fld>
            <a:endParaRPr lang="en-US"/>
          </a:p>
        </p:txBody>
      </p:sp>
    </p:spTree>
    <p:extLst>
      <p:ext uri="{BB962C8B-B14F-4D97-AF65-F5344CB8AC3E}">
        <p14:creationId xmlns:p14="http://schemas.microsoft.com/office/powerpoint/2010/main" val="404221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content needs to include quality answers, whether for Q&amp;A pairs or for narrative sections. Quality can be measured in many ways, but most consistently must be clear, concise, and correct. These “C’s” are critical to customer-centric content that connects solution with value. </a:t>
            </a:r>
          </a:p>
          <a:p>
            <a:endParaRPr lang="en-US" dirty="0"/>
          </a:p>
          <a:p>
            <a:r>
              <a:rPr lang="en-US" dirty="0"/>
              <a:t>For example, “concise” here means to keep the content directly responsive to questions and topics. Keep the content focused on benefits the customer gains from your solution. Elaboration, if any, should come in the proposal itself. </a:t>
            </a:r>
          </a:p>
          <a:p>
            <a:endParaRPr lang="en-US" dirty="0"/>
          </a:p>
          <a:p>
            <a:r>
              <a:rPr lang="en-US" dirty="0"/>
              <a:t>By ensuring quality content is stored in your repository, you are best prepared for AI assistance. Where with traditional response systems you prepare content for a human audience to understand and draw from, with AI, you are preparing your content for a machine to understand and leverage. </a:t>
            </a:r>
          </a:p>
        </p:txBody>
      </p:sp>
      <p:sp>
        <p:nvSpPr>
          <p:cNvPr id="4" name="Slide Number Placeholder 3"/>
          <p:cNvSpPr>
            <a:spLocks noGrp="1"/>
          </p:cNvSpPr>
          <p:nvPr>
            <p:ph type="sldNum" sz="quarter" idx="5"/>
          </p:nvPr>
        </p:nvSpPr>
        <p:spPr/>
        <p:txBody>
          <a:bodyPr/>
          <a:lstStyle/>
          <a:p>
            <a:fld id="{0B1277AA-C26D-486C-A248-A1C22A9AF7D1}" type="slidenum">
              <a:rPr lang="en-US" smtClean="0"/>
              <a:t>12</a:t>
            </a:fld>
            <a:endParaRPr lang="en-US"/>
          </a:p>
        </p:txBody>
      </p:sp>
    </p:spTree>
    <p:extLst>
      <p:ext uri="{BB962C8B-B14F-4D97-AF65-F5344CB8AC3E}">
        <p14:creationId xmlns:p14="http://schemas.microsoft.com/office/powerpoint/2010/main" val="2741538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look here at a few examples of how words in your repository, queries, and prompts for </a:t>
            </a:r>
            <a:r>
              <a:rPr lang="en-US" dirty="0" err="1"/>
              <a:t>GenAI</a:t>
            </a:r>
            <a:r>
              <a:rPr lang="en-US" dirty="0"/>
              <a:t> can be your friends or your enemies. We are using Louis from “Princess and the Frog” to represent good/friendly word choices and Dr. </a:t>
            </a:r>
            <a:r>
              <a:rPr lang="en-US" dirty="0" err="1"/>
              <a:t>Facilier</a:t>
            </a:r>
            <a:r>
              <a:rPr lang="en-US" dirty="0"/>
              <a:t> to represent poor/enemy word choices. </a:t>
            </a:r>
          </a:p>
        </p:txBody>
      </p:sp>
      <p:sp>
        <p:nvSpPr>
          <p:cNvPr id="4" name="Slide Number Placeholder 3"/>
          <p:cNvSpPr>
            <a:spLocks noGrp="1"/>
          </p:cNvSpPr>
          <p:nvPr>
            <p:ph type="sldNum" sz="quarter" idx="5"/>
          </p:nvPr>
        </p:nvSpPr>
        <p:spPr/>
        <p:txBody>
          <a:bodyPr/>
          <a:lstStyle/>
          <a:p>
            <a:fld id="{0B1277AA-C26D-486C-A248-A1C22A9AF7D1}" type="slidenum">
              <a:rPr lang="en-US" smtClean="0"/>
              <a:t>13</a:t>
            </a:fld>
            <a:endParaRPr lang="en-US"/>
          </a:p>
        </p:txBody>
      </p:sp>
    </p:spTree>
    <p:extLst>
      <p:ext uri="{BB962C8B-B14F-4D97-AF65-F5344CB8AC3E}">
        <p14:creationId xmlns:p14="http://schemas.microsoft.com/office/powerpoint/2010/main" val="339024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0B1277AA-C26D-486C-A248-A1C22A9AF7D1}" type="slidenum">
              <a:rPr lang="en-US" smtClean="0"/>
              <a:t>14</a:t>
            </a:fld>
            <a:endParaRPr lang="en-US"/>
          </a:p>
        </p:txBody>
      </p:sp>
    </p:spTree>
    <p:extLst>
      <p:ext uri="{BB962C8B-B14F-4D97-AF65-F5344CB8AC3E}">
        <p14:creationId xmlns:p14="http://schemas.microsoft.com/office/powerpoint/2010/main" val="26424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0B1277AA-C26D-486C-A248-A1C22A9AF7D1}" type="slidenum">
              <a:rPr lang="en-US" smtClean="0"/>
              <a:t>15</a:t>
            </a:fld>
            <a:endParaRPr lang="en-US"/>
          </a:p>
        </p:txBody>
      </p:sp>
    </p:spTree>
    <p:extLst>
      <p:ext uri="{BB962C8B-B14F-4D97-AF65-F5344CB8AC3E}">
        <p14:creationId xmlns:p14="http://schemas.microsoft.com/office/powerpoint/2010/main" val="90702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0B1277AA-C26D-486C-A248-A1C22A9AF7D1}" type="slidenum">
              <a:rPr lang="en-US" smtClean="0"/>
              <a:t>16</a:t>
            </a:fld>
            <a:endParaRPr lang="en-US"/>
          </a:p>
        </p:txBody>
      </p:sp>
    </p:spTree>
    <p:extLst>
      <p:ext uri="{BB962C8B-B14F-4D97-AF65-F5344CB8AC3E}">
        <p14:creationId xmlns:p14="http://schemas.microsoft.com/office/powerpoint/2010/main" val="2561201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 answers: </a:t>
            </a:r>
            <a:r>
              <a:rPr lang="en-US" dirty="0" err="1"/>
              <a:t>GenAI</a:t>
            </a:r>
            <a:r>
              <a:rPr lang="en-US" dirty="0"/>
              <a:t> can help us scrub content within the repository and combine multiple answers to possibly create a new answer that is cleaner and better than before. It can help us fill gaps in our responses (that we must still validate and review). </a:t>
            </a:r>
          </a:p>
          <a:p>
            <a:r>
              <a:rPr lang="en-US" dirty="0"/>
              <a:t>Change tone: more professional, more personal</a:t>
            </a:r>
          </a:p>
          <a:p>
            <a:r>
              <a:rPr lang="en-US" dirty="0"/>
              <a:t>Change length: shorter or expanded</a:t>
            </a:r>
          </a:p>
          <a:p>
            <a:r>
              <a:rPr lang="en-US" dirty="0"/>
              <a:t>Translate:</a:t>
            </a:r>
          </a:p>
          <a:p>
            <a:r>
              <a:rPr lang="en-US" dirty="0"/>
              <a:t>Alternate answers: One of my favorite uses, </a:t>
            </a:r>
            <a:r>
              <a:rPr lang="en-US" dirty="0" err="1"/>
              <a:t>GenAI</a:t>
            </a:r>
            <a:r>
              <a:rPr lang="en-US" dirty="0"/>
              <a:t> can help identify options or alternatives to our current solution that may be of value to the customer. We can consider these answers strategically, which may help us shape other answers in the repository.</a:t>
            </a:r>
          </a:p>
          <a:p>
            <a:r>
              <a:rPr lang="en-US" dirty="0"/>
              <a:t>First draft: Another of my favorite uses is to ask </a:t>
            </a:r>
            <a:r>
              <a:rPr lang="en-US" dirty="0" err="1"/>
              <a:t>GenAI</a:t>
            </a:r>
            <a:r>
              <a:rPr lang="en-US" dirty="0"/>
              <a:t> to create a draft Executive Summary or draft section based on the hot buttons, pain points, or requirements I provide it. It still needs to be reviewed and validated, but Generative AI has surprised me sometimes with the clarity it has provided as a starting point. </a:t>
            </a:r>
          </a:p>
        </p:txBody>
      </p:sp>
      <p:sp>
        <p:nvSpPr>
          <p:cNvPr id="4" name="Slide Number Placeholder 3"/>
          <p:cNvSpPr>
            <a:spLocks noGrp="1"/>
          </p:cNvSpPr>
          <p:nvPr>
            <p:ph type="sldNum" sz="quarter" idx="5"/>
          </p:nvPr>
        </p:nvSpPr>
        <p:spPr/>
        <p:txBody>
          <a:bodyPr/>
          <a:lstStyle/>
          <a:p>
            <a:fld id="{0B1277AA-C26D-486C-A248-A1C22A9AF7D1}" type="slidenum">
              <a:rPr lang="en-US" smtClean="0"/>
              <a:t>17</a:t>
            </a:fld>
            <a:endParaRPr lang="en-US"/>
          </a:p>
        </p:txBody>
      </p:sp>
    </p:spTree>
    <p:extLst>
      <p:ext uri="{BB962C8B-B14F-4D97-AF65-F5344CB8AC3E}">
        <p14:creationId xmlns:p14="http://schemas.microsoft.com/office/powerpoint/2010/main" val="3927042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included some prompt strategies for Generative AI. You will notice that these prompt suggestions aren’t short. Counter to our web searching or other means of word searching, a short or ambiguous prompt </a:t>
            </a:r>
            <a:r>
              <a:rPr lang="en-US" b="1" dirty="0"/>
              <a:t>decreases</a:t>
            </a:r>
            <a:r>
              <a:rPr lang="en-US" dirty="0"/>
              <a:t> the probability of the output quality you want. </a:t>
            </a:r>
          </a:p>
          <a:p>
            <a:endParaRPr lang="en-US" dirty="0"/>
          </a:p>
          <a:p>
            <a:r>
              <a:rPr lang="en-US" dirty="0"/>
              <a:t>The initial prompt shows what we recommend for content to help </a:t>
            </a:r>
            <a:r>
              <a:rPr lang="en-US" dirty="0" err="1"/>
              <a:t>GenAI</a:t>
            </a:r>
            <a:r>
              <a:rPr lang="en-US" dirty="0"/>
              <a:t> work best. It accounts for all the logical pieces of information AI needs to generate higher quality information or insights that you seek. </a:t>
            </a:r>
          </a:p>
          <a:p>
            <a:endParaRPr lang="en-US" dirty="0"/>
          </a:p>
          <a:p>
            <a:r>
              <a:rPr lang="en-US" dirty="0"/>
              <a:t>Follow-on prompts allow us to build on the information we have already received, reshape it to better focus on certain points we want to explore further, or even have </a:t>
            </a:r>
            <a:r>
              <a:rPr lang="en-US" dirty="0" err="1"/>
              <a:t>GenAI</a:t>
            </a:r>
            <a:r>
              <a:rPr lang="en-US" dirty="0"/>
              <a:t> validate its output. These prompts help reduce the probability of imprecise or inaccurate output, and can help </a:t>
            </a:r>
            <a:r>
              <a:rPr lang="en-US" dirty="0" err="1"/>
              <a:t>GenAI</a:t>
            </a:r>
            <a:r>
              <a:rPr lang="en-US" dirty="0"/>
              <a:t> help us shape better proposal content.  </a:t>
            </a:r>
          </a:p>
        </p:txBody>
      </p:sp>
      <p:sp>
        <p:nvSpPr>
          <p:cNvPr id="4" name="Slide Number Placeholder 3"/>
          <p:cNvSpPr>
            <a:spLocks noGrp="1"/>
          </p:cNvSpPr>
          <p:nvPr>
            <p:ph type="sldNum" sz="quarter" idx="5"/>
          </p:nvPr>
        </p:nvSpPr>
        <p:spPr/>
        <p:txBody>
          <a:bodyPr/>
          <a:lstStyle/>
          <a:p>
            <a:fld id="{0B1277AA-C26D-486C-A248-A1C22A9AF7D1}" type="slidenum">
              <a:rPr lang="en-US" smtClean="0"/>
              <a:t>18</a:t>
            </a:fld>
            <a:endParaRPr lang="en-US"/>
          </a:p>
        </p:txBody>
      </p:sp>
    </p:spTree>
    <p:extLst>
      <p:ext uri="{BB962C8B-B14F-4D97-AF65-F5344CB8AC3E}">
        <p14:creationId xmlns:p14="http://schemas.microsoft.com/office/powerpoint/2010/main" val="2330497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0B1277AA-C26D-486C-A248-A1C22A9AF7D1}" type="slidenum">
              <a:rPr lang="en-US" smtClean="0"/>
              <a:t>19</a:t>
            </a:fld>
            <a:endParaRPr lang="en-US"/>
          </a:p>
        </p:txBody>
      </p:sp>
    </p:spTree>
    <p:extLst>
      <p:ext uri="{BB962C8B-B14F-4D97-AF65-F5344CB8AC3E}">
        <p14:creationId xmlns:p14="http://schemas.microsoft.com/office/powerpoint/2010/main" val="199086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Kelson:</a:t>
            </a:r>
          </a:p>
          <a:p>
            <a:endParaRPr lang="en-US" dirty="0"/>
          </a:p>
          <a:p>
            <a:r>
              <a:rPr lang="en-US" dirty="0"/>
              <a:t>Hello, and welcome to Preparing Your Content for the AI Revolution. I am Kelson Forsgren from Shipley Associates and I am here with my friend and colleague Lisa Puckrin. We are pleased to be here to learn from each other and share our experiences with you. </a:t>
            </a:r>
          </a:p>
          <a:p>
            <a:endParaRPr lang="en-US" dirty="0"/>
          </a:p>
          <a:p>
            <a:r>
              <a:rPr lang="en-US" dirty="0"/>
              <a:t>We approach content management from two components of the same equation: Lisa’s background in content and response management is mostly using Q&amp;A pairs, and my background is mostly in narrative responses. We will share ideas using both lenses in our presentation today. </a:t>
            </a:r>
          </a:p>
          <a:p>
            <a:endParaRPr lang="en-US" dirty="0"/>
          </a:p>
          <a:p>
            <a:r>
              <a:rPr lang="en-US" dirty="0"/>
              <a:t>Lisa’s joke! </a:t>
            </a:r>
          </a:p>
        </p:txBody>
      </p:sp>
      <p:sp>
        <p:nvSpPr>
          <p:cNvPr id="4" name="Slide Number Placeholder 3"/>
          <p:cNvSpPr>
            <a:spLocks noGrp="1"/>
          </p:cNvSpPr>
          <p:nvPr>
            <p:ph type="sldNum" sz="quarter" idx="5"/>
          </p:nvPr>
        </p:nvSpPr>
        <p:spPr/>
        <p:txBody>
          <a:bodyPr/>
          <a:lstStyle/>
          <a:p>
            <a:fld id="{0B1277AA-C26D-486C-A248-A1C22A9AF7D1}" type="slidenum">
              <a:rPr lang="en-US" smtClean="0"/>
              <a:t>2</a:t>
            </a:fld>
            <a:endParaRPr lang="en-US"/>
          </a:p>
        </p:txBody>
      </p:sp>
    </p:spTree>
    <p:extLst>
      <p:ext uri="{BB962C8B-B14F-4D97-AF65-F5344CB8AC3E}">
        <p14:creationId xmlns:p14="http://schemas.microsoft.com/office/powerpoint/2010/main" val="9936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5"/>
          </p:nvPr>
        </p:nvSpPr>
        <p:spPr/>
        <p:txBody>
          <a:bodyPr/>
          <a:lstStyle/>
          <a:p>
            <a:fld id="{0B1277AA-C26D-486C-A248-A1C22A9AF7D1}" type="slidenum">
              <a:rPr lang="en-US" smtClean="0"/>
              <a:t>20</a:t>
            </a:fld>
            <a:endParaRPr lang="en-US"/>
          </a:p>
        </p:txBody>
      </p:sp>
    </p:spTree>
    <p:extLst>
      <p:ext uri="{BB962C8B-B14F-4D97-AF65-F5344CB8AC3E}">
        <p14:creationId xmlns:p14="http://schemas.microsoft.com/office/powerpoint/2010/main" val="1682248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Lisa first three; Kelson last three</a:t>
            </a:r>
          </a:p>
        </p:txBody>
      </p:sp>
      <p:sp>
        <p:nvSpPr>
          <p:cNvPr id="4" name="Slide Number Placeholder 3"/>
          <p:cNvSpPr>
            <a:spLocks noGrp="1"/>
          </p:cNvSpPr>
          <p:nvPr>
            <p:ph type="sldNum" sz="quarter" idx="5"/>
          </p:nvPr>
        </p:nvSpPr>
        <p:spPr/>
        <p:txBody>
          <a:bodyPr/>
          <a:lstStyle/>
          <a:p>
            <a:fld id="{0B1277AA-C26D-486C-A248-A1C22A9AF7D1}" type="slidenum">
              <a:rPr lang="en-US" smtClean="0"/>
              <a:t>21</a:t>
            </a:fld>
            <a:endParaRPr lang="en-US"/>
          </a:p>
        </p:txBody>
      </p:sp>
    </p:spTree>
    <p:extLst>
      <p:ext uri="{BB962C8B-B14F-4D97-AF65-F5344CB8AC3E}">
        <p14:creationId xmlns:p14="http://schemas.microsoft.com/office/powerpoint/2010/main" val="3599480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Kelson</a:t>
            </a:r>
          </a:p>
        </p:txBody>
      </p:sp>
      <p:sp>
        <p:nvSpPr>
          <p:cNvPr id="4" name="Slide Number Placeholder 3"/>
          <p:cNvSpPr>
            <a:spLocks noGrp="1"/>
          </p:cNvSpPr>
          <p:nvPr>
            <p:ph type="sldNum" sz="quarter" idx="5"/>
          </p:nvPr>
        </p:nvSpPr>
        <p:spPr/>
        <p:txBody>
          <a:bodyPr/>
          <a:lstStyle/>
          <a:p>
            <a:fld id="{0B1277AA-C26D-486C-A248-A1C22A9AF7D1}" type="slidenum">
              <a:rPr lang="en-US" smtClean="0"/>
              <a:t>23</a:t>
            </a:fld>
            <a:endParaRPr lang="en-US"/>
          </a:p>
        </p:txBody>
      </p:sp>
    </p:spTree>
    <p:extLst>
      <p:ext uri="{BB962C8B-B14F-4D97-AF65-F5344CB8AC3E}">
        <p14:creationId xmlns:p14="http://schemas.microsoft.com/office/powerpoint/2010/main" val="94809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Lisa: Microsoft Online Era</a:t>
            </a:r>
          </a:p>
          <a:p>
            <a:endParaRPr lang="en-US" dirty="0"/>
          </a:p>
          <a:p>
            <a:endParaRPr lang="en-US" dirty="0"/>
          </a:p>
          <a:p>
            <a:endParaRPr lang="en-US" dirty="0"/>
          </a:p>
          <a:p>
            <a:r>
              <a:rPr lang="en-US" b="1" dirty="0"/>
              <a:t>Kelson: Content Management Platform Era. </a:t>
            </a:r>
            <a:r>
              <a:rPr lang="en-US" dirty="0"/>
              <a:t>The online era overlapped with what became the Content Management Platform era. We are defining this as Proposal Content Management and not including the larger content management systems used for marketing, websites, and internal business documents. </a:t>
            </a:r>
          </a:p>
          <a:p>
            <a:endParaRPr lang="en-US" dirty="0"/>
          </a:p>
          <a:p>
            <a:r>
              <a:rPr lang="en-US" dirty="0"/>
              <a:t>In 2006, Sant Corporation began offering their proposal software as a service. </a:t>
            </a:r>
          </a:p>
          <a:p>
            <a:endParaRPr lang="en-US" dirty="0"/>
          </a:p>
          <a:p>
            <a:endParaRPr lang="en-US" dirty="0"/>
          </a:p>
          <a:p>
            <a:endParaRPr lang="en-US" dirty="0"/>
          </a:p>
          <a:p>
            <a:r>
              <a:rPr lang="en-US" b="1" dirty="0"/>
              <a:t>Lisa: Response Management Era</a:t>
            </a:r>
          </a:p>
          <a:p>
            <a:endParaRPr lang="en-US" dirty="0"/>
          </a:p>
          <a:p>
            <a:endParaRPr lang="en-US" dirty="0"/>
          </a:p>
          <a:p>
            <a:endParaRPr lang="en-US" dirty="0"/>
          </a:p>
          <a:p>
            <a:r>
              <a:rPr lang="en-US" b="1" dirty="0"/>
              <a:t>Kelson: Automation Era</a:t>
            </a:r>
          </a:p>
        </p:txBody>
      </p:sp>
      <p:sp>
        <p:nvSpPr>
          <p:cNvPr id="4" name="Slide Number Placeholder 3"/>
          <p:cNvSpPr>
            <a:spLocks noGrp="1"/>
          </p:cNvSpPr>
          <p:nvPr>
            <p:ph type="sldNum" sz="quarter" idx="5"/>
          </p:nvPr>
        </p:nvSpPr>
        <p:spPr/>
        <p:txBody>
          <a:bodyPr/>
          <a:lstStyle/>
          <a:p>
            <a:fld id="{0B1277AA-C26D-486C-A248-A1C22A9AF7D1}" type="slidenum">
              <a:rPr lang="en-US" smtClean="0"/>
              <a:t>3</a:t>
            </a:fld>
            <a:endParaRPr lang="en-US"/>
          </a:p>
        </p:txBody>
      </p:sp>
    </p:spTree>
    <p:extLst>
      <p:ext uri="{BB962C8B-B14F-4D97-AF65-F5344CB8AC3E}">
        <p14:creationId xmlns:p14="http://schemas.microsoft.com/office/powerpoint/2010/main" val="260995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endParaRPr lang="en-US" dirty="0"/>
          </a:p>
        </p:txBody>
      </p:sp>
      <p:sp>
        <p:nvSpPr>
          <p:cNvPr id="4" name="Slide Number Placeholder 3"/>
          <p:cNvSpPr>
            <a:spLocks noGrp="1"/>
          </p:cNvSpPr>
          <p:nvPr>
            <p:ph type="sldNum" sz="quarter" idx="5"/>
          </p:nvPr>
        </p:nvSpPr>
        <p:spPr/>
        <p:txBody>
          <a:bodyPr/>
          <a:lstStyle/>
          <a:p>
            <a:fld id="{0B1277AA-C26D-486C-A248-A1C22A9AF7D1}" type="slidenum">
              <a:rPr lang="en-US" smtClean="0"/>
              <a:t>4</a:t>
            </a:fld>
            <a:endParaRPr lang="en-US"/>
          </a:p>
        </p:txBody>
      </p:sp>
    </p:spTree>
    <p:extLst>
      <p:ext uri="{BB962C8B-B14F-4D97-AF65-F5344CB8AC3E}">
        <p14:creationId xmlns:p14="http://schemas.microsoft.com/office/powerpoint/2010/main" val="138445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Kelson:</a:t>
            </a:r>
            <a:br>
              <a:rPr lang="en-US" dirty="0"/>
            </a:br>
            <a:endParaRPr lang="en-US" dirty="0"/>
          </a:p>
          <a:p>
            <a:r>
              <a:rPr lang="en-US" dirty="0"/>
              <a:t>How many of you in the room have been asked to use generative AI in your current work? </a:t>
            </a:r>
          </a:p>
          <a:p>
            <a:endParaRPr lang="en-US" dirty="0"/>
          </a:p>
          <a:p>
            <a:r>
              <a:rPr lang="en-US" dirty="0"/>
              <a:t>How many of you are </a:t>
            </a:r>
            <a:r>
              <a:rPr lang="en-US" b="1" dirty="0"/>
              <a:t>NOT </a:t>
            </a:r>
            <a:r>
              <a:rPr lang="en-US" dirty="0"/>
              <a:t>allowed to use generative AI in your current work?</a:t>
            </a:r>
          </a:p>
          <a:p>
            <a:endParaRPr lang="en-US" dirty="0"/>
          </a:p>
          <a:p>
            <a:r>
              <a:rPr lang="en-US" dirty="0"/>
              <a:t>We believe that the trend towards more adoption of generative AI will continue. </a:t>
            </a:r>
          </a:p>
        </p:txBody>
      </p:sp>
      <p:sp>
        <p:nvSpPr>
          <p:cNvPr id="4" name="Slide Number Placeholder 3"/>
          <p:cNvSpPr>
            <a:spLocks noGrp="1"/>
          </p:cNvSpPr>
          <p:nvPr>
            <p:ph type="sldNum" sz="quarter" idx="5"/>
          </p:nvPr>
        </p:nvSpPr>
        <p:spPr/>
        <p:txBody>
          <a:bodyPr/>
          <a:lstStyle/>
          <a:p>
            <a:fld id="{0B1277AA-C26D-486C-A248-A1C22A9AF7D1}" type="slidenum">
              <a:rPr lang="en-US" smtClean="0"/>
              <a:t>5</a:t>
            </a:fld>
            <a:endParaRPr lang="en-US"/>
          </a:p>
        </p:txBody>
      </p:sp>
    </p:spTree>
    <p:extLst>
      <p:ext uri="{BB962C8B-B14F-4D97-AF65-F5344CB8AC3E}">
        <p14:creationId xmlns:p14="http://schemas.microsoft.com/office/powerpoint/2010/main" val="417018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Kelson</a:t>
            </a:r>
          </a:p>
          <a:p>
            <a:endParaRPr lang="en-US" dirty="0"/>
          </a:p>
          <a:p>
            <a:r>
              <a:rPr lang="en-US" dirty="0"/>
              <a:t>So with all the hype, where should you start? Since we are talking about content management, where can you start?</a:t>
            </a:r>
          </a:p>
        </p:txBody>
      </p:sp>
      <p:sp>
        <p:nvSpPr>
          <p:cNvPr id="4" name="Slide Number Placeholder 3"/>
          <p:cNvSpPr>
            <a:spLocks noGrp="1"/>
          </p:cNvSpPr>
          <p:nvPr>
            <p:ph type="sldNum" sz="quarter" idx="5"/>
          </p:nvPr>
        </p:nvSpPr>
        <p:spPr/>
        <p:txBody>
          <a:bodyPr/>
          <a:lstStyle/>
          <a:p>
            <a:fld id="{0B1277AA-C26D-486C-A248-A1C22A9AF7D1}" type="slidenum">
              <a:rPr lang="en-US" smtClean="0"/>
              <a:t>6</a:t>
            </a:fld>
            <a:endParaRPr lang="en-US"/>
          </a:p>
        </p:txBody>
      </p:sp>
    </p:spTree>
    <p:extLst>
      <p:ext uri="{BB962C8B-B14F-4D97-AF65-F5344CB8AC3E}">
        <p14:creationId xmlns:p14="http://schemas.microsoft.com/office/powerpoint/2010/main" val="300980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Kelson:</a:t>
            </a:r>
          </a:p>
          <a:p>
            <a:endParaRPr lang="en-US" dirty="0"/>
          </a:p>
          <a:p>
            <a:r>
              <a:rPr lang="en-US" dirty="0"/>
              <a:t>Maybe 18 months ago, the prevailing thought at the Executive level regarding Generative AI replacing people was like this button: “Easy!”</a:t>
            </a:r>
          </a:p>
          <a:p>
            <a:endParaRPr lang="en-US" dirty="0"/>
          </a:p>
          <a:p>
            <a:r>
              <a:rPr lang="en-US" dirty="0"/>
              <a:t>Since that time, however, executives are taking a more cautious approach. Their current sentiments align more closely with what Sam Altman (of OpenAI) said at the Microsoft Build conference two weeks ago: </a:t>
            </a:r>
          </a:p>
          <a:p>
            <a:endParaRPr lang="en-US" dirty="0"/>
          </a:p>
          <a:p>
            <a:r>
              <a:rPr lang="en-US" dirty="0"/>
              <a:t>"[Generative AI] doesn't get you out of the hard work of building a great product or a great company or a great service. </a:t>
            </a:r>
            <a:r>
              <a:rPr lang="en-US" b="1" i="1" dirty="0"/>
              <a:t>You still have to do it</a:t>
            </a:r>
            <a:r>
              <a:rPr lang="en-US" b="1" dirty="0"/>
              <a:t>. </a:t>
            </a:r>
          </a:p>
          <a:p>
            <a:endParaRPr lang="en-US" b="1" dirty="0"/>
          </a:p>
          <a:p>
            <a:r>
              <a:rPr lang="en-US" dirty="0"/>
              <a:t>AI alone is a new enabler, but it does not automatically break the rules of business. </a:t>
            </a:r>
          </a:p>
          <a:p>
            <a:endParaRPr lang="en-US" dirty="0"/>
          </a:p>
          <a:p>
            <a:r>
              <a:rPr lang="en-US" dirty="0"/>
              <a:t>And so you can use this as a new thing to do, but you still have to figure out </a:t>
            </a:r>
            <a:r>
              <a:rPr lang="en-US" b="1" i="1" dirty="0"/>
              <a:t>how you're going to build enduring value </a:t>
            </a:r>
            <a:r>
              <a:rPr lang="en-US" dirty="0"/>
              <a:t>in whatever you're doing."</a:t>
            </a:r>
          </a:p>
        </p:txBody>
      </p:sp>
      <p:sp>
        <p:nvSpPr>
          <p:cNvPr id="4" name="Slide Number Placeholder 3"/>
          <p:cNvSpPr>
            <a:spLocks noGrp="1"/>
          </p:cNvSpPr>
          <p:nvPr>
            <p:ph type="sldNum" sz="quarter" idx="5"/>
          </p:nvPr>
        </p:nvSpPr>
        <p:spPr/>
        <p:txBody>
          <a:bodyPr/>
          <a:lstStyle/>
          <a:p>
            <a:fld id="{0B1277AA-C26D-486C-A248-A1C22A9AF7D1}" type="slidenum">
              <a:rPr lang="en-US" smtClean="0"/>
              <a:t>7</a:t>
            </a:fld>
            <a:endParaRPr lang="en-US"/>
          </a:p>
        </p:txBody>
      </p:sp>
    </p:spTree>
    <p:extLst>
      <p:ext uri="{BB962C8B-B14F-4D97-AF65-F5344CB8AC3E}">
        <p14:creationId xmlns:p14="http://schemas.microsoft.com/office/powerpoint/2010/main" val="102053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Kelson</a:t>
            </a:r>
          </a:p>
          <a:p>
            <a:endParaRPr lang="en-US" dirty="0"/>
          </a:p>
          <a:p>
            <a:r>
              <a:rPr lang="en-US" dirty="0"/>
              <a:t>In that spirit, Generative AI is </a:t>
            </a:r>
            <a:r>
              <a:rPr lang="en-US" b="1" dirty="0"/>
              <a:t>a tool </a:t>
            </a:r>
            <a:r>
              <a:rPr lang="en-US" dirty="0"/>
              <a:t>to </a:t>
            </a:r>
            <a:r>
              <a:rPr lang="en-US" b="1" i="1" dirty="0"/>
              <a:t>add </a:t>
            </a:r>
            <a:r>
              <a:rPr lang="en-US" dirty="0"/>
              <a:t>to our toolkit, not </a:t>
            </a:r>
            <a:r>
              <a:rPr lang="en-US" b="1" dirty="0"/>
              <a:t>a solution </a:t>
            </a:r>
            <a:r>
              <a:rPr lang="en-US" dirty="0"/>
              <a:t>to </a:t>
            </a:r>
            <a:r>
              <a:rPr lang="en-US" b="1" i="1" dirty="0"/>
              <a:t>replace </a:t>
            </a:r>
            <a:r>
              <a:rPr lang="en-US" dirty="0"/>
              <a:t>our toolkit. Why?</a:t>
            </a:r>
          </a:p>
          <a:p>
            <a:endParaRPr lang="en-US" dirty="0"/>
          </a:p>
          <a:p>
            <a:pPr marL="171450" indent="-171450">
              <a:buClr>
                <a:schemeClr val="accent4"/>
              </a:buClr>
              <a:buFont typeface="Arial" panose="020B0604020202020204" pitchFamily="34" charset="0"/>
              <a:buChar char="•"/>
            </a:pPr>
            <a:r>
              <a:rPr lang="en-US" sz="1200" b="1" dirty="0"/>
              <a:t>It’s still the “Wild West”: </a:t>
            </a:r>
            <a:r>
              <a:rPr lang="en-US" dirty="0"/>
              <a:t>Vendors are entering the market or adding AI to existing solutions. Messaging is heard, read, and seen throughout the Proposal Management industry and across all business activity. No consolidation yet. </a:t>
            </a:r>
          </a:p>
          <a:p>
            <a:pPr marL="171450" indent="-171450">
              <a:buClr>
                <a:schemeClr val="accent4"/>
              </a:buClr>
              <a:buFont typeface="Arial" panose="020B0604020202020204" pitchFamily="34" charset="0"/>
              <a:buChar char="•"/>
            </a:pPr>
            <a:r>
              <a:rPr lang="en-US" b="1" dirty="0"/>
              <a:t>Mixed viability to search real-time data. </a:t>
            </a:r>
            <a:r>
              <a:rPr lang="en-US" dirty="0"/>
              <a:t>If using </a:t>
            </a:r>
            <a:r>
              <a:rPr lang="en-US" dirty="0" err="1"/>
              <a:t>GenAI</a:t>
            </a:r>
            <a:r>
              <a:rPr lang="en-US" dirty="0"/>
              <a:t> outside of your own repository, will it return with real-time data?</a:t>
            </a:r>
          </a:p>
          <a:p>
            <a:pPr marL="171450" lvl="0" indent="-171450">
              <a:buClr>
                <a:schemeClr val="accent4"/>
              </a:buClr>
              <a:buFont typeface="Arial" panose="020B0604020202020204" pitchFamily="34" charset="0"/>
              <a:buChar char="•"/>
            </a:pPr>
            <a:r>
              <a:rPr lang="en-US" b="1" dirty="0"/>
              <a:t>Project management missing.</a:t>
            </a:r>
            <a:r>
              <a:rPr lang="en-US" dirty="0"/>
              <a:t> It will take some time for </a:t>
            </a:r>
            <a:r>
              <a:rPr lang="en-US" dirty="0" err="1"/>
              <a:t>GenAI</a:t>
            </a:r>
            <a:r>
              <a:rPr lang="en-US" dirty="0"/>
              <a:t> to integrate within a project management setting</a:t>
            </a:r>
          </a:p>
          <a:p>
            <a:pPr marL="171450" lvl="0" indent="-171450">
              <a:buClr>
                <a:schemeClr val="accent4"/>
              </a:buClr>
              <a:buFont typeface="Arial" panose="020B0604020202020204" pitchFamily="34" charset="0"/>
              <a:buChar char="•"/>
            </a:pPr>
            <a:r>
              <a:rPr lang="en-US" b="1" dirty="0"/>
              <a:t>Adoption: </a:t>
            </a:r>
            <a:r>
              <a:rPr lang="en-US" b="0" dirty="0"/>
              <a:t>And a part is on us—how do we adopt it?</a:t>
            </a:r>
            <a:br>
              <a:rPr lang="en-US" dirty="0"/>
            </a:br>
            <a:endParaRPr lang="en-US" dirty="0"/>
          </a:p>
          <a:p>
            <a:r>
              <a:rPr lang="en-US" dirty="0"/>
              <a:t>Best current solution? Combine response management platforms with </a:t>
            </a:r>
            <a:r>
              <a:rPr lang="en-US" dirty="0" err="1"/>
              <a:t>GenAI</a:t>
            </a:r>
            <a:r>
              <a:rPr lang="en-US" dirty="0"/>
              <a:t>. Still validate any content generated and set parameters for its use.</a:t>
            </a:r>
          </a:p>
        </p:txBody>
      </p:sp>
      <p:sp>
        <p:nvSpPr>
          <p:cNvPr id="4" name="Slide Number Placeholder 3"/>
          <p:cNvSpPr>
            <a:spLocks noGrp="1"/>
          </p:cNvSpPr>
          <p:nvPr>
            <p:ph type="sldNum" sz="quarter" idx="5"/>
          </p:nvPr>
        </p:nvSpPr>
        <p:spPr/>
        <p:txBody>
          <a:bodyPr/>
          <a:lstStyle/>
          <a:p>
            <a:fld id="{0B1277AA-C26D-486C-A248-A1C22A9AF7D1}" type="slidenum">
              <a:rPr lang="en-US" smtClean="0"/>
              <a:t>8</a:t>
            </a:fld>
            <a:endParaRPr lang="en-US"/>
          </a:p>
        </p:txBody>
      </p:sp>
    </p:spTree>
    <p:extLst>
      <p:ext uri="{BB962C8B-B14F-4D97-AF65-F5344CB8AC3E}">
        <p14:creationId xmlns:p14="http://schemas.microsoft.com/office/powerpoint/2010/main" val="233197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Mini-TOC for next several slides</a:t>
            </a:r>
          </a:p>
        </p:txBody>
      </p:sp>
      <p:sp>
        <p:nvSpPr>
          <p:cNvPr id="4" name="Slide Number Placeholder 3"/>
          <p:cNvSpPr>
            <a:spLocks noGrp="1"/>
          </p:cNvSpPr>
          <p:nvPr>
            <p:ph type="sldNum" sz="quarter" idx="5"/>
          </p:nvPr>
        </p:nvSpPr>
        <p:spPr/>
        <p:txBody>
          <a:bodyPr/>
          <a:lstStyle/>
          <a:p>
            <a:fld id="{0B1277AA-C26D-486C-A248-A1C22A9AF7D1}" type="slidenum">
              <a:rPr lang="en-US" smtClean="0"/>
              <a:t>9</a:t>
            </a:fld>
            <a:endParaRPr lang="en-US"/>
          </a:p>
        </p:txBody>
      </p:sp>
    </p:spTree>
    <p:extLst>
      <p:ext uri="{BB962C8B-B14F-4D97-AF65-F5344CB8AC3E}">
        <p14:creationId xmlns:p14="http://schemas.microsoft.com/office/powerpoint/2010/main" val="227638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82" y="1122363"/>
            <a:ext cx="11364686" cy="2387600"/>
          </a:xfrm>
          <a:prstGeom prst="rect">
            <a:avLst/>
          </a:prstGeom>
          <a:noFill/>
          <a:effectLst>
            <a:outerShdw blurRad="50800" dist="38100" dir="5400000" algn="t" rotWithShape="0">
              <a:prstClr val="black">
                <a:alpha val="40000"/>
              </a:prstClr>
            </a:outerShdw>
          </a:effectLst>
        </p:spPr>
        <p:txBody>
          <a:bodyPr anchor="b"/>
          <a:lstStyle>
            <a:lvl1pPr algn="ctr">
              <a:defRPr sz="5400" b="1" i="0">
                <a:ln>
                  <a:noFill/>
                </a:ln>
                <a:solidFill>
                  <a:schemeClr val="bg1"/>
                </a:solidFill>
                <a:latin typeface="Mont Bold"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a:effectLst>
            <a:outerShdw blurRad="50800" dist="38100" dir="5400000" algn="t" rotWithShape="0">
              <a:prstClr val="black">
                <a:alpha val="40000"/>
              </a:prstClr>
            </a:outerShdw>
          </a:effectLst>
        </p:spPr>
        <p:txBody>
          <a:bodyPr/>
          <a:lstStyle>
            <a:lvl1pPr marL="0" indent="0" algn="ctr">
              <a:buNone/>
              <a:defRPr sz="2400" b="1" i="0">
                <a:solidFill>
                  <a:schemeClr val="bg1"/>
                </a:solidFill>
                <a:latin typeface="Mon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F7E-B200-EF96-9FFE-8A078B143FCA}"/>
              </a:ext>
            </a:extLst>
          </p:cNvPr>
          <p:cNvSpPr>
            <a:spLocks noGrp="1"/>
          </p:cNvSpPr>
          <p:nvPr>
            <p:ph type="title"/>
          </p:nvPr>
        </p:nvSpPr>
        <p:spPr>
          <a:xfrm>
            <a:off x="838200" y="1525710"/>
            <a:ext cx="10515600" cy="701675"/>
          </a:xfrm>
          <a:prstGeom prst="rect">
            <a:avLst/>
          </a:prstGeom>
          <a:effectLst>
            <a:outerShdw blurRad="50800" dist="38100" dir="5400000" algn="t" rotWithShape="0">
              <a:prstClr val="black">
                <a:alpha val="40000"/>
              </a:prstClr>
            </a:outerShdw>
          </a:effectLst>
        </p:spPr>
        <p:txBody>
          <a:bodyPr/>
          <a:lstStyle>
            <a:lvl1pPr>
              <a:defRPr b="1" i="0">
                <a:solidFill>
                  <a:schemeClr val="bg1"/>
                </a:solidFill>
                <a:latin typeface="Mont Bold" pitchFamily="2" charset="0"/>
              </a:defRPr>
            </a:lvl1pPr>
          </a:lstStyle>
          <a:p>
            <a:r>
              <a:rPr lang="en-GB" dirty="0"/>
              <a:t>Click to edit Master title style</a:t>
            </a:r>
            <a:endParaRPr lang="en-US" dirty="0"/>
          </a:p>
        </p:txBody>
      </p:sp>
      <p:sp>
        <p:nvSpPr>
          <p:cNvPr id="4" name="Title 1">
            <a:extLst>
              <a:ext uri="{FF2B5EF4-FFF2-40B4-BE49-F238E27FC236}">
                <a16:creationId xmlns:a16="http://schemas.microsoft.com/office/drawing/2014/main" id="{038A4E45-2EF6-B6E3-5EE7-96C3C4570172}"/>
              </a:ext>
            </a:extLst>
          </p:cNvPr>
          <p:cNvSpPr txBox="1">
            <a:spLocks/>
          </p:cNvSpPr>
          <p:nvPr userDrawn="1"/>
        </p:nvSpPr>
        <p:spPr>
          <a:xfrm>
            <a:off x="838200" y="2404940"/>
            <a:ext cx="10515600" cy="4066198"/>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400" b="1" i="0" kern="1200">
                <a:solidFill>
                  <a:schemeClr val="bg1"/>
                </a:solidFill>
                <a:latin typeface="Mont Bold" pitchFamily="2" charset="0"/>
                <a:ea typeface="+mj-ea"/>
                <a:cs typeface="+mj-cs"/>
              </a:defRPr>
            </a:lvl1pPr>
          </a:lstStyle>
          <a:p>
            <a:r>
              <a:rPr lang="en-GB" sz="1800" b="1" i="0" dirty="0">
                <a:latin typeface="Mont Bold" pitchFamily="2" charset="0"/>
              </a:rPr>
              <a:t>Click to edit Master title style</a:t>
            </a:r>
            <a:endParaRPr lang="en-US" sz="1800" b="1" i="0" dirty="0">
              <a:latin typeface="Mont Bold" pitchFamily="2" charset="0"/>
            </a:endParaRPr>
          </a:p>
        </p:txBody>
      </p:sp>
    </p:spTree>
    <p:extLst>
      <p:ext uri="{BB962C8B-B14F-4D97-AF65-F5344CB8AC3E}">
        <p14:creationId xmlns:p14="http://schemas.microsoft.com/office/powerpoint/2010/main" val="105519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75656"/>
            <a:ext cx="10515600" cy="515031"/>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a:effectLst>
            <a:outerShdw blurRad="50800" dist="38100" dir="5400000" algn="t" rotWithShape="0">
              <a:prstClr val="black">
                <a:alpha val="40000"/>
              </a:prstClr>
            </a:outerShdw>
          </a:effectLst>
        </p:spPr>
        <p:txBody>
          <a:bodyPr/>
          <a:lstStyle>
            <a:lvl1pPr>
              <a:defRPr b="1" i="0">
                <a:solidFill>
                  <a:schemeClr val="bg1"/>
                </a:solidFill>
                <a:latin typeface="Mont Bold" pitchFamily="2" charset="0"/>
              </a:defRPr>
            </a:lvl1pPr>
            <a:lvl2pPr>
              <a:defRPr b="1" i="0">
                <a:solidFill>
                  <a:schemeClr val="bg1"/>
                </a:solidFill>
                <a:latin typeface="Mont Bold" pitchFamily="2" charset="0"/>
              </a:defRPr>
            </a:lvl2pPr>
            <a:lvl3pPr>
              <a:defRPr b="1" i="0">
                <a:solidFill>
                  <a:schemeClr val="bg1"/>
                </a:solidFill>
                <a:latin typeface="Mont Bold" pitchFamily="2" charset="0"/>
              </a:defRPr>
            </a:lvl3pPr>
            <a:lvl4pPr>
              <a:defRPr b="1" i="0">
                <a:solidFill>
                  <a:schemeClr val="bg1"/>
                </a:solidFill>
                <a:latin typeface="Mont Bold" pitchFamily="2" charset="0"/>
              </a:defRPr>
            </a:lvl4pPr>
            <a:lvl5pPr>
              <a:defRPr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a:effectLst>
            <a:outerShdw blurRad="50800" dist="38100" dir="5400000" algn="t" rotWithShape="0">
              <a:prstClr val="black">
                <a:alpha val="40000"/>
              </a:prstClr>
            </a:outerShdw>
          </a:effectLst>
        </p:spPr>
        <p:txBody>
          <a:bodyPr anchor="b"/>
          <a:lstStyle>
            <a:lvl1pPr>
              <a:defRPr sz="4400" b="1" i="0">
                <a:solidFill>
                  <a:schemeClr val="bg1"/>
                </a:solidFill>
                <a:latin typeface="Mont SemiBold" pitchFamily="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a:effectLst>
            <a:outerShdw blurRad="50800" dist="38100" dir="5400000" algn="t" rotWithShape="0">
              <a:prstClr val="black">
                <a:alpha val="40000"/>
              </a:prstClr>
            </a:outerShdw>
          </a:effectLst>
        </p:spPr>
        <p:txBody>
          <a:bodyPr/>
          <a:lstStyle>
            <a:lvl1pPr marL="0" indent="0">
              <a:buNone/>
              <a:defRPr sz="2400" b="1" i="0">
                <a:solidFill>
                  <a:schemeClr val="bg1"/>
                </a:solidFill>
                <a:latin typeface="Mont 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28156"/>
            <a:ext cx="10515600" cy="562532"/>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a:effectLst>
            <a:outerShdw blurRad="50800" dist="38100" dir="5400000" algn="t" rotWithShape="0">
              <a:prstClr val="black">
                <a:alpha val="40000"/>
              </a:prstClr>
            </a:outerShdw>
          </a:effectLst>
        </p:spPr>
        <p:txBody>
          <a:bodyPr/>
          <a:lstStyle>
            <a:lvl1pPr>
              <a:defRPr sz="2000" b="0" i="0">
                <a:solidFill>
                  <a:schemeClr val="bg1"/>
                </a:solidFill>
                <a:latin typeface="Mont Book" pitchFamily="2" charset="0"/>
              </a:defRPr>
            </a:lvl1pPr>
            <a:lvl2pPr>
              <a:defRPr sz="2000" b="0" i="0">
                <a:solidFill>
                  <a:schemeClr val="bg1"/>
                </a:solidFill>
                <a:latin typeface="Mont Book" pitchFamily="2" charset="0"/>
              </a:defRPr>
            </a:lvl2pPr>
            <a:lvl3pPr>
              <a:defRPr sz="2000" b="0" i="0">
                <a:solidFill>
                  <a:schemeClr val="bg1"/>
                </a:solidFill>
                <a:latin typeface="Mont Book" pitchFamily="2" charset="0"/>
              </a:defRPr>
            </a:lvl3pPr>
            <a:lvl4pPr>
              <a:defRPr sz="2000" b="0" i="0">
                <a:solidFill>
                  <a:schemeClr val="bg1"/>
                </a:solidFill>
                <a:latin typeface="Mont Book" pitchFamily="2" charset="0"/>
              </a:defRPr>
            </a:lvl4pPr>
            <a:lvl5pPr>
              <a:defRPr sz="2000" b="0" i="0">
                <a:solidFill>
                  <a:schemeClr val="bg1"/>
                </a:solidFill>
                <a:latin typeface="Mont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87532"/>
            <a:ext cx="10515600" cy="503156"/>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a:effectLst>
            <a:outerShdw blurRad="50800" dist="38100" dir="5400000" algn="t" rotWithShape="0">
              <a:prstClr val="black">
                <a:alpha val="40000"/>
              </a:prstClr>
            </a:outerShdw>
          </a:effectLst>
        </p:spPr>
        <p:txBody>
          <a:bodyPr anchor="b"/>
          <a:lstStyle>
            <a:lvl1pPr marL="0" indent="0">
              <a:buNone/>
              <a:defRPr sz="2400" b="1" i="0">
                <a:solidFill>
                  <a:schemeClr val="bg1"/>
                </a:solidFill>
                <a:latin typeface="Mont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a:effectLst>
            <a:outerShdw blurRad="50800" dist="38100" dir="5400000" algn="t" rotWithShape="0">
              <a:prstClr val="black">
                <a:alpha val="40000"/>
              </a:prstClr>
            </a:outerShdw>
          </a:effectLst>
        </p:spPr>
        <p:txBody>
          <a:bodyPr anchor="b"/>
          <a:lstStyle>
            <a:lvl1pPr marL="0" indent="0">
              <a:buNone/>
              <a:defRPr sz="2400" b="1" i="0">
                <a:solidFill>
                  <a:schemeClr val="bg1"/>
                </a:solidFill>
                <a:latin typeface="Mont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15151"/>
            <a:ext cx="10515600" cy="1325563"/>
          </a:xfrm>
          <a:prstGeom prst="rect">
            <a:avLst/>
          </a:prstGeom>
          <a:effectLst>
            <a:outerShdw blurRad="50800" dist="38100" dir="5400000" algn="t" rotWithShape="0">
              <a:prstClr val="black">
                <a:alpha val="40000"/>
              </a:prstClr>
            </a:outerShdw>
          </a:effectLst>
        </p:spPr>
        <p:txBody>
          <a:bodyPr/>
          <a:lstStyle>
            <a:lvl1pPr>
              <a:defRPr sz="4000" b="1" i="0">
                <a:solidFill>
                  <a:schemeClr val="bg1"/>
                </a:solidFill>
                <a:latin typeface="Mont Bold" pitchFamily="2" charset="0"/>
              </a:defRPr>
            </a:lvl1pPr>
          </a:lstStyle>
          <a:p>
            <a:r>
              <a:rPr lang="en-US" dirty="0"/>
              <a:t>Click to edit Master title style</a:t>
            </a:r>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612" y="1257300"/>
            <a:ext cx="3932237" cy="1600200"/>
          </a:xfrm>
          <a:prstGeom prst="rect">
            <a:avLst/>
          </a:prstGeom>
          <a:effectLst>
            <a:outerShdw blurRad="50800" dist="38100" dir="5400000" algn="t" rotWithShape="0">
              <a:prstClr val="black">
                <a:alpha val="40000"/>
              </a:prstClr>
            </a:outerShdw>
          </a:effectLst>
        </p:spPr>
        <p:txBody>
          <a:bodyPr anchor="b"/>
          <a:lstStyle>
            <a:lvl1pPr>
              <a:defRPr sz="3200" b="1" i="0">
                <a:solidFill>
                  <a:schemeClr val="bg1"/>
                </a:solidFill>
                <a:latin typeface="Mont Bold" pitchFamily="2" charset="0"/>
              </a:defRPr>
            </a:lvl1pPr>
          </a:lstStyle>
          <a:p>
            <a:r>
              <a:rPr lang="en-US" dirty="0"/>
              <a:t>Click to edit Master title style</a:t>
            </a:r>
          </a:p>
        </p:txBody>
      </p:sp>
      <p:sp>
        <p:nvSpPr>
          <p:cNvPr id="3" name="Content Placeholder 2"/>
          <p:cNvSpPr>
            <a:spLocks noGrp="1"/>
          </p:cNvSpPr>
          <p:nvPr>
            <p:ph idx="1"/>
          </p:nvPr>
        </p:nvSpPr>
        <p:spPr>
          <a:xfrm>
            <a:off x="5183188" y="1257300"/>
            <a:ext cx="6172200" cy="4603750"/>
          </a:xfrm>
          <a:prstGeom prst="rect">
            <a:avLst/>
          </a:prstGeom>
          <a:effectLst>
            <a:outerShdw blurRad="50800" dist="38100" dir="5400000" algn="t" rotWithShape="0">
              <a:prstClr val="black">
                <a:alpha val="40000"/>
              </a:prstClr>
            </a:outerShdw>
          </a:effectLst>
        </p:spPr>
        <p:txBody>
          <a:bodyPr/>
          <a:lstStyle>
            <a:lvl1pPr>
              <a:defRPr sz="2000" b="1" i="0">
                <a:solidFill>
                  <a:schemeClr val="bg1"/>
                </a:solidFill>
                <a:latin typeface="Mont Bold" pitchFamily="2" charset="0"/>
              </a:defRPr>
            </a:lvl1pPr>
            <a:lvl2pPr>
              <a:defRPr sz="2000" b="1" i="0">
                <a:solidFill>
                  <a:schemeClr val="bg1"/>
                </a:solidFill>
                <a:latin typeface="Mont Bold" pitchFamily="2" charset="0"/>
              </a:defRPr>
            </a:lvl2pPr>
            <a:lvl3pPr>
              <a:defRPr sz="2000" b="1" i="0">
                <a:solidFill>
                  <a:schemeClr val="bg1"/>
                </a:solidFill>
                <a:latin typeface="Mont Bold" pitchFamily="2" charset="0"/>
              </a:defRPr>
            </a:lvl3pPr>
            <a:lvl4pPr>
              <a:defRPr sz="2000" b="1" i="0">
                <a:solidFill>
                  <a:schemeClr val="bg1"/>
                </a:solidFill>
                <a:latin typeface="Mont Bold" pitchFamily="2" charset="0"/>
              </a:defRPr>
            </a:lvl4pPr>
            <a:lvl5pPr>
              <a:defRPr sz="2000" b="1" i="0">
                <a:solidFill>
                  <a:schemeClr val="bg1"/>
                </a:solidFill>
                <a:latin typeface="Mont Bold"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956956"/>
            <a:ext cx="3932237" cy="2912032"/>
          </a:xfrm>
          <a:prstGeom prst="rect">
            <a:avLst/>
          </a:prstGeom>
          <a:effectLst>
            <a:outerShdw blurRad="50800" dist="38100" dir="5400000" algn="t" rotWithShape="0">
              <a:prstClr val="black">
                <a:alpha val="40000"/>
              </a:prstClr>
            </a:outerShdw>
          </a:effectLst>
        </p:spPr>
        <p:txBody>
          <a:bodyPr/>
          <a:lstStyle>
            <a:lvl1pPr marL="0" indent="0">
              <a:buNone/>
              <a:defRPr sz="1800" b="1" i="1">
                <a:solidFill>
                  <a:schemeClr val="bg1"/>
                </a:solidFill>
                <a:latin typeface="Mont SemiBold Italic"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57300"/>
            <a:ext cx="3932237" cy="1830284"/>
          </a:xfrm>
          <a:prstGeom prst="rect">
            <a:avLst/>
          </a:prstGeom>
          <a:effectLst>
            <a:outerShdw blurRad="50800" dist="38100" dir="5400000" algn="t" rotWithShape="0">
              <a:prstClr val="black">
                <a:alpha val="40000"/>
              </a:prstClr>
            </a:outerShdw>
          </a:effectLst>
        </p:spPr>
        <p:txBody>
          <a:bodyPr anchor="b"/>
          <a:lstStyle>
            <a:lvl1pPr>
              <a:defRPr sz="3200" b="1" i="0">
                <a:solidFill>
                  <a:schemeClr val="bg1"/>
                </a:solidFill>
                <a:latin typeface="Mont Bold" pitchFamily="2"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1257299"/>
            <a:ext cx="6172200" cy="5238503"/>
          </a:xfrm>
          <a:prstGeom prst="rect">
            <a:avLst/>
          </a:prstGeom>
          <a:effectLst>
            <a:outerShdw blurRad="50800" dist="38100" dir="5400000" algn="t" rotWithShape="0">
              <a:prstClr val="black">
                <a:alpha val="40000"/>
              </a:prstClr>
            </a:outerShdw>
          </a:effectLst>
        </p:spPr>
        <p:txBody>
          <a:bodyPr anchor="t"/>
          <a:lstStyle>
            <a:lvl1pPr marL="0" indent="0">
              <a:buNone/>
              <a:defRPr sz="3200" b="1" i="0">
                <a:solidFill>
                  <a:schemeClr val="bg1"/>
                </a:solidFill>
                <a:latin typeface="Mont SemiBold"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6612" y="3484314"/>
            <a:ext cx="3932237" cy="3011488"/>
          </a:xfrm>
          <a:prstGeom prst="rect">
            <a:avLst/>
          </a:prstGeom>
          <a:effectLst>
            <a:outerShdw blurRad="50800" dist="38100" dir="5400000" algn="t" rotWithShape="0">
              <a:prstClr val="black">
                <a:alpha val="40000"/>
              </a:prstClr>
            </a:outerShdw>
          </a:effectLst>
        </p:spPr>
        <p:txBody>
          <a:bodyPr/>
          <a:lstStyle>
            <a:lvl1pPr marL="0" indent="0">
              <a:buNone/>
              <a:defRPr sz="1600" b="1" i="1">
                <a:solidFill>
                  <a:schemeClr val="bg1"/>
                </a:solidFill>
                <a:latin typeface="Mont SemiBold Italic"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8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838200" y="888880"/>
            <a:ext cx="10515600" cy="515031"/>
          </a:xfrm>
        </p:spPr>
        <p:txBody>
          <a:bodyPr/>
          <a:lstStyle/>
          <a:p>
            <a:pPr algn="ctr"/>
            <a:r>
              <a:rPr lang="en-US" sz="4800" dirty="0"/>
              <a:t>Matrixed Content Architecture</a:t>
            </a:r>
          </a:p>
        </p:txBody>
      </p:sp>
      <p:sp>
        <p:nvSpPr>
          <p:cNvPr id="3" name="Rectangle 2">
            <a:extLst>
              <a:ext uri="{FF2B5EF4-FFF2-40B4-BE49-F238E27FC236}">
                <a16:creationId xmlns:a16="http://schemas.microsoft.com/office/drawing/2014/main" id="{6A6A380B-203F-07D9-C7DB-F5C34AF49BF7}"/>
              </a:ext>
            </a:extLst>
          </p:cNvPr>
          <p:cNvSpPr/>
          <p:nvPr/>
        </p:nvSpPr>
        <p:spPr>
          <a:xfrm>
            <a:off x="4660741" y="1945364"/>
            <a:ext cx="1435260" cy="4189219"/>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Rectangle 3">
            <a:extLst>
              <a:ext uri="{FF2B5EF4-FFF2-40B4-BE49-F238E27FC236}">
                <a16:creationId xmlns:a16="http://schemas.microsoft.com/office/drawing/2014/main" id="{32156505-6BAC-00E6-2DA3-555D20F8208C}"/>
              </a:ext>
            </a:extLst>
          </p:cNvPr>
          <p:cNvSpPr/>
          <p:nvPr/>
        </p:nvSpPr>
        <p:spPr>
          <a:xfrm>
            <a:off x="6315921" y="1945364"/>
            <a:ext cx="1435260" cy="4189219"/>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Rectangle 4">
            <a:extLst>
              <a:ext uri="{FF2B5EF4-FFF2-40B4-BE49-F238E27FC236}">
                <a16:creationId xmlns:a16="http://schemas.microsoft.com/office/drawing/2014/main" id="{B9B28479-F853-C5DD-6409-C8794DAAFA0A}"/>
              </a:ext>
            </a:extLst>
          </p:cNvPr>
          <p:cNvSpPr/>
          <p:nvPr/>
        </p:nvSpPr>
        <p:spPr>
          <a:xfrm>
            <a:off x="7971100" y="1945364"/>
            <a:ext cx="1435260" cy="4189219"/>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8" name="Rectangle 7">
            <a:extLst>
              <a:ext uri="{FF2B5EF4-FFF2-40B4-BE49-F238E27FC236}">
                <a16:creationId xmlns:a16="http://schemas.microsoft.com/office/drawing/2014/main" id="{BC0A8650-CAB3-6889-9425-D9646DC49B01}"/>
              </a:ext>
            </a:extLst>
          </p:cNvPr>
          <p:cNvSpPr/>
          <p:nvPr/>
        </p:nvSpPr>
        <p:spPr>
          <a:xfrm>
            <a:off x="9626279" y="1945364"/>
            <a:ext cx="1435260" cy="4189219"/>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0" name="TextBox 9">
            <a:extLst>
              <a:ext uri="{FF2B5EF4-FFF2-40B4-BE49-F238E27FC236}">
                <a16:creationId xmlns:a16="http://schemas.microsoft.com/office/drawing/2014/main" id="{942EC012-1531-EE38-0852-51E39AF30BBB}"/>
              </a:ext>
            </a:extLst>
          </p:cNvPr>
          <p:cNvSpPr txBox="1"/>
          <p:nvPr/>
        </p:nvSpPr>
        <p:spPr>
          <a:xfrm>
            <a:off x="4728994" y="1971529"/>
            <a:ext cx="1298753" cy="307777"/>
          </a:xfrm>
          <a:prstGeom prst="rect">
            <a:avLst/>
          </a:prstGeom>
          <a:noFill/>
        </p:spPr>
        <p:txBody>
          <a:bodyPr wrap="none" rtlCol="0">
            <a:spAutoFit/>
          </a:bodyPr>
          <a:lstStyle/>
          <a:p>
            <a:pPr algn="ctr"/>
            <a:r>
              <a:rPr lang="en-CR" sz="1400" dirty="0">
                <a:solidFill>
                  <a:schemeClr val="bg1"/>
                </a:solidFill>
              </a:rPr>
              <a:t>Business Unit 1</a:t>
            </a:r>
          </a:p>
        </p:txBody>
      </p:sp>
      <p:sp>
        <p:nvSpPr>
          <p:cNvPr id="11" name="TextBox 10">
            <a:extLst>
              <a:ext uri="{FF2B5EF4-FFF2-40B4-BE49-F238E27FC236}">
                <a16:creationId xmlns:a16="http://schemas.microsoft.com/office/drawing/2014/main" id="{B894B08A-F0E1-CFF2-6378-63446242E1B5}"/>
              </a:ext>
            </a:extLst>
          </p:cNvPr>
          <p:cNvSpPr txBox="1"/>
          <p:nvPr/>
        </p:nvSpPr>
        <p:spPr>
          <a:xfrm>
            <a:off x="6372600" y="1971529"/>
            <a:ext cx="1298753" cy="307777"/>
          </a:xfrm>
          <a:prstGeom prst="rect">
            <a:avLst/>
          </a:prstGeom>
          <a:noFill/>
        </p:spPr>
        <p:txBody>
          <a:bodyPr wrap="none" rtlCol="0">
            <a:spAutoFit/>
          </a:bodyPr>
          <a:lstStyle/>
          <a:p>
            <a:pPr algn="ctr"/>
            <a:r>
              <a:rPr lang="en-CR" sz="1400" dirty="0">
                <a:solidFill>
                  <a:schemeClr val="bg1"/>
                </a:solidFill>
              </a:rPr>
              <a:t>Business Unit 2</a:t>
            </a:r>
          </a:p>
        </p:txBody>
      </p:sp>
      <p:sp>
        <p:nvSpPr>
          <p:cNvPr id="12" name="TextBox 11">
            <a:extLst>
              <a:ext uri="{FF2B5EF4-FFF2-40B4-BE49-F238E27FC236}">
                <a16:creationId xmlns:a16="http://schemas.microsoft.com/office/drawing/2014/main" id="{EF2CCE7A-FD05-456B-C763-4843841E64D6}"/>
              </a:ext>
            </a:extLst>
          </p:cNvPr>
          <p:cNvSpPr txBox="1"/>
          <p:nvPr/>
        </p:nvSpPr>
        <p:spPr>
          <a:xfrm>
            <a:off x="8027780" y="1971529"/>
            <a:ext cx="1298753" cy="307777"/>
          </a:xfrm>
          <a:prstGeom prst="rect">
            <a:avLst/>
          </a:prstGeom>
          <a:noFill/>
        </p:spPr>
        <p:txBody>
          <a:bodyPr wrap="none" rtlCol="0">
            <a:spAutoFit/>
          </a:bodyPr>
          <a:lstStyle/>
          <a:p>
            <a:pPr algn="ctr"/>
            <a:r>
              <a:rPr lang="en-CR" sz="1400" dirty="0">
                <a:solidFill>
                  <a:schemeClr val="bg1"/>
                </a:solidFill>
              </a:rPr>
              <a:t>Business Unit 3</a:t>
            </a:r>
          </a:p>
        </p:txBody>
      </p:sp>
      <p:sp>
        <p:nvSpPr>
          <p:cNvPr id="13" name="TextBox 12">
            <a:extLst>
              <a:ext uri="{FF2B5EF4-FFF2-40B4-BE49-F238E27FC236}">
                <a16:creationId xmlns:a16="http://schemas.microsoft.com/office/drawing/2014/main" id="{3D353433-DC53-1037-98CF-BD7D73073780}"/>
              </a:ext>
            </a:extLst>
          </p:cNvPr>
          <p:cNvSpPr txBox="1"/>
          <p:nvPr/>
        </p:nvSpPr>
        <p:spPr>
          <a:xfrm>
            <a:off x="9671385" y="1971529"/>
            <a:ext cx="1298753" cy="307777"/>
          </a:xfrm>
          <a:prstGeom prst="rect">
            <a:avLst/>
          </a:prstGeom>
          <a:noFill/>
        </p:spPr>
        <p:txBody>
          <a:bodyPr wrap="none" rtlCol="0">
            <a:spAutoFit/>
          </a:bodyPr>
          <a:lstStyle/>
          <a:p>
            <a:pPr algn="ctr"/>
            <a:r>
              <a:rPr lang="en-CR" sz="1400" dirty="0">
                <a:solidFill>
                  <a:schemeClr val="bg1"/>
                </a:solidFill>
              </a:rPr>
              <a:t>Business Unit 4</a:t>
            </a:r>
          </a:p>
        </p:txBody>
      </p:sp>
      <p:sp>
        <p:nvSpPr>
          <p:cNvPr id="14" name="Rectangle 13">
            <a:extLst>
              <a:ext uri="{FF2B5EF4-FFF2-40B4-BE49-F238E27FC236}">
                <a16:creationId xmlns:a16="http://schemas.microsoft.com/office/drawing/2014/main" id="{D4419D98-1480-909A-65A0-FC0F5957A7C5}"/>
              </a:ext>
            </a:extLst>
          </p:cNvPr>
          <p:cNvSpPr/>
          <p:nvPr/>
        </p:nvSpPr>
        <p:spPr>
          <a:xfrm>
            <a:off x="1130461" y="2736363"/>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6" name="Rectangle 15">
            <a:extLst>
              <a:ext uri="{FF2B5EF4-FFF2-40B4-BE49-F238E27FC236}">
                <a16:creationId xmlns:a16="http://schemas.microsoft.com/office/drawing/2014/main" id="{7F1E76D4-FD12-C63C-70DC-588517432CB0}"/>
              </a:ext>
            </a:extLst>
          </p:cNvPr>
          <p:cNvSpPr/>
          <p:nvPr/>
        </p:nvSpPr>
        <p:spPr>
          <a:xfrm>
            <a:off x="1130461" y="3095179"/>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7" name="Rectangle 16">
            <a:extLst>
              <a:ext uri="{FF2B5EF4-FFF2-40B4-BE49-F238E27FC236}">
                <a16:creationId xmlns:a16="http://schemas.microsoft.com/office/drawing/2014/main" id="{4006241E-310A-DBDC-DEEE-780D759E5BDE}"/>
              </a:ext>
            </a:extLst>
          </p:cNvPr>
          <p:cNvSpPr/>
          <p:nvPr/>
        </p:nvSpPr>
        <p:spPr>
          <a:xfrm>
            <a:off x="1130461" y="3453994"/>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8" name="Rectangle 17">
            <a:extLst>
              <a:ext uri="{FF2B5EF4-FFF2-40B4-BE49-F238E27FC236}">
                <a16:creationId xmlns:a16="http://schemas.microsoft.com/office/drawing/2014/main" id="{1942284C-B2A6-84D5-1558-1E642B46C1F8}"/>
              </a:ext>
            </a:extLst>
          </p:cNvPr>
          <p:cNvSpPr/>
          <p:nvPr/>
        </p:nvSpPr>
        <p:spPr>
          <a:xfrm>
            <a:off x="1130461" y="3812810"/>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9" name="Rectangle 18">
            <a:extLst>
              <a:ext uri="{FF2B5EF4-FFF2-40B4-BE49-F238E27FC236}">
                <a16:creationId xmlns:a16="http://schemas.microsoft.com/office/drawing/2014/main" id="{4A79207E-F12C-0400-C7A8-E579BF0124A1}"/>
              </a:ext>
            </a:extLst>
          </p:cNvPr>
          <p:cNvSpPr/>
          <p:nvPr/>
        </p:nvSpPr>
        <p:spPr>
          <a:xfrm>
            <a:off x="1130461" y="5120749"/>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20" name="Rectangle 19">
            <a:extLst>
              <a:ext uri="{FF2B5EF4-FFF2-40B4-BE49-F238E27FC236}">
                <a16:creationId xmlns:a16="http://schemas.microsoft.com/office/drawing/2014/main" id="{06271F54-1BC1-0C58-EF35-5593B95BAB62}"/>
              </a:ext>
            </a:extLst>
          </p:cNvPr>
          <p:cNvSpPr/>
          <p:nvPr/>
        </p:nvSpPr>
        <p:spPr>
          <a:xfrm>
            <a:off x="1130461" y="5479564"/>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21" name="Rectangle 20">
            <a:extLst>
              <a:ext uri="{FF2B5EF4-FFF2-40B4-BE49-F238E27FC236}">
                <a16:creationId xmlns:a16="http://schemas.microsoft.com/office/drawing/2014/main" id="{19C41790-916B-1BA8-2F87-DEE1634B61F1}"/>
              </a:ext>
            </a:extLst>
          </p:cNvPr>
          <p:cNvSpPr/>
          <p:nvPr/>
        </p:nvSpPr>
        <p:spPr>
          <a:xfrm>
            <a:off x="1130461" y="5826805"/>
            <a:ext cx="9931077" cy="307778"/>
          </a:xfrm>
          <a:prstGeom prst="rect">
            <a:avLst/>
          </a:prstGeom>
          <a:solidFill>
            <a:schemeClr val="accent4">
              <a:alpha val="4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580894" y="2196015"/>
            <a:ext cx="5446853" cy="3964733"/>
          </a:xfrm>
        </p:spPr>
        <p:txBody>
          <a:bodyPr/>
          <a:lstStyle/>
          <a:p>
            <a:pPr indent="0">
              <a:buNone/>
            </a:pPr>
            <a:r>
              <a:rPr lang="en-US" dirty="0"/>
              <a:t>Corporate</a:t>
            </a:r>
          </a:p>
          <a:p>
            <a:pPr marL="571500" indent="-342900">
              <a:buClr>
                <a:schemeClr val="accent4"/>
              </a:buClr>
            </a:pPr>
            <a:r>
              <a:rPr lang="en-US" sz="1800" b="0" dirty="0"/>
              <a:t>Company Overview and History</a:t>
            </a:r>
          </a:p>
          <a:p>
            <a:pPr marL="571500" indent="-342900">
              <a:buClr>
                <a:schemeClr val="accent4"/>
              </a:buClr>
            </a:pPr>
            <a:r>
              <a:rPr lang="en-US" sz="1800" b="0" dirty="0"/>
              <a:t>HR</a:t>
            </a:r>
          </a:p>
          <a:p>
            <a:pPr marL="571500" indent="-342900">
              <a:buClr>
                <a:schemeClr val="accent4"/>
              </a:buClr>
            </a:pPr>
            <a:r>
              <a:rPr lang="en-US" sz="1800" b="0" dirty="0"/>
              <a:t>Legal</a:t>
            </a:r>
          </a:p>
          <a:p>
            <a:pPr marL="571500" indent="-342900">
              <a:buClr>
                <a:schemeClr val="accent4"/>
              </a:buClr>
            </a:pPr>
            <a:r>
              <a:rPr lang="en-US" sz="1800" b="0" dirty="0"/>
              <a:t>Insurance</a:t>
            </a:r>
          </a:p>
          <a:p>
            <a:pPr marL="1028700" lvl="1" indent="-342900"/>
            <a:endParaRPr lang="en-US" dirty="0"/>
          </a:p>
          <a:p>
            <a:pPr indent="0">
              <a:buNone/>
            </a:pPr>
            <a:r>
              <a:rPr lang="en-US" dirty="0"/>
              <a:t>Security</a:t>
            </a:r>
          </a:p>
          <a:p>
            <a:pPr marL="571500" indent="-342900">
              <a:buClr>
                <a:schemeClr val="accent4"/>
              </a:buClr>
            </a:pPr>
            <a:r>
              <a:rPr lang="en-US" sz="1800" b="0" dirty="0"/>
              <a:t>Physical security</a:t>
            </a:r>
          </a:p>
          <a:p>
            <a:pPr marL="571500" indent="-342900">
              <a:buClr>
                <a:schemeClr val="accent4"/>
              </a:buClr>
            </a:pPr>
            <a:r>
              <a:rPr lang="en-US" sz="1800" b="0" dirty="0"/>
              <a:t>Virtual security</a:t>
            </a:r>
          </a:p>
          <a:p>
            <a:pPr marL="571500" indent="-342900">
              <a:buClr>
                <a:schemeClr val="accent4"/>
              </a:buClr>
            </a:pPr>
            <a:r>
              <a:rPr lang="en-US" sz="1800" b="0" dirty="0"/>
              <a:t>Certifications</a:t>
            </a:r>
          </a:p>
        </p:txBody>
      </p:sp>
      <p:grpSp>
        <p:nvGrpSpPr>
          <p:cNvPr id="2" name="Group 1">
            <a:extLst>
              <a:ext uri="{FF2B5EF4-FFF2-40B4-BE49-F238E27FC236}">
                <a16:creationId xmlns:a16="http://schemas.microsoft.com/office/drawing/2014/main" id="{8A1DD7B5-B304-8DB1-132B-ED63B7CD2B3F}"/>
              </a:ext>
            </a:extLst>
          </p:cNvPr>
          <p:cNvGrpSpPr/>
          <p:nvPr/>
        </p:nvGrpSpPr>
        <p:grpSpPr>
          <a:xfrm>
            <a:off x="5378370" y="2830664"/>
            <a:ext cx="5047757" cy="135172"/>
            <a:chOff x="5378370" y="2830664"/>
            <a:chExt cx="5047757" cy="135172"/>
          </a:xfrm>
        </p:grpSpPr>
        <p:cxnSp>
          <p:nvCxnSpPr>
            <p:cNvPr id="23" name="Straight Connector 22">
              <a:extLst>
                <a:ext uri="{FF2B5EF4-FFF2-40B4-BE49-F238E27FC236}">
                  <a16:creationId xmlns:a16="http://schemas.microsoft.com/office/drawing/2014/main" id="{DE3F1482-D43B-50F9-C1DA-1BA1A0816B82}"/>
                </a:ext>
              </a:extLst>
            </p:cNvPr>
            <p:cNvCxnSpPr/>
            <p:nvPr/>
          </p:nvCxnSpPr>
          <p:spPr>
            <a:xfrm>
              <a:off x="5378370" y="2890252"/>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DC0433F-7122-F379-A76D-CE892EAAB56B}"/>
                </a:ext>
              </a:extLst>
            </p:cNvPr>
            <p:cNvSpPr/>
            <p:nvPr/>
          </p:nvSpPr>
          <p:spPr>
            <a:xfrm>
              <a:off x="6954390" y="2830664"/>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1" name="Oval 30">
              <a:extLst>
                <a:ext uri="{FF2B5EF4-FFF2-40B4-BE49-F238E27FC236}">
                  <a16:creationId xmlns:a16="http://schemas.microsoft.com/office/drawing/2014/main" id="{61B2495C-E73F-9FC1-8849-69151B08FBB5}"/>
                </a:ext>
              </a:extLst>
            </p:cNvPr>
            <p:cNvSpPr/>
            <p:nvPr/>
          </p:nvSpPr>
          <p:spPr>
            <a:xfrm>
              <a:off x="8608262" y="2830664"/>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9" name="Group 8">
            <a:extLst>
              <a:ext uri="{FF2B5EF4-FFF2-40B4-BE49-F238E27FC236}">
                <a16:creationId xmlns:a16="http://schemas.microsoft.com/office/drawing/2014/main" id="{A8291777-1CBC-3EF9-F9DF-53708D4630DF}"/>
              </a:ext>
            </a:extLst>
          </p:cNvPr>
          <p:cNvGrpSpPr/>
          <p:nvPr/>
        </p:nvGrpSpPr>
        <p:grpSpPr>
          <a:xfrm>
            <a:off x="5378370" y="3196424"/>
            <a:ext cx="5047757" cy="135172"/>
            <a:chOff x="5378370" y="3196424"/>
            <a:chExt cx="5047757" cy="135172"/>
          </a:xfrm>
        </p:grpSpPr>
        <p:cxnSp>
          <p:nvCxnSpPr>
            <p:cNvPr id="24" name="Straight Connector 23">
              <a:extLst>
                <a:ext uri="{FF2B5EF4-FFF2-40B4-BE49-F238E27FC236}">
                  <a16:creationId xmlns:a16="http://schemas.microsoft.com/office/drawing/2014/main" id="{631DA5B7-9BC9-C0C4-0B55-E432A8EB56EE}"/>
                </a:ext>
              </a:extLst>
            </p:cNvPr>
            <p:cNvCxnSpPr/>
            <p:nvPr/>
          </p:nvCxnSpPr>
          <p:spPr>
            <a:xfrm>
              <a:off x="5378370" y="3260642"/>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438BAC5-0C48-0E4B-7860-8D872A49671D}"/>
                </a:ext>
              </a:extLst>
            </p:cNvPr>
            <p:cNvSpPr/>
            <p:nvPr/>
          </p:nvSpPr>
          <p:spPr>
            <a:xfrm>
              <a:off x="6954390" y="3196424"/>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3" name="Oval 32">
              <a:extLst>
                <a:ext uri="{FF2B5EF4-FFF2-40B4-BE49-F238E27FC236}">
                  <a16:creationId xmlns:a16="http://schemas.microsoft.com/office/drawing/2014/main" id="{30A2358A-B47A-84E4-BBE5-D6E327A02E9B}"/>
                </a:ext>
              </a:extLst>
            </p:cNvPr>
            <p:cNvSpPr/>
            <p:nvPr/>
          </p:nvSpPr>
          <p:spPr>
            <a:xfrm>
              <a:off x="8608262" y="3196424"/>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15" name="Group 14">
            <a:extLst>
              <a:ext uri="{FF2B5EF4-FFF2-40B4-BE49-F238E27FC236}">
                <a16:creationId xmlns:a16="http://schemas.microsoft.com/office/drawing/2014/main" id="{42ADBFC5-41A7-1AEB-07FE-EA1BB34C18B3}"/>
              </a:ext>
            </a:extLst>
          </p:cNvPr>
          <p:cNvGrpSpPr/>
          <p:nvPr/>
        </p:nvGrpSpPr>
        <p:grpSpPr>
          <a:xfrm>
            <a:off x="5378370" y="3538330"/>
            <a:ext cx="5047757" cy="135172"/>
            <a:chOff x="5378370" y="3538330"/>
            <a:chExt cx="5047757" cy="135172"/>
          </a:xfrm>
        </p:grpSpPr>
        <p:cxnSp>
          <p:nvCxnSpPr>
            <p:cNvPr id="25" name="Straight Connector 24">
              <a:extLst>
                <a:ext uri="{FF2B5EF4-FFF2-40B4-BE49-F238E27FC236}">
                  <a16:creationId xmlns:a16="http://schemas.microsoft.com/office/drawing/2014/main" id="{9FED2FB1-BA5B-992B-B925-2E2D672A7C7F}"/>
                </a:ext>
              </a:extLst>
            </p:cNvPr>
            <p:cNvCxnSpPr/>
            <p:nvPr/>
          </p:nvCxnSpPr>
          <p:spPr>
            <a:xfrm>
              <a:off x="5378370" y="3607883"/>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550CF19B-A20E-5FF3-4D82-8A3EBA4ED4E8}"/>
                </a:ext>
              </a:extLst>
            </p:cNvPr>
            <p:cNvSpPr/>
            <p:nvPr/>
          </p:nvSpPr>
          <p:spPr>
            <a:xfrm>
              <a:off x="6954390" y="3538330"/>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5" name="Oval 34">
              <a:extLst>
                <a:ext uri="{FF2B5EF4-FFF2-40B4-BE49-F238E27FC236}">
                  <a16:creationId xmlns:a16="http://schemas.microsoft.com/office/drawing/2014/main" id="{20435B87-A574-C643-5A92-F292A0821A51}"/>
                </a:ext>
              </a:extLst>
            </p:cNvPr>
            <p:cNvSpPr/>
            <p:nvPr/>
          </p:nvSpPr>
          <p:spPr>
            <a:xfrm>
              <a:off x="8608262" y="3538330"/>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22" name="Group 21">
            <a:extLst>
              <a:ext uri="{FF2B5EF4-FFF2-40B4-BE49-F238E27FC236}">
                <a16:creationId xmlns:a16="http://schemas.microsoft.com/office/drawing/2014/main" id="{F0FCF38C-C545-E0E9-1284-F53D15299C29}"/>
              </a:ext>
            </a:extLst>
          </p:cNvPr>
          <p:cNvGrpSpPr/>
          <p:nvPr/>
        </p:nvGrpSpPr>
        <p:grpSpPr>
          <a:xfrm>
            <a:off x="5378370" y="3896138"/>
            <a:ext cx="5047757" cy="135172"/>
            <a:chOff x="5378370" y="3896138"/>
            <a:chExt cx="5047757" cy="135172"/>
          </a:xfrm>
        </p:grpSpPr>
        <p:cxnSp>
          <p:nvCxnSpPr>
            <p:cNvPr id="26" name="Straight Connector 25">
              <a:extLst>
                <a:ext uri="{FF2B5EF4-FFF2-40B4-BE49-F238E27FC236}">
                  <a16:creationId xmlns:a16="http://schemas.microsoft.com/office/drawing/2014/main" id="{3CA28A6E-C64C-1790-9D94-6A8616AAF1B9}"/>
                </a:ext>
              </a:extLst>
            </p:cNvPr>
            <p:cNvCxnSpPr/>
            <p:nvPr/>
          </p:nvCxnSpPr>
          <p:spPr>
            <a:xfrm>
              <a:off x="5378370" y="3966698"/>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5EE7840-13A8-151B-222E-0B793E4D9E6E}"/>
                </a:ext>
              </a:extLst>
            </p:cNvPr>
            <p:cNvSpPr/>
            <p:nvPr/>
          </p:nvSpPr>
          <p:spPr>
            <a:xfrm>
              <a:off x="6954390" y="3896138"/>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7" name="Oval 36">
              <a:extLst>
                <a:ext uri="{FF2B5EF4-FFF2-40B4-BE49-F238E27FC236}">
                  <a16:creationId xmlns:a16="http://schemas.microsoft.com/office/drawing/2014/main" id="{9564CA95-DE20-7285-DA5D-E2738CB7B487}"/>
                </a:ext>
              </a:extLst>
            </p:cNvPr>
            <p:cNvSpPr/>
            <p:nvPr/>
          </p:nvSpPr>
          <p:spPr>
            <a:xfrm>
              <a:off x="8608262" y="3896138"/>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44" name="Group 43">
            <a:extLst>
              <a:ext uri="{FF2B5EF4-FFF2-40B4-BE49-F238E27FC236}">
                <a16:creationId xmlns:a16="http://schemas.microsoft.com/office/drawing/2014/main" id="{A8F02E15-20E9-496F-873B-007631DEA5F4}"/>
              </a:ext>
            </a:extLst>
          </p:cNvPr>
          <p:cNvGrpSpPr/>
          <p:nvPr/>
        </p:nvGrpSpPr>
        <p:grpSpPr>
          <a:xfrm>
            <a:off x="5378370" y="5216055"/>
            <a:ext cx="5047757" cy="135172"/>
            <a:chOff x="5378370" y="5216055"/>
            <a:chExt cx="5047757" cy="135172"/>
          </a:xfrm>
        </p:grpSpPr>
        <p:cxnSp>
          <p:nvCxnSpPr>
            <p:cNvPr id="27" name="Straight Connector 26">
              <a:extLst>
                <a:ext uri="{FF2B5EF4-FFF2-40B4-BE49-F238E27FC236}">
                  <a16:creationId xmlns:a16="http://schemas.microsoft.com/office/drawing/2014/main" id="{05876790-1C34-2BBA-ECD4-F55F3AD6A469}"/>
                </a:ext>
              </a:extLst>
            </p:cNvPr>
            <p:cNvCxnSpPr/>
            <p:nvPr/>
          </p:nvCxnSpPr>
          <p:spPr>
            <a:xfrm>
              <a:off x="5378370" y="5286212"/>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8773A29-3A4F-B547-9253-A203858777CC}"/>
                </a:ext>
              </a:extLst>
            </p:cNvPr>
            <p:cNvSpPr/>
            <p:nvPr/>
          </p:nvSpPr>
          <p:spPr>
            <a:xfrm>
              <a:off x="6954390" y="5216055"/>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39" name="Oval 38">
              <a:extLst>
                <a:ext uri="{FF2B5EF4-FFF2-40B4-BE49-F238E27FC236}">
                  <a16:creationId xmlns:a16="http://schemas.microsoft.com/office/drawing/2014/main" id="{1A8A2FB5-3267-9AE2-40DC-A02CABBE79EE}"/>
                </a:ext>
              </a:extLst>
            </p:cNvPr>
            <p:cNvSpPr/>
            <p:nvPr/>
          </p:nvSpPr>
          <p:spPr>
            <a:xfrm>
              <a:off x="8608262" y="5216055"/>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45" name="Group 44">
            <a:extLst>
              <a:ext uri="{FF2B5EF4-FFF2-40B4-BE49-F238E27FC236}">
                <a16:creationId xmlns:a16="http://schemas.microsoft.com/office/drawing/2014/main" id="{BF3CDAB1-A84A-213E-A5C7-8664DE523F6F}"/>
              </a:ext>
            </a:extLst>
          </p:cNvPr>
          <p:cNvGrpSpPr/>
          <p:nvPr/>
        </p:nvGrpSpPr>
        <p:grpSpPr>
          <a:xfrm>
            <a:off x="5378370" y="5550010"/>
            <a:ext cx="5047757" cy="135172"/>
            <a:chOff x="5378370" y="5550010"/>
            <a:chExt cx="5047757" cy="135172"/>
          </a:xfrm>
        </p:grpSpPr>
        <p:cxnSp>
          <p:nvCxnSpPr>
            <p:cNvPr id="28" name="Straight Connector 27">
              <a:extLst>
                <a:ext uri="{FF2B5EF4-FFF2-40B4-BE49-F238E27FC236}">
                  <a16:creationId xmlns:a16="http://schemas.microsoft.com/office/drawing/2014/main" id="{37D67E49-461D-6CC8-D610-CF80B5F19513}"/>
                </a:ext>
              </a:extLst>
            </p:cNvPr>
            <p:cNvCxnSpPr/>
            <p:nvPr/>
          </p:nvCxnSpPr>
          <p:spPr>
            <a:xfrm>
              <a:off x="5378370" y="5621878"/>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C89A2718-A182-7B60-CB5A-3FFE2DFD4622}"/>
                </a:ext>
              </a:extLst>
            </p:cNvPr>
            <p:cNvSpPr/>
            <p:nvPr/>
          </p:nvSpPr>
          <p:spPr>
            <a:xfrm>
              <a:off x="6954390" y="5550010"/>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1" name="Oval 40">
              <a:extLst>
                <a:ext uri="{FF2B5EF4-FFF2-40B4-BE49-F238E27FC236}">
                  <a16:creationId xmlns:a16="http://schemas.microsoft.com/office/drawing/2014/main" id="{2452678F-09EE-0B9E-EEDC-5C80579A9268}"/>
                </a:ext>
              </a:extLst>
            </p:cNvPr>
            <p:cNvSpPr/>
            <p:nvPr/>
          </p:nvSpPr>
          <p:spPr>
            <a:xfrm>
              <a:off x="8608262" y="5550010"/>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46" name="Group 45">
            <a:extLst>
              <a:ext uri="{FF2B5EF4-FFF2-40B4-BE49-F238E27FC236}">
                <a16:creationId xmlns:a16="http://schemas.microsoft.com/office/drawing/2014/main" id="{035ED302-7690-B23D-9907-BD251B7D6BA0}"/>
              </a:ext>
            </a:extLst>
          </p:cNvPr>
          <p:cNvGrpSpPr/>
          <p:nvPr/>
        </p:nvGrpSpPr>
        <p:grpSpPr>
          <a:xfrm>
            <a:off x="5378370" y="5899868"/>
            <a:ext cx="5047757" cy="135172"/>
            <a:chOff x="5378370" y="5899868"/>
            <a:chExt cx="5047757" cy="135172"/>
          </a:xfrm>
        </p:grpSpPr>
        <p:cxnSp>
          <p:nvCxnSpPr>
            <p:cNvPr id="29" name="Straight Connector 28">
              <a:extLst>
                <a:ext uri="{FF2B5EF4-FFF2-40B4-BE49-F238E27FC236}">
                  <a16:creationId xmlns:a16="http://schemas.microsoft.com/office/drawing/2014/main" id="{FA7DA831-EAEB-9DC3-2743-2BF7DE90D7EC}"/>
                </a:ext>
              </a:extLst>
            </p:cNvPr>
            <p:cNvCxnSpPr/>
            <p:nvPr/>
          </p:nvCxnSpPr>
          <p:spPr>
            <a:xfrm>
              <a:off x="5378370" y="5969119"/>
              <a:ext cx="5047757" cy="0"/>
            </a:xfrm>
            <a:prstGeom prst="line">
              <a:avLst/>
            </a:prstGeom>
            <a:ln w="190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48C8EA5F-E74B-F001-2D31-AFEF8ACFF02A}"/>
                </a:ext>
              </a:extLst>
            </p:cNvPr>
            <p:cNvSpPr/>
            <p:nvPr/>
          </p:nvSpPr>
          <p:spPr>
            <a:xfrm>
              <a:off x="6954390" y="5899868"/>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3" name="Oval 42">
              <a:extLst>
                <a:ext uri="{FF2B5EF4-FFF2-40B4-BE49-F238E27FC236}">
                  <a16:creationId xmlns:a16="http://schemas.microsoft.com/office/drawing/2014/main" id="{B964FED2-8291-F2F6-DEAA-FC01000DAC4A}"/>
                </a:ext>
              </a:extLst>
            </p:cNvPr>
            <p:cNvSpPr/>
            <p:nvPr/>
          </p:nvSpPr>
          <p:spPr>
            <a:xfrm>
              <a:off x="8608262" y="5899868"/>
              <a:ext cx="135172" cy="1351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spTree>
    <p:extLst>
      <p:ext uri="{BB962C8B-B14F-4D97-AF65-F5344CB8AC3E}">
        <p14:creationId xmlns:p14="http://schemas.microsoft.com/office/powerpoint/2010/main" val="154916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500"/>
                                        <p:tgtEl>
                                          <p:spTgt spid="2"/>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1500"/>
                            </p:stCondLst>
                            <p:childTnLst>
                              <p:par>
                                <p:cTn id="77" presetID="22" presetClass="entr" presetSubtype="8"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500"/>
                                        <p:tgtEl>
                                          <p:spTgt spid="44"/>
                                        </p:tgtEl>
                                      </p:cBhvr>
                                    </p:animEffect>
                                  </p:childTnLst>
                                </p:cTn>
                              </p:par>
                            </p:childTnLst>
                          </p:cTn>
                        </p:par>
                        <p:par>
                          <p:cTn id="84" fill="hold">
                            <p:stCondLst>
                              <p:cond delay="2500"/>
                            </p:stCondLst>
                            <p:childTnLst>
                              <p:par>
                                <p:cTn id="85" presetID="22" presetClass="entr" presetSubtype="8" fill="hold"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left)">
                                      <p:cBhvr>
                                        <p:cTn id="87" dur="500"/>
                                        <p:tgtEl>
                                          <p:spTgt spid="45"/>
                                        </p:tgtEl>
                                      </p:cBhvr>
                                    </p:animEffect>
                                  </p:childTnLst>
                                </p:cTn>
                              </p:par>
                            </p:childTnLst>
                          </p:cTn>
                        </p:par>
                        <p:par>
                          <p:cTn id="88" fill="hold">
                            <p:stCondLst>
                              <p:cond delay="3000"/>
                            </p:stCondLst>
                            <p:childTnLst>
                              <p:par>
                                <p:cTn id="89" presetID="22" presetClass="entr" presetSubtype="8"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0" grpId="0"/>
      <p:bldP spid="11" grpId="0"/>
      <p:bldP spid="12" grpId="0"/>
      <p:bldP spid="13" grpId="0"/>
      <p:bldP spid="14" grpId="0" animBg="1"/>
      <p:bldP spid="16" grpId="0" animBg="1"/>
      <p:bldP spid="17" grpId="0" animBg="1"/>
      <p:bldP spid="18" grpId="0" animBg="1"/>
      <p:bldP spid="19" grpId="0" animBg="1"/>
      <p:bldP spid="20" grpId="0" animBg="1"/>
      <p:bldP spid="21"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749300" y="690598"/>
            <a:ext cx="10515600" cy="515031"/>
          </a:xfrm>
        </p:spPr>
        <p:txBody>
          <a:bodyPr/>
          <a:lstStyle/>
          <a:p>
            <a:pPr algn="ctr"/>
            <a:r>
              <a:rPr lang="en-US" sz="5400" dirty="0"/>
              <a:t>Simple Questions</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838200" y="1590598"/>
            <a:ext cx="10515600" cy="515031"/>
          </a:xfrm>
        </p:spPr>
        <p:txBody>
          <a:bodyPr/>
          <a:lstStyle/>
          <a:p>
            <a:pPr marL="0" indent="0" algn="ctr">
              <a:buNone/>
            </a:pPr>
            <a:r>
              <a:rPr lang="en-US" dirty="0">
                <a:solidFill>
                  <a:schemeClr val="accent4"/>
                </a:solidFill>
              </a:rPr>
              <a:t>How the client wrote it isn’t always how you should store it</a:t>
            </a:r>
          </a:p>
        </p:txBody>
      </p:sp>
      <p:sp>
        <p:nvSpPr>
          <p:cNvPr id="3" name="TextBox 2">
            <a:extLst>
              <a:ext uri="{FF2B5EF4-FFF2-40B4-BE49-F238E27FC236}">
                <a16:creationId xmlns:a16="http://schemas.microsoft.com/office/drawing/2014/main" id="{2B1BCF9C-A317-7F0D-EAB9-FFE66E89837B}"/>
              </a:ext>
            </a:extLst>
          </p:cNvPr>
          <p:cNvSpPr txBox="1"/>
          <p:nvPr/>
        </p:nvSpPr>
        <p:spPr>
          <a:xfrm>
            <a:off x="1141255" y="2352151"/>
            <a:ext cx="1533833" cy="461665"/>
          </a:xfrm>
          <a:prstGeom prst="rect">
            <a:avLst/>
          </a:prstGeom>
          <a:noFill/>
        </p:spPr>
        <p:txBody>
          <a:bodyPr wrap="square">
            <a:spAutoFit/>
          </a:bodyPr>
          <a:lstStyle/>
          <a:p>
            <a:r>
              <a:rPr lang="en-US" sz="2400" b="1" dirty="0">
                <a:solidFill>
                  <a:schemeClr val="accent4"/>
                </a:solidFill>
              </a:rPr>
              <a:t>Challenge</a:t>
            </a:r>
          </a:p>
        </p:txBody>
      </p:sp>
      <p:sp>
        <p:nvSpPr>
          <p:cNvPr id="8" name="TextBox 7">
            <a:extLst>
              <a:ext uri="{FF2B5EF4-FFF2-40B4-BE49-F238E27FC236}">
                <a16:creationId xmlns:a16="http://schemas.microsoft.com/office/drawing/2014/main" id="{8C7A6A4E-2653-6132-122E-2B1EADB56608}"/>
              </a:ext>
            </a:extLst>
          </p:cNvPr>
          <p:cNvSpPr txBox="1"/>
          <p:nvPr/>
        </p:nvSpPr>
        <p:spPr>
          <a:xfrm>
            <a:off x="4966004" y="2352151"/>
            <a:ext cx="1444628" cy="461665"/>
          </a:xfrm>
          <a:prstGeom prst="rect">
            <a:avLst/>
          </a:prstGeom>
          <a:noFill/>
        </p:spPr>
        <p:txBody>
          <a:bodyPr wrap="square">
            <a:spAutoFit/>
          </a:bodyPr>
          <a:lstStyle/>
          <a:p>
            <a:r>
              <a:rPr lang="en-US" sz="2400" b="1" dirty="0">
                <a:solidFill>
                  <a:schemeClr val="accent4"/>
                </a:solidFill>
              </a:rPr>
              <a:t>Example</a:t>
            </a:r>
          </a:p>
        </p:txBody>
      </p:sp>
      <p:sp>
        <p:nvSpPr>
          <p:cNvPr id="10" name="TextBox 9">
            <a:extLst>
              <a:ext uri="{FF2B5EF4-FFF2-40B4-BE49-F238E27FC236}">
                <a16:creationId xmlns:a16="http://schemas.microsoft.com/office/drawing/2014/main" id="{53BEAF02-51ED-1845-024C-41D5D1C4BB4D}"/>
              </a:ext>
            </a:extLst>
          </p:cNvPr>
          <p:cNvSpPr txBox="1"/>
          <p:nvPr/>
        </p:nvSpPr>
        <p:spPr>
          <a:xfrm>
            <a:off x="9369427" y="2352151"/>
            <a:ext cx="1317522" cy="461665"/>
          </a:xfrm>
          <a:prstGeom prst="rect">
            <a:avLst/>
          </a:prstGeom>
          <a:noFill/>
        </p:spPr>
        <p:txBody>
          <a:bodyPr wrap="square">
            <a:spAutoFit/>
          </a:bodyPr>
          <a:lstStyle/>
          <a:p>
            <a:r>
              <a:rPr lang="en-US" sz="2400" b="1" dirty="0">
                <a:solidFill>
                  <a:schemeClr val="accent4"/>
                </a:solidFill>
              </a:rPr>
              <a:t>Solution</a:t>
            </a:r>
          </a:p>
        </p:txBody>
      </p:sp>
      <p:sp>
        <p:nvSpPr>
          <p:cNvPr id="12" name="TextBox 11">
            <a:extLst>
              <a:ext uri="{FF2B5EF4-FFF2-40B4-BE49-F238E27FC236}">
                <a16:creationId xmlns:a16="http://schemas.microsoft.com/office/drawing/2014/main" id="{7582E368-93EA-EE5A-DAFA-1F918C7DA8B5}"/>
              </a:ext>
            </a:extLst>
          </p:cNvPr>
          <p:cNvSpPr txBox="1"/>
          <p:nvPr/>
        </p:nvSpPr>
        <p:spPr>
          <a:xfrm>
            <a:off x="1188263" y="3264267"/>
            <a:ext cx="2104103" cy="646331"/>
          </a:xfrm>
          <a:prstGeom prst="rect">
            <a:avLst/>
          </a:prstGeom>
          <a:noFill/>
        </p:spPr>
        <p:txBody>
          <a:bodyPr wrap="square">
            <a:spAutoFit/>
          </a:bodyPr>
          <a:lstStyle/>
          <a:p>
            <a:r>
              <a:rPr lang="en-US" sz="1800" dirty="0">
                <a:solidFill>
                  <a:schemeClr val="bg1"/>
                </a:solidFill>
              </a:rPr>
              <a:t>Multiple questions in one RFP question</a:t>
            </a:r>
          </a:p>
        </p:txBody>
      </p:sp>
      <p:sp>
        <p:nvSpPr>
          <p:cNvPr id="14" name="TextBox 13">
            <a:extLst>
              <a:ext uri="{FF2B5EF4-FFF2-40B4-BE49-F238E27FC236}">
                <a16:creationId xmlns:a16="http://schemas.microsoft.com/office/drawing/2014/main" id="{3945A751-0DE5-9ABB-0F8A-D40EF643EEE0}"/>
              </a:ext>
            </a:extLst>
          </p:cNvPr>
          <p:cNvSpPr txBox="1"/>
          <p:nvPr/>
        </p:nvSpPr>
        <p:spPr>
          <a:xfrm>
            <a:off x="1188263" y="4618870"/>
            <a:ext cx="2104103" cy="369332"/>
          </a:xfrm>
          <a:prstGeom prst="rect">
            <a:avLst/>
          </a:prstGeom>
          <a:noFill/>
        </p:spPr>
        <p:txBody>
          <a:bodyPr wrap="square">
            <a:spAutoFit/>
          </a:bodyPr>
          <a:lstStyle/>
          <a:p>
            <a:r>
              <a:rPr lang="en-US" sz="1800" dirty="0">
                <a:solidFill>
                  <a:schemeClr val="bg1"/>
                </a:solidFill>
              </a:rPr>
              <a:t>Awkward phrasing</a:t>
            </a:r>
          </a:p>
        </p:txBody>
      </p:sp>
      <p:sp>
        <p:nvSpPr>
          <p:cNvPr id="16" name="TextBox 15">
            <a:extLst>
              <a:ext uri="{FF2B5EF4-FFF2-40B4-BE49-F238E27FC236}">
                <a16:creationId xmlns:a16="http://schemas.microsoft.com/office/drawing/2014/main" id="{ACC1E368-B803-49C9-A964-C62FA99DB784}"/>
              </a:ext>
            </a:extLst>
          </p:cNvPr>
          <p:cNvSpPr txBox="1"/>
          <p:nvPr/>
        </p:nvSpPr>
        <p:spPr>
          <a:xfrm>
            <a:off x="1254324" y="5599904"/>
            <a:ext cx="1425677" cy="369332"/>
          </a:xfrm>
          <a:prstGeom prst="rect">
            <a:avLst/>
          </a:prstGeom>
          <a:noFill/>
        </p:spPr>
        <p:txBody>
          <a:bodyPr wrap="square">
            <a:spAutoFit/>
          </a:bodyPr>
          <a:lstStyle/>
          <a:p>
            <a:r>
              <a:rPr lang="en-US" sz="1800" dirty="0">
                <a:solidFill>
                  <a:schemeClr val="bg1"/>
                </a:solidFill>
              </a:rPr>
              <a:t>Too wordy</a:t>
            </a:r>
          </a:p>
        </p:txBody>
      </p:sp>
      <p:sp>
        <p:nvSpPr>
          <p:cNvPr id="18" name="TextBox 17">
            <a:extLst>
              <a:ext uri="{FF2B5EF4-FFF2-40B4-BE49-F238E27FC236}">
                <a16:creationId xmlns:a16="http://schemas.microsoft.com/office/drawing/2014/main" id="{95AA0008-7630-9283-DFFB-2395D89C7499}"/>
              </a:ext>
            </a:extLst>
          </p:cNvPr>
          <p:cNvSpPr txBox="1"/>
          <p:nvPr/>
        </p:nvSpPr>
        <p:spPr>
          <a:xfrm>
            <a:off x="4089189" y="3007618"/>
            <a:ext cx="3805083" cy="1200329"/>
          </a:xfrm>
          <a:prstGeom prst="rect">
            <a:avLst/>
          </a:prstGeom>
          <a:noFill/>
        </p:spPr>
        <p:txBody>
          <a:bodyPr wrap="square">
            <a:spAutoFit/>
          </a:bodyPr>
          <a:lstStyle/>
          <a:p>
            <a:r>
              <a:rPr lang="en-US" sz="1800" dirty="0">
                <a:solidFill>
                  <a:schemeClr val="bg1"/>
                </a:solidFill>
              </a:rPr>
              <a:t>Describe your implementation approach. How long will it take? What resources will you assign? What extra costs might be incurred?</a:t>
            </a:r>
          </a:p>
        </p:txBody>
      </p:sp>
      <p:sp>
        <p:nvSpPr>
          <p:cNvPr id="20" name="TextBox 19">
            <a:extLst>
              <a:ext uri="{FF2B5EF4-FFF2-40B4-BE49-F238E27FC236}">
                <a16:creationId xmlns:a16="http://schemas.microsoft.com/office/drawing/2014/main" id="{B2CA57A6-E576-61B3-58F5-726660A4AE0B}"/>
              </a:ext>
            </a:extLst>
          </p:cNvPr>
          <p:cNvSpPr txBox="1"/>
          <p:nvPr/>
        </p:nvSpPr>
        <p:spPr>
          <a:xfrm>
            <a:off x="4089189" y="4480431"/>
            <a:ext cx="2821857" cy="646331"/>
          </a:xfrm>
          <a:prstGeom prst="rect">
            <a:avLst/>
          </a:prstGeom>
          <a:noFill/>
        </p:spPr>
        <p:txBody>
          <a:bodyPr wrap="square">
            <a:spAutoFit/>
          </a:bodyPr>
          <a:lstStyle/>
          <a:p>
            <a:r>
              <a:rPr lang="en-US" sz="1800" dirty="0">
                <a:solidFill>
                  <a:schemeClr val="bg1"/>
                </a:solidFill>
              </a:rPr>
              <a:t>How will you put our solution in place?</a:t>
            </a:r>
          </a:p>
        </p:txBody>
      </p:sp>
      <p:sp>
        <p:nvSpPr>
          <p:cNvPr id="22" name="TextBox 21">
            <a:extLst>
              <a:ext uri="{FF2B5EF4-FFF2-40B4-BE49-F238E27FC236}">
                <a16:creationId xmlns:a16="http://schemas.microsoft.com/office/drawing/2014/main" id="{01FF5D07-3BC9-A02E-F6C0-BC8200EAA3A6}"/>
              </a:ext>
            </a:extLst>
          </p:cNvPr>
          <p:cNvSpPr txBox="1"/>
          <p:nvPr/>
        </p:nvSpPr>
        <p:spPr>
          <a:xfrm>
            <a:off x="4074441" y="5369071"/>
            <a:ext cx="3817373" cy="1200329"/>
          </a:xfrm>
          <a:prstGeom prst="rect">
            <a:avLst/>
          </a:prstGeom>
          <a:noFill/>
        </p:spPr>
        <p:txBody>
          <a:bodyPr wrap="square">
            <a:spAutoFit/>
          </a:bodyPr>
          <a:lstStyle/>
          <a:p>
            <a:r>
              <a:rPr lang="en-US" sz="1800" dirty="0">
                <a:solidFill>
                  <a:schemeClr val="bg1"/>
                </a:solidFill>
              </a:rPr>
              <a:t>What is the optimal implementation strategy for our unique, hard-to-configure, customized solution which requires your A-team to implement?</a:t>
            </a:r>
          </a:p>
        </p:txBody>
      </p:sp>
      <p:sp>
        <p:nvSpPr>
          <p:cNvPr id="24" name="TextBox 23">
            <a:extLst>
              <a:ext uri="{FF2B5EF4-FFF2-40B4-BE49-F238E27FC236}">
                <a16:creationId xmlns:a16="http://schemas.microsoft.com/office/drawing/2014/main" id="{54A2FA5A-F7EA-96C4-A5E9-38D036E810EC}"/>
              </a:ext>
            </a:extLst>
          </p:cNvPr>
          <p:cNvSpPr txBox="1"/>
          <p:nvPr/>
        </p:nvSpPr>
        <p:spPr>
          <a:xfrm>
            <a:off x="8993343" y="3356600"/>
            <a:ext cx="2069690" cy="369332"/>
          </a:xfrm>
          <a:prstGeom prst="rect">
            <a:avLst/>
          </a:prstGeom>
          <a:noFill/>
        </p:spPr>
        <p:txBody>
          <a:bodyPr wrap="square">
            <a:spAutoFit/>
          </a:bodyPr>
          <a:lstStyle/>
          <a:p>
            <a:r>
              <a:rPr lang="en-US" sz="1800" dirty="0">
                <a:solidFill>
                  <a:schemeClr val="bg1"/>
                </a:solidFill>
              </a:rPr>
              <a:t>Break apart to store</a:t>
            </a:r>
          </a:p>
        </p:txBody>
      </p:sp>
      <p:sp>
        <p:nvSpPr>
          <p:cNvPr id="26" name="TextBox 25">
            <a:extLst>
              <a:ext uri="{FF2B5EF4-FFF2-40B4-BE49-F238E27FC236}">
                <a16:creationId xmlns:a16="http://schemas.microsoft.com/office/drawing/2014/main" id="{EFD68937-F1AC-3FC0-BF86-DA0C7991F1DC}"/>
              </a:ext>
            </a:extLst>
          </p:cNvPr>
          <p:cNvSpPr txBox="1"/>
          <p:nvPr/>
        </p:nvSpPr>
        <p:spPr>
          <a:xfrm>
            <a:off x="9266188" y="4618930"/>
            <a:ext cx="1524000" cy="369332"/>
          </a:xfrm>
          <a:prstGeom prst="rect">
            <a:avLst/>
          </a:prstGeom>
          <a:noFill/>
        </p:spPr>
        <p:txBody>
          <a:bodyPr wrap="square">
            <a:spAutoFit/>
          </a:bodyPr>
          <a:lstStyle/>
          <a:p>
            <a:pPr algn="ctr"/>
            <a:r>
              <a:rPr lang="en-US" sz="1800" dirty="0">
                <a:solidFill>
                  <a:schemeClr val="bg1"/>
                </a:solidFill>
              </a:rPr>
              <a:t>Rewrite</a:t>
            </a:r>
          </a:p>
        </p:txBody>
      </p:sp>
      <p:sp>
        <p:nvSpPr>
          <p:cNvPr id="28" name="TextBox 27">
            <a:extLst>
              <a:ext uri="{FF2B5EF4-FFF2-40B4-BE49-F238E27FC236}">
                <a16:creationId xmlns:a16="http://schemas.microsoft.com/office/drawing/2014/main" id="{B4F54727-C815-D1FB-10DE-D3C2837755B6}"/>
              </a:ext>
            </a:extLst>
          </p:cNvPr>
          <p:cNvSpPr txBox="1"/>
          <p:nvPr/>
        </p:nvSpPr>
        <p:spPr>
          <a:xfrm>
            <a:off x="9500933" y="5599904"/>
            <a:ext cx="1054510" cy="369333"/>
          </a:xfrm>
          <a:prstGeom prst="rect">
            <a:avLst/>
          </a:prstGeom>
          <a:noFill/>
        </p:spPr>
        <p:txBody>
          <a:bodyPr wrap="square">
            <a:spAutoFit/>
          </a:bodyPr>
          <a:lstStyle/>
          <a:p>
            <a:r>
              <a:rPr lang="en-US" sz="1800" dirty="0">
                <a:solidFill>
                  <a:schemeClr val="bg1"/>
                </a:solidFill>
              </a:rPr>
              <a:t>Simplify</a:t>
            </a:r>
          </a:p>
        </p:txBody>
      </p:sp>
      <p:cxnSp>
        <p:nvCxnSpPr>
          <p:cNvPr id="30" name="Straight Connector 29">
            <a:extLst>
              <a:ext uri="{FF2B5EF4-FFF2-40B4-BE49-F238E27FC236}">
                <a16:creationId xmlns:a16="http://schemas.microsoft.com/office/drawing/2014/main" id="{872C1F02-6EAB-4A5C-AEDB-E4AE37601681}"/>
              </a:ext>
            </a:extLst>
          </p:cNvPr>
          <p:cNvCxnSpPr>
            <a:cxnSpLocks/>
          </p:cNvCxnSpPr>
          <p:nvPr/>
        </p:nvCxnSpPr>
        <p:spPr>
          <a:xfrm flipH="1">
            <a:off x="838200" y="2571409"/>
            <a:ext cx="303055" cy="2900"/>
          </a:xfrm>
          <a:prstGeom prst="line">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240C24FF-0CF9-5E59-8055-8D53B3B576BD}"/>
              </a:ext>
            </a:extLst>
          </p:cNvPr>
          <p:cNvCxnSpPr>
            <a:cxnSpLocks/>
          </p:cNvCxnSpPr>
          <p:nvPr/>
        </p:nvCxnSpPr>
        <p:spPr>
          <a:xfrm>
            <a:off x="838200" y="2565005"/>
            <a:ext cx="0" cy="32556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B78315-EE5B-FEE9-E99B-1BB6EE22473A}"/>
              </a:ext>
            </a:extLst>
          </p:cNvPr>
          <p:cNvCxnSpPr>
            <a:cxnSpLocks/>
          </p:cNvCxnSpPr>
          <p:nvPr/>
        </p:nvCxnSpPr>
        <p:spPr>
          <a:xfrm flipH="1">
            <a:off x="838200" y="3556378"/>
            <a:ext cx="303055" cy="2900"/>
          </a:xfrm>
          <a:prstGeom prst="line">
            <a:avLst/>
          </a:prstGeom>
          <a:ln w="12700">
            <a:solidFill>
              <a:schemeClr val="bg1"/>
            </a:solidFill>
            <a:headEnd type="triangle"/>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FB72A638-BCE4-2205-45C5-4019A281E7BC}"/>
              </a:ext>
            </a:extLst>
          </p:cNvPr>
          <p:cNvCxnSpPr>
            <a:cxnSpLocks/>
          </p:cNvCxnSpPr>
          <p:nvPr/>
        </p:nvCxnSpPr>
        <p:spPr>
          <a:xfrm flipH="1">
            <a:off x="838200" y="4822501"/>
            <a:ext cx="303055" cy="2900"/>
          </a:xfrm>
          <a:prstGeom prst="line">
            <a:avLst/>
          </a:prstGeom>
          <a:ln w="12700">
            <a:solidFill>
              <a:schemeClr val="bg1"/>
            </a:solidFill>
            <a:headEnd type="triangle"/>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61034A34-7620-C6CA-6E5B-4A39626B4B12}"/>
              </a:ext>
            </a:extLst>
          </p:cNvPr>
          <p:cNvCxnSpPr>
            <a:cxnSpLocks/>
          </p:cNvCxnSpPr>
          <p:nvPr/>
        </p:nvCxnSpPr>
        <p:spPr>
          <a:xfrm flipH="1">
            <a:off x="838200" y="5817798"/>
            <a:ext cx="303055" cy="2900"/>
          </a:xfrm>
          <a:prstGeom prst="line">
            <a:avLst/>
          </a:prstGeom>
          <a:ln w="12700">
            <a:solidFill>
              <a:schemeClr val="bg1"/>
            </a:solidFill>
            <a:headEnd type="triangle"/>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6931FAC7-6E93-389F-4E79-85C05950B47E}"/>
              </a:ext>
            </a:extLst>
          </p:cNvPr>
          <p:cNvCxnSpPr>
            <a:cxnSpLocks/>
          </p:cNvCxnSpPr>
          <p:nvPr/>
        </p:nvCxnSpPr>
        <p:spPr>
          <a:xfrm flipH="1">
            <a:off x="2775155" y="2585884"/>
            <a:ext cx="1905000" cy="0"/>
          </a:xfrm>
          <a:prstGeom prst="line">
            <a:avLst/>
          </a:prstGeom>
          <a:ln w="12700">
            <a:solidFill>
              <a:schemeClr val="bg1"/>
            </a:solidFill>
            <a:headEnd type="triangle" w="lg" len="lg"/>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2109A394-0E74-D405-BDAE-F95C0276571C}"/>
              </a:ext>
            </a:extLst>
          </p:cNvPr>
          <p:cNvCxnSpPr>
            <a:cxnSpLocks/>
          </p:cNvCxnSpPr>
          <p:nvPr/>
        </p:nvCxnSpPr>
        <p:spPr>
          <a:xfrm flipH="1">
            <a:off x="6491749" y="2585884"/>
            <a:ext cx="2501594" cy="0"/>
          </a:xfrm>
          <a:prstGeom prst="line">
            <a:avLst/>
          </a:prstGeom>
          <a:ln w="12700">
            <a:solidFill>
              <a:schemeClr val="bg1"/>
            </a:solidFill>
            <a:headEnd type="triangle" w="lg" len="lg"/>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2CA7AC5B-81A3-C4F8-EDD6-603C7EA70BFE}"/>
              </a:ext>
            </a:extLst>
          </p:cNvPr>
          <p:cNvCxnSpPr/>
          <p:nvPr/>
        </p:nvCxnSpPr>
        <p:spPr>
          <a:xfrm>
            <a:off x="1327355" y="4345595"/>
            <a:ext cx="9735678" cy="0"/>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37C8AE-4970-2878-880D-F942B57FD21B}"/>
              </a:ext>
            </a:extLst>
          </p:cNvPr>
          <p:cNvCxnSpPr/>
          <p:nvPr/>
        </p:nvCxnSpPr>
        <p:spPr>
          <a:xfrm>
            <a:off x="1327355" y="5259995"/>
            <a:ext cx="9735678" cy="0"/>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2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363639" y="2479404"/>
            <a:ext cx="3421284" cy="1899191"/>
          </a:xfrm>
        </p:spPr>
        <p:txBody>
          <a:bodyPr/>
          <a:lstStyle/>
          <a:p>
            <a:r>
              <a:rPr lang="en-US" sz="6600" dirty="0"/>
              <a:t>Quality Answers</a:t>
            </a:r>
          </a:p>
        </p:txBody>
      </p:sp>
      <p:grpSp>
        <p:nvGrpSpPr>
          <p:cNvPr id="11" name="Group 10">
            <a:extLst>
              <a:ext uri="{FF2B5EF4-FFF2-40B4-BE49-F238E27FC236}">
                <a16:creationId xmlns:a16="http://schemas.microsoft.com/office/drawing/2014/main" id="{96548DBC-03AA-9AB6-ABBD-18C65534BFFB}"/>
              </a:ext>
            </a:extLst>
          </p:cNvPr>
          <p:cNvGrpSpPr/>
          <p:nvPr/>
        </p:nvGrpSpPr>
        <p:grpSpPr>
          <a:xfrm>
            <a:off x="6180882" y="1998320"/>
            <a:ext cx="2861357" cy="2861357"/>
            <a:chOff x="6180882" y="1998320"/>
            <a:chExt cx="2861357" cy="2861357"/>
          </a:xfrm>
        </p:grpSpPr>
        <p:sp>
          <p:nvSpPr>
            <p:cNvPr id="9" name="Oval 8">
              <a:extLst>
                <a:ext uri="{FF2B5EF4-FFF2-40B4-BE49-F238E27FC236}">
                  <a16:creationId xmlns:a16="http://schemas.microsoft.com/office/drawing/2014/main" id="{609610E9-7CAB-2964-D453-2E0DF1346A3F}"/>
                </a:ext>
              </a:extLst>
            </p:cNvPr>
            <p:cNvSpPr/>
            <p:nvPr/>
          </p:nvSpPr>
          <p:spPr>
            <a:xfrm>
              <a:off x="6180882" y="1998320"/>
              <a:ext cx="2861357" cy="2861357"/>
            </a:xfrm>
            <a:prstGeom prst="ellipse">
              <a:avLst/>
            </a:prstGeom>
            <a:solidFill>
              <a:schemeClr val="accent4">
                <a:alpha val="553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 name="Content Placeholder 6">
              <a:extLst>
                <a:ext uri="{FF2B5EF4-FFF2-40B4-BE49-F238E27FC236}">
                  <a16:creationId xmlns:a16="http://schemas.microsoft.com/office/drawing/2014/main" id="{71003C2D-6EE9-CF3E-9339-B2F1EE660B24}"/>
                </a:ext>
              </a:extLst>
            </p:cNvPr>
            <p:cNvSpPr txBox="1">
              <a:spLocks/>
            </p:cNvSpPr>
            <p:nvPr/>
          </p:nvSpPr>
          <p:spPr>
            <a:xfrm>
              <a:off x="6785175" y="3130852"/>
              <a:ext cx="1791667" cy="764029"/>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Concise</a:t>
              </a:r>
            </a:p>
          </p:txBody>
        </p:sp>
      </p:grpSp>
      <p:grpSp>
        <p:nvGrpSpPr>
          <p:cNvPr id="12" name="Group 11">
            <a:extLst>
              <a:ext uri="{FF2B5EF4-FFF2-40B4-BE49-F238E27FC236}">
                <a16:creationId xmlns:a16="http://schemas.microsoft.com/office/drawing/2014/main" id="{1D53CC54-01C5-06D9-D336-14DD49F9E81E}"/>
              </a:ext>
            </a:extLst>
          </p:cNvPr>
          <p:cNvGrpSpPr/>
          <p:nvPr/>
        </p:nvGrpSpPr>
        <p:grpSpPr>
          <a:xfrm>
            <a:off x="8576842" y="1998320"/>
            <a:ext cx="2861357" cy="2861357"/>
            <a:chOff x="8576842" y="1998320"/>
            <a:chExt cx="2861357" cy="2861357"/>
          </a:xfrm>
        </p:grpSpPr>
        <p:sp>
          <p:nvSpPr>
            <p:cNvPr id="10" name="Oval 9">
              <a:extLst>
                <a:ext uri="{FF2B5EF4-FFF2-40B4-BE49-F238E27FC236}">
                  <a16:creationId xmlns:a16="http://schemas.microsoft.com/office/drawing/2014/main" id="{9D3583A5-AA7A-2970-2A19-A719615B2544}"/>
                </a:ext>
              </a:extLst>
            </p:cNvPr>
            <p:cNvSpPr/>
            <p:nvPr/>
          </p:nvSpPr>
          <p:spPr>
            <a:xfrm>
              <a:off x="8576842" y="1998320"/>
              <a:ext cx="2861357" cy="2861357"/>
            </a:xfrm>
            <a:prstGeom prst="ellipse">
              <a:avLst/>
            </a:prstGeom>
            <a:solidFill>
              <a:schemeClr val="accent4">
                <a:alpha val="553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5" name="Content Placeholder 6">
              <a:extLst>
                <a:ext uri="{FF2B5EF4-FFF2-40B4-BE49-F238E27FC236}">
                  <a16:creationId xmlns:a16="http://schemas.microsoft.com/office/drawing/2014/main" id="{F3790E61-2E81-BF77-F0E7-117F2BBC4190}"/>
                </a:ext>
              </a:extLst>
            </p:cNvPr>
            <p:cNvSpPr txBox="1">
              <a:spLocks/>
            </p:cNvSpPr>
            <p:nvPr/>
          </p:nvSpPr>
          <p:spPr>
            <a:xfrm>
              <a:off x="9267945" y="3130852"/>
              <a:ext cx="1791668" cy="764029"/>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Correct</a:t>
              </a:r>
            </a:p>
          </p:txBody>
        </p:sp>
      </p:grpSp>
      <p:grpSp>
        <p:nvGrpSpPr>
          <p:cNvPr id="15" name="Group 14">
            <a:extLst>
              <a:ext uri="{FF2B5EF4-FFF2-40B4-BE49-F238E27FC236}">
                <a16:creationId xmlns:a16="http://schemas.microsoft.com/office/drawing/2014/main" id="{F655377F-EC3E-C1C0-1B4D-D4D3E2A4D8B1}"/>
              </a:ext>
            </a:extLst>
          </p:cNvPr>
          <p:cNvGrpSpPr/>
          <p:nvPr/>
        </p:nvGrpSpPr>
        <p:grpSpPr>
          <a:xfrm>
            <a:off x="3692325" y="1998320"/>
            <a:ext cx="2861357" cy="2861357"/>
            <a:chOff x="6180882" y="1998320"/>
            <a:chExt cx="2861357" cy="2861357"/>
          </a:xfrm>
        </p:grpSpPr>
        <p:sp>
          <p:nvSpPr>
            <p:cNvPr id="16" name="Oval 15">
              <a:extLst>
                <a:ext uri="{FF2B5EF4-FFF2-40B4-BE49-F238E27FC236}">
                  <a16:creationId xmlns:a16="http://schemas.microsoft.com/office/drawing/2014/main" id="{C8304C86-9D15-6ACA-0D26-67B7CA78A8A5}"/>
                </a:ext>
              </a:extLst>
            </p:cNvPr>
            <p:cNvSpPr/>
            <p:nvPr/>
          </p:nvSpPr>
          <p:spPr>
            <a:xfrm>
              <a:off x="6180882" y="1998320"/>
              <a:ext cx="2861357" cy="2861357"/>
            </a:xfrm>
            <a:prstGeom prst="ellipse">
              <a:avLst/>
            </a:prstGeom>
            <a:solidFill>
              <a:schemeClr val="accent4">
                <a:alpha val="553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7" name="Content Placeholder 6">
              <a:extLst>
                <a:ext uri="{FF2B5EF4-FFF2-40B4-BE49-F238E27FC236}">
                  <a16:creationId xmlns:a16="http://schemas.microsoft.com/office/drawing/2014/main" id="{E14A9EEF-E86D-ABF5-4777-7620D2BBDC45}"/>
                </a:ext>
              </a:extLst>
            </p:cNvPr>
            <p:cNvSpPr txBox="1">
              <a:spLocks/>
            </p:cNvSpPr>
            <p:nvPr/>
          </p:nvSpPr>
          <p:spPr>
            <a:xfrm>
              <a:off x="6646279" y="3130852"/>
              <a:ext cx="1791667" cy="764029"/>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Clear</a:t>
              </a:r>
            </a:p>
          </p:txBody>
        </p:sp>
      </p:grpSp>
    </p:spTree>
    <p:extLst>
      <p:ext uri="{BB962C8B-B14F-4D97-AF65-F5344CB8AC3E}">
        <p14:creationId xmlns:p14="http://schemas.microsoft.com/office/powerpoint/2010/main" val="157515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2850474" y="580846"/>
            <a:ext cx="6316884" cy="1213230"/>
          </a:xfrm>
        </p:spPr>
        <p:txBody>
          <a:bodyPr/>
          <a:lstStyle/>
          <a:p>
            <a:pPr algn="ctr"/>
            <a:r>
              <a:rPr lang="en-US" sz="4800" dirty="0"/>
              <a:t>Words: </a:t>
            </a:r>
            <a:br>
              <a:rPr lang="en-US" sz="4800" dirty="0"/>
            </a:br>
            <a:r>
              <a:rPr lang="en-US" sz="4800" dirty="0"/>
              <a:t>Friends or Enemies?</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2680854" y="2365061"/>
            <a:ext cx="3262746" cy="3196795"/>
          </a:xfrm>
        </p:spPr>
        <p:txBody>
          <a:bodyPr/>
          <a:lstStyle/>
          <a:p>
            <a:pPr marL="457200" lvl="1" indent="0">
              <a:buNone/>
            </a:pPr>
            <a:r>
              <a:rPr lang="en-US" sz="2800" dirty="0">
                <a:solidFill>
                  <a:schemeClr val="accent4"/>
                </a:solidFill>
              </a:rPr>
              <a:t>Words as </a:t>
            </a:r>
            <a:br>
              <a:rPr lang="en-US" sz="2800" dirty="0">
                <a:solidFill>
                  <a:schemeClr val="accent4"/>
                </a:solidFill>
              </a:rPr>
            </a:br>
            <a:r>
              <a:rPr lang="en-US" sz="2800" dirty="0">
                <a:solidFill>
                  <a:schemeClr val="accent4"/>
                </a:solidFill>
              </a:rPr>
              <a:t>your friends:</a:t>
            </a:r>
          </a:p>
          <a:p>
            <a:pPr lvl="1">
              <a:buClr>
                <a:schemeClr val="accent4"/>
              </a:buClr>
            </a:pPr>
            <a:r>
              <a:rPr lang="en-US" dirty="0"/>
              <a:t>Common words</a:t>
            </a:r>
          </a:p>
          <a:p>
            <a:pPr lvl="1">
              <a:buClr>
                <a:schemeClr val="accent4"/>
              </a:buClr>
            </a:pPr>
            <a:r>
              <a:rPr lang="en-US" dirty="0"/>
              <a:t>Industry terms</a:t>
            </a:r>
          </a:p>
          <a:p>
            <a:pPr lvl="1">
              <a:buClr>
                <a:schemeClr val="accent4"/>
              </a:buClr>
            </a:pPr>
            <a:r>
              <a:rPr lang="en-US" dirty="0"/>
              <a:t>Reusable (not client-specific)</a:t>
            </a:r>
          </a:p>
          <a:p>
            <a:pPr lvl="1">
              <a:buClr>
                <a:schemeClr val="accent4"/>
              </a:buClr>
            </a:pPr>
            <a:r>
              <a:rPr lang="en-US" dirty="0"/>
              <a:t>Benefit specific</a:t>
            </a:r>
            <a:endParaRPr lang="en-US" sz="2800" dirty="0"/>
          </a:p>
        </p:txBody>
      </p:sp>
      <p:pic>
        <p:nvPicPr>
          <p:cNvPr id="13" name="Picture 12">
            <a:extLst>
              <a:ext uri="{FF2B5EF4-FFF2-40B4-BE49-F238E27FC236}">
                <a16:creationId xmlns:a16="http://schemas.microsoft.com/office/drawing/2014/main" id="{062FEA20-7322-F6DD-0930-02CAAC443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179" y="721866"/>
            <a:ext cx="5245181" cy="6678215"/>
          </a:xfrm>
          <a:prstGeom prst="rect">
            <a:avLst/>
          </a:prstGeom>
          <a:effectLst>
            <a:outerShdw blurRad="76200" dir="18900000" sy="23000" kx="-1200000" algn="bl" rotWithShape="0">
              <a:prstClr val="black">
                <a:alpha val="20000"/>
              </a:prstClr>
            </a:outerShdw>
          </a:effectLst>
        </p:spPr>
      </p:pic>
      <p:pic>
        <p:nvPicPr>
          <p:cNvPr id="19" name="Picture 18">
            <a:extLst>
              <a:ext uri="{FF2B5EF4-FFF2-40B4-BE49-F238E27FC236}">
                <a16:creationId xmlns:a16="http://schemas.microsoft.com/office/drawing/2014/main" id="{13238488-5385-AEB1-398C-DCA463B8B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6369" y="1079668"/>
            <a:ext cx="3492155" cy="5778332"/>
          </a:xfrm>
          <a:prstGeom prst="rect">
            <a:avLst/>
          </a:prstGeom>
          <a:effectLst>
            <a:outerShdw blurRad="76200" dir="13500000" sy="23000" kx="1200000" algn="br" rotWithShape="0">
              <a:prstClr val="black">
                <a:alpha val="20000"/>
              </a:prstClr>
            </a:outerShdw>
          </a:effectLst>
        </p:spPr>
      </p:pic>
      <p:sp>
        <p:nvSpPr>
          <p:cNvPr id="20" name="Content Placeholder 6">
            <a:extLst>
              <a:ext uri="{FF2B5EF4-FFF2-40B4-BE49-F238E27FC236}">
                <a16:creationId xmlns:a16="http://schemas.microsoft.com/office/drawing/2014/main" id="{B2537271-7257-2E98-6D9F-C8F1235BCD95}"/>
              </a:ext>
            </a:extLst>
          </p:cNvPr>
          <p:cNvSpPr txBox="1">
            <a:spLocks/>
          </p:cNvSpPr>
          <p:nvPr/>
        </p:nvSpPr>
        <p:spPr>
          <a:xfrm>
            <a:off x="6889386" y="2365061"/>
            <a:ext cx="3073965" cy="3391824"/>
          </a:xfrm>
          <a:prstGeom prst="rect">
            <a:avLst/>
          </a:prstGeom>
          <a:effectLst>
            <a:outerShdw blurRad="50800" dist="38100" dir="5400000" algn="t" rotWithShape="0">
              <a:prstClr val="black">
                <a:alpha val="40000"/>
              </a:prstClr>
            </a:outerShdw>
          </a:effectLst>
        </p:spPr>
        <p:txBody>
          <a:bodyPr/>
          <a:lstStyle>
            <a:lvl1pPr marL="228600" indent="-228600">
              <a:lnSpc>
                <a:spcPct val="90000"/>
              </a:lnSpc>
              <a:spcBef>
                <a:spcPts val="1000"/>
              </a:spcBef>
              <a:buFont typeface="Arial" panose="020B0604020202020204" pitchFamily="34" charset="0"/>
              <a:buChar char="•"/>
              <a:defRPr sz="2800" b="1" i="0">
                <a:solidFill>
                  <a:schemeClr val="bg1"/>
                </a:solidFill>
                <a:latin typeface="Mont Bold" pitchFamily="2" charset="0"/>
              </a:defRPr>
            </a:lvl1pPr>
            <a:lvl2pPr lvl="1" indent="0">
              <a:lnSpc>
                <a:spcPct val="90000"/>
              </a:lnSpc>
              <a:spcBef>
                <a:spcPts val="500"/>
              </a:spcBef>
              <a:buFont typeface="Arial" panose="020B0604020202020204" pitchFamily="34" charset="0"/>
              <a:buNone/>
              <a:defRPr sz="2400" b="1" i="0">
                <a:solidFill>
                  <a:schemeClr val="accent4"/>
                </a:solidFill>
                <a:latin typeface="Mont Bold" pitchFamily="2" charset="0"/>
              </a:defRPr>
            </a:lvl2pPr>
            <a:lvl3pPr indent="0">
              <a:lnSpc>
                <a:spcPct val="90000"/>
              </a:lnSpc>
              <a:spcBef>
                <a:spcPts val="500"/>
              </a:spcBef>
              <a:buFont typeface="Arial" panose="020B0604020202020204" pitchFamily="34" charset="0"/>
              <a:buNone/>
              <a:defRPr sz="2000" b="1" i="0">
                <a:solidFill>
                  <a:schemeClr val="bg1"/>
                </a:solidFill>
                <a:latin typeface="Mont Bold" pitchFamily="2" charset="0"/>
              </a:defRPr>
            </a:lvl3pPr>
            <a:lvl4pPr marL="1600200" indent="-228600">
              <a:lnSpc>
                <a:spcPct val="90000"/>
              </a:lnSpc>
              <a:spcBef>
                <a:spcPts val="500"/>
              </a:spcBef>
              <a:buFont typeface="Arial" panose="020B0604020202020204" pitchFamily="34" charset="0"/>
              <a:buChar char="•"/>
              <a:defRPr b="1" i="0">
                <a:solidFill>
                  <a:schemeClr val="bg1"/>
                </a:solidFill>
                <a:latin typeface="Mont Bold" pitchFamily="2" charset="0"/>
              </a:defRPr>
            </a:lvl4pPr>
            <a:lvl5pPr marL="2057400" indent="-228600">
              <a:lnSpc>
                <a:spcPct val="90000"/>
              </a:lnSpc>
              <a:spcBef>
                <a:spcPts val="500"/>
              </a:spcBef>
              <a:buFont typeface="Arial" panose="020B0604020202020204" pitchFamily="34" charset="0"/>
              <a:buChar char="•"/>
              <a:defRPr b="1" i="0">
                <a:solidFill>
                  <a:schemeClr val="bg1"/>
                </a:solidFill>
                <a:latin typeface="Mont 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solidFill>
                  <a:schemeClr val="accent4"/>
                </a:solidFill>
              </a:rPr>
              <a:t>Words as </a:t>
            </a:r>
            <a:br>
              <a:rPr lang="en-US" dirty="0">
                <a:solidFill>
                  <a:schemeClr val="accent4"/>
                </a:solidFill>
              </a:rPr>
            </a:br>
            <a:r>
              <a:rPr lang="en-US" dirty="0">
                <a:solidFill>
                  <a:schemeClr val="accent4"/>
                </a:solidFill>
              </a:rPr>
              <a:t>your enemies: </a:t>
            </a:r>
          </a:p>
          <a:p>
            <a:pPr marL="0" indent="-342900">
              <a:buClr>
                <a:schemeClr val="accent4"/>
              </a:buClr>
            </a:pPr>
            <a:r>
              <a:rPr lang="en-US" sz="2400" dirty="0"/>
              <a:t>Jargon</a:t>
            </a:r>
          </a:p>
          <a:p>
            <a:pPr marL="0" indent="-342900">
              <a:buClr>
                <a:schemeClr val="accent4"/>
              </a:buClr>
            </a:pPr>
            <a:r>
              <a:rPr lang="en-US" sz="2400" dirty="0"/>
              <a:t>Unusual/</a:t>
            </a:r>
            <a:br>
              <a:rPr lang="en-US" sz="2400" dirty="0"/>
            </a:br>
            <a:r>
              <a:rPr lang="en-US" sz="2400" dirty="0"/>
              <a:t>     strange phrasing</a:t>
            </a:r>
          </a:p>
          <a:p>
            <a:pPr marL="0" indent="-342900">
              <a:buClr>
                <a:schemeClr val="accent4"/>
              </a:buClr>
            </a:pPr>
            <a:r>
              <a:rPr lang="en-US" sz="2400" dirty="0"/>
              <a:t>Gobbledygook</a:t>
            </a:r>
          </a:p>
          <a:p>
            <a:pPr lvl="1"/>
            <a:endParaRPr lang="en-US" sz="2800" dirty="0"/>
          </a:p>
          <a:p>
            <a:pPr lvl="1"/>
            <a:endParaRPr lang="en-US" sz="2800" dirty="0"/>
          </a:p>
        </p:txBody>
      </p:sp>
    </p:spTree>
    <p:extLst>
      <p:ext uri="{BB962C8B-B14F-4D97-AF65-F5344CB8AC3E}">
        <p14:creationId xmlns:p14="http://schemas.microsoft.com/office/powerpoint/2010/main" val="384127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A892-8CB9-549C-CE24-5638E8965702}"/>
              </a:ext>
            </a:extLst>
          </p:cNvPr>
          <p:cNvSpPr>
            <a:spLocks noGrp="1"/>
          </p:cNvSpPr>
          <p:nvPr>
            <p:ph type="title"/>
          </p:nvPr>
        </p:nvSpPr>
        <p:spPr>
          <a:xfrm>
            <a:off x="469900" y="3436256"/>
            <a:ext cx="3048000" cy="858157"/>
          </a:xfrm>
        </p:spPr>
        <p:txBody>
          <a:bodyPr/>
          <a:lstStyle/>
          <a:p>
            <a:r>
              <a:rPr lang="en-US" dirty="0"/>
              <a:t>Automation  Efficiency</a:t>
            </a:r>
          </a:p>
        </p:txBody>
      </p:sp>
      <p:sp>
        <p:nvSpPr>
          <p:cNvPr id="18" name="Freeform 17">
            <a:extLst>
              <a:ext uri="{FF2B5EF4-FFF2-40B4-BE49-F238E27FC236}">
                <a16:creationId xmlns:a16="http://schemas.microsoft.com/office/drawing/2014/main" id="{9961AAA7-F84C-C75C-7302-44DE373BB969}"/>
              </a:ext>
            </a:extLst>
          </p:cNvPr>
          <p:cNvSpPr/>
          <p:nvPr/>
        </p:nvSpPr>
        <p:spPr>
          <a:xfrm>
            <a:off x="1676400" y="0"/>
            <a:ext cx="8667750" cy="2806700"/>
          </a:xfrm>
          <a:custGeom>
            <a:avLst/>
            <a:gdLst>
              <a:gd name="connsiteX0" fmla="*/ 0 w 8667750"/>
              <a:gd name="connsiteY0" fmla="*/ 0 h 2806700"/>
              <a:gd name="connsiteX1" fmla="*/ 8667750 w 8667750"/>
              <a:gd name="connsiteY1" fmla="*/ 0 h 2806700"/>
              <a:gd name="connsiteX2" fmla="*/ 6894072 w 8667750"/>
              <a:gd name="connsiteY2" fmla="*/ 2806700 h 2806700"/>
              <a:gd name="connsiteX3" fmla="*/ 1773679 w 8667750"/>
              <a:gd name="connsiteY3" fmla="*/ 2806700 h 2806700"/>
              <a:gd name="connsiteX4" fmla="*/ 0 w 866775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50" h="2806700">
                <a:moveTo>
                  <a:pt x="0" y="0"/>
                </a:moveTo>
                <a:lnTo>
                  <a:pt x="8667750" y="0"/>
                </a:lnTo>
                <a:lnTo>
                  <a:pt x="6894072" y="2806700"/>
                </a:lnTo>
                <a:lnTo>
                  <a:pt x="1773679" y="2806700"/>
                </a:lnTo>
                <a:lnTo>
                  <a:pt x="0" y="0"/>
                </a:lnTo>
                <a:close/>
              </a:path>
            </a:pathLst>
          </a:custGeom>
          <a:solidFill>
            <a:schemeClr val="accent4">
              <a:alpha val="505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R"/>
          </a:p>
        </p:txBody>
      </p:sp>
      <p:sp>
        <p:nvSpPr>
          <p:cNvPr id="15" name="Freeform 14">
            <a:extLst>
              <a:ext uri="{FF2B5EF4-FFF2-40B4-BE49-F238E27FC236}">
                <a16:creationId xmlns:a16="http://schemas.microsoft.com/office/drawing/2014/main" id="{05427825-700E-163D-618F-BADF8C25210A}"/>
              </a:ext>
            </a:extLst>
          </p:cNvPr>
          <p:cNvSpPr/>
          <p:nvPr/>
        </p:nvSpPr>
        <p:spPr>
          <a:xfrm>
            <a:off x="3578490" y="3009900"/>
            <a:ext cx="4863570" cy="1409700"/>
          </a:xfrm>
          <a:custGeom>
            <a:avLst/>
            <a:gdLst>
              <a:gd name="connsiteX0" fmla="*/ 0 w 4863570"/>
              <a:gd name="connsiteY0" fmla="*/ 0 h 1409700"/>
              <a:gd name="connsiteX1" fmla="*/ 4863570 w 4863570"/>
              <a:gd name="connsiteY1" fmla="*/ 0 h 1409700"/>
              <a:gd name="connsiteX2" fmla="*/ 3972719 w 4863570"/>
              <a:gd name="connsiteY2" fmla="*/ 1409700 h 1409700"/>
              <a:gd name="connsiteX3" fmla="*/ 890852 w 4863570"/>
              <a:gd name="connsiteY3" fmla="*/ 1409700 h 1409700"/>
              <a:gd name="connsiteX4" fmla="*/ 0 w 4863570"/>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570" h="1409700">
                <a:moveTo>
                  <a:pt x="0" y="0"/>
                </a:moveTo>
                <a:lnTo>
                  <a:pt x="4863570" y="0"/>
                </a:lnTo>
                <a:lnTo>
                  <a:pt x="3972719" y="1409700"/>
                </a:lnTo>
                <a:lnTo>
                  <a:pt x="890852" y="1409700"/>
                </a:lnTo>
                <a:lnTo>
                  <a:pt x="0" y="0"/>
                </a:lnTo>
                <a:close/>
              </a:path>
            </a:pathLst>
          </a:custGeom>
          <a:solidFill>
            <a:schemeClr val="accent4">
              <a:alpha val="505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R"/>
          </a:p>
        </p:txBody>
      </p:sp>
      <p:sp>
        <p:nvSpPr>
          <p:cNvPr id="12" name="Freeform 11">
            <a:extLst>
              <a:ext uri="{FF2B5EF4-FFF2-40B4-BE49-F238E27FC236}">
                <a16:creationId xmlns:a16="http://schemas.microsoft.com/office/drawing/2014/main" id="{5B54AD3F-8426-CD4B-F9EA-C3F177A17E2C}"/>
              </a:ext>
            </a:extLst>
          </p:cNvPr>
          <p:cNvSpPr/>
          <p:nvPr/>
        </p:nvSpPr>
        <p:spPr>
          <a:xfrm>
            <a:off x="4597753" y="4622800"/>
            <a:ext cx="2825044" cy="774700"/>
          </a:xfrm>
          <a:custGeom>
            <a:avLst/>
            <a:gdLst>
              <a:gd name="connsiteX0" fmla="*/ 0 w 2825044"/>
              <a:gd name="connsiteY0" fmla="*/ 0 h 774700"/>
              <a:gd name="connsiteX1" fmla="*/ 2825044 w 2825044"/>
              <a:gd name="connsiteY1" fmla="*/ 0 h 774700"/>
              <a:gd name="connsiteX2" fmla="*/ 2335477 w 2825044"/>
              <a:gd name="connsiteY2" fmla="*/ 774700 h 774700"/>
              <a:gd name="connsiteX3" fmla="*/ 489567 w 2825044"/>
              <a:gd name="connsiteY3" fmla="*/ 774700 h 774700"/>
              <a:gd name="connsiteX4" fmla="*/ 0 w 2825044"/>
              <a:gd name="connsiteY4" fmla="*/ 0 h 77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044" h="774700">
                <a:moveTo>
                  <a:pt x="0" y="0"/>
                </a:moveTo>
                <a:lnTo>
                  <a:pt x="2825044" y="0"/>
                </a:lnTo>
                <a:lnTo>
                  <a:pt x="2335477" y="774700"/>
                </a:lnTo>
                <a:lnTo>
                  <a:pt x="489567" y="774700"/>
                </a:lnTo>
                <a:lnTo>
                  <a:pt x="0" y="0"/>
                </a:lnTo>
                <a:close/>
              </a:path>
            </a:pathLst>
          </a:custGeom>
          <a:solidFill>
            <a:schemeClr val="accent4">
              <a:alpha val="505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R"/>
          </a:p>
        </p:txBody>
      </p:sp>
      <p:sp>
        <p:nvSpPr>
          <p:cNvPr id="9" name="Freeform 8">
            <a:extLst>
              <a:ext uri="{FF2B5EF4-FFF2-40B4-BE49-F238E27FC236}">
                <a16:creationId xmlns:a16="http://schemas.microsoft.com/office/drawing/2014/main" id="{9ACFED1D-2084-10C3-E604-E5CEBC6CD0D5}"/>
              </a:ext>
            </a:extLst>
          </p:cNvPr>
          <p:cNvSpPr/>
          <p:nvPr/>
        </p:nvSpPr>
        <p:spPr>
          <a:xfrm>
            <a:off x="5215731" y="5600700"/>
            <a:ext cx="1589088" cy="1257300"/>
          </a:xfrm>
          <a:custGeom>
            <a:avLst/>
            <a:gdLst>
              <a:gd name="connsiteX0" fmla="*/ 0 w 1589088"/>
              <a:gd name="connsiteY0" fmla="*/ 0 h 1257300"/>
              <a:gd name="connsiteX1" fmla="*/ 1589088 w 1589088"/>
              <a:gd name="connsiteY1" fmla="*/ 0 h 1257300"/>
              <a:gd name="connsiteX2" fmla="*/ 794544 w 1589088"/>
              <a:gd name="connsiteY2" fmla="*/ 1257300 h 1257300"/>
              <a:gd name="connsiteX3" fmla="*/ 0 w 1589088"/>
              <a:gd name="connsiteY3" fmla="*/ 0 h 1257300"/>
            </a:gdLst>
            <a:ahLst/>
            <a:cxnLst>
              <a:cxn ang="0">
                <a:pos x="connsiteX0" y="connsiteY0"/>
              </a:cxn>
              <a:cxn ang="0">
                <a:pos x="connsiteX1" y="connsiteY1"/>
              </a:cxn>
              <a:cxn ang="0">
                <a:pos x="connsiteX2" y="connsiteY2"/>
              </a:cxn>
              <a:cxn ang="0">
                <a:pos x="connsiteX3" y="connsiteY3"/>
              </a:cxn>
            </a:cxnLst>
            <a:rect l="l" t="t" r="r" b="b"/>
            <a:pathLst>
              <a:path w="1589088" h="1257300">
                <a:moveTo>
                  <a:pt x="0" y="0"/>
                </a:moveTo>
                <a:lnTo>
                  <a:pt x="1589088" y="0"/>
                </a:lnTo>
                <a:lnTo>
                  <a:pt x="794544" y="1257300"/>
                </a:lnTo>
                <a:lnTo>
                  <a:pt x="0" y="0"/>
                </a:lnTo>
                <a:close/>
              </a:path>
            </a:pathLst>
          </a:custGeom>
          <a:solidFill>
            <a:schemeClr val="accent4">
              <a:alpha val="505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R"/>
          </a:p>
        </p:txBody>
      </p:sp>
      <p:sp>
        <p:nvSpPr>
          <p:cNvPr id="23" name="TextBox 22">
            <a:extLst>
              <a:ext uri="{FF2B5EF4-FFF2-40B4-BE49-F238E27FC236}">
                <a16:creationId xmlns:a16="http://schemas.microsoft.com/office/drawing/2014/main" id="{24E13748-33AC-F455-563A-D9714E797F04}"/>
              </a:ext>
            </a:extLst>
          </p:cNvPr>
          <p:cNvSpPr txBox="1"/>
          <p:nvPr/>
        </p:nvSpPr>
        <p:spPr>
          <a:xfrm>
            <a:off x="3666926" y="695108"/>
            <a:ext cx="4800996" cy="1446550"/>
          </a:xfrm>
          <a:prstGeom prst="rect">
            <a:avLst/>
          </a:prstGeom>
          <a:noFill/>
        </p:spPr>
        <p:txBody>
          <a:bodyPr wrap="square">
            <a:spAutoFit/>
          </a:bodyPr>
          <a:lstStyle/>
          <a:p>
            <a:pPr algn="ctr"/>
            <a:r>
              <a:rPr lang="en-US" sz="4400" dirty="0">
                <a:solidFill>
                  <a:schemeClr val="bg1"/>
                </a:solidFill>
              </a:rPr>
              <a:t>Auto respond from established library</a:t>
            </a:r>
            <a:endParaRPr lang="en-CR" sz="4400" dirty="0">
              <a:solidFill>
                <a:schemeClr val="bg1"/>
              </a:solidFill>
            </a:endParaRPr>
          </a:p>
        </p:txBody>
      </p:sp>
      <p:sp>
        <p:nvSpPr>
          <p:cNvPr id="25" name="TextBox 24">
            <a:extLst>
              <a:ext uri="{FF2B5EF4-FFF2-40B4-BE49-F238E27FC236}">
                <a16:creationId xmlns:a16="http://schemas.microsoft.com/office/drawing/2014/main" id="{CB111A39-1A00-BBEB-7010-3C0268DFC635}"/>
              </a:ext>
            </a:extLst>
          </p:cNvPr>
          <p:cNvSpPr txBox="1"/>
          <p:nvPr/>
        </p:nvSpPr>
        <p:spPr>
          <a:xfrm>
            <a:off x="4594489" y="3115979"/>
            <a:ext cx="2825044" cy="1200329"/>
          </a:xfrm>
          <a:prstGeom prst="rect">
            <a:avLst/>
          </a:prstGeom>
          <a:noFill/>
        </p:spPr>
        <p:txBody>
          <a:bodyPr wrap="square">
            <a:spAutoFit/>
          </a:bodyPr>
          <a:lstStyle/>
          <a:p>
            <a:pPr marL="0" indent="0" algn="ctr">
              <a:buNone/>
            </a:pPr>
            <a:r>
              <a:rPr lang="en-US" sz="2400" dirty="0">
                <a:solidFill>
                  <a:schemeClr val="bg1"/>
                </a:solidFill>
              </a:rPr>
              <a:t>Find the answer in established library using search tools</a:t>
            </a:r>
          </a:p>
        </p:txBody>
      </p:sp>
      <p:sp>
        <p:nvSpPr>
          <p:cNvPr id="27" name="TextBox 26">
            <a:extLst>
              <a:ext uri="{FF2B5EF4-FFF2-40B4-BE49-F238E27FC236}">
                <a16:creationId xmlns:a16="http://schemas.microsoft.com/office/drawing/2014/main" id="{616B10A2-CF8C-79AE-65C6-ECFEBD0D0D5E}"/>
              </a:ext>
            </a:extLst>
          </p:cNvPr>
          <p:cNvSpPr txBox="1"/>
          <p:nvPr/>
        </p:nvSpPr>
        <p:spPr>
          <a:xfrm>
            <a:off x="5111926" y="4712835"/>
            <a:ext cx="1796697" cy="646331"/>
          </a:xfrm>
          <a:prstGeom prst="rect">
            <a:avLst/>
          </a:prstGeom>
          <a:noFill/>
        </p:spPr>
        <p:txBody>
          <a:bodyPr wrap="square">
            <a:spAutoFit/>
          </a:bodyPr>
          <a:lstStyle/>
          <a:p>
            <a:pPr algn="ctr"/>
            <a:r>
              <a:rPr lang="en-US" dirty="0">
                <a:solidFill>
                  <a:schemeClr val="bg1"/>
                </a:solidFill>
              </a:rPr>
              <a:t>Generative AI + validation</a:t>
            </a:r>
            <a:endParaRPr lang="en-CR" dirty="0">
              <a:solidFill>
                <a:schemeClr val="bg1"/>
              </a:solidFill>
            </a:endParaRPr>
          </a:p>
        </p:txBody>
      </p:sp>
      <p:sp>
        <p:nvSpPr>
          <p:cNvPr id="29" name="TextBox 28">
            <a:extLst>
              <a:ext uri="{FF2B5EF4-FFF2-40B4-BE49-F238E27FC236}">
                <a16:creationId xmlns:a16="http://schemas.microsoft.com/office/drawing/2014/main" id="{612BD5A0-9BAF-8B41-57D2-32A253222167}"/>
              </a:ext>
            </a:extLst>
          </p:cNvPr>
          <p:cNvSpPr txBox="1"/>
          <p:nvPr/>
        </p:nvSpPr>
        <p:spPr>
          <a:xfrm>
            <a:off x="5257799" y="5786910"/>
            <a:ext cx="1504950" cy="534762"/>
          </a:xfrm>
          <a:prstGeom prst="rect">
            <a:avLst/>
          </a:prstGeom>
          <a:noFill/>
        </p:spPr>
        <p:txBody>
          <a:bodyPr wrap="square">
            <a:spAutoFit/>
          </a:bodyPr>
          <a:lstStyle/>
          <a:p>
            <a:pPr algn="ctr">
              <a:lnSpc>
                <a:spcPts val="1660"/>
              </a:lnSpc>
            </a:pPr>
            <a:r>
              <a:rPr lang="en-US" dirty="0">
                <a:solidFill>
                  <a:schemeClr val="bg1"/>
                </a:solidFill>
              </a:rPr>
              <a:t>Write new content</a:t>
            </a:r>
            <a:endParaRPr lang="en-CR" dirty="0">
              <a:solidFill>
                <a:schemeClr val="bg1"/>
              </a:solidFill>
            </a:endParaRPr>
          </a:p>
        </p:txBody>
      </p:sp>
      <p:cxnSp>
        <p:nvCxnSpPr>
          <p:cNvPr id="33" name="Straight Arrow Connector 32">
            <a:extLst>
              <a:ext uri="{FF2B5EF4-FFF2-40B4-BE49-F238E27FC236}">
                <a16:creationId xmlns:a16="http://schemas.microsoft.com/office/drawing/2014/main" id="{4BDC7BDD-FE09-8F67-1B7C-19406C19FED9}"/>
              </a:ext>
            </a:extLst>
          </p:cNvPr>
          <p:cNvCxnSpPr/>
          <p:nvPr/>
        </p:nvCxnSpPr>
        <p:spPr>
          <a:xfrm>
            <a:off x="9347200" y="1562100"/>
            <a:ext cx="901700" cy="0"/>
          </a:xfrm>
          <a:prstGeom prst="straightConnector1">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637E42-1AF9-62A0-DDBB-AADEC3F64D4A}"/>
              </a:ext>
            </a:extLst>
          </p:cNvPr>
          <p:cNvCxnSpPr/>
          <p:nvPr/>
        </p:nvCxnSpPr>
        <p:spPr>
          <a:xfrm>
            <a:off x="7950200" y="3784600"/>
            <a:ext cx="901700" cy="0"/>
          </a:xfrm>
          <a:prstGeom prst="straightConnector1">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8967F50-28DC-E729-3D7E-D43E0E6978E0}"/>
              </a:ext>
            </a:extLst>
          </p:cNvPr>
          <p:cNvCxnSpPr/>
          <p:nvPr/>
        </p:nvCxnSpPr>
        <p:spPr>
          <a:xfrm>
            <a:off x="7162800" y="5041900"/>
            <a:ext cx="901700" cy="0"/>
          </a:xfrm>
          <a:prstGeom prst="straightConnector1">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6FA47F-C22C-9077-1AA8-6352D306C258}"/>
              </a:ext>
            </a:extLst>
          </p:cNvPr>
          <p:cNvCxnSpPr/>
          <p:nvPr/>
        </p:nvCxnSpPr>
        <p:spPr>
          <a:xfrm>
            <a:off x="6496497" y="6067643"/>
            <a:ext cx="901700" cy="0"/>
          </a:xfrm>
          <a:prstGeom prst="straightConnector1">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E33CF55-98EE-8F1D-8C16-9838930FA00A}"/>
              </a:ext>
            </a:extLst>
          </p:cNvPr>
          <p:cNvSpPr txBox="1"/>
          <p:nvPr/>
        </p:nvSpPr>
        <p:spPr>
          <a:xfrm>
            <a:off x="10344150" y="1362045"/>
            <a:ext cx="863600" cy="400110"/>
          </a:xfrm>
          <a:prstGeom prst="rect">
            <a:avLst/>
          </a:prstGeom>
          <a:noFill/>
        </p:spPr>
        <p:txBody>
          <a:bodyPr wrap="square">
            <a:spAutoFit/>
          </a:bodyPr>
          <a:lstStyle/>
          <a:p>
            <a:r>
              <a:rPr lang="en-US" sz="2000" b="1" dirty="0">
                <a:solidFill>
                  <a:schemeClr val="accent4"/>
                </a:solidFill>
              </a:rPr>
              <a:t>50%+</a:t>
            </a:r>
            <a:endParaRPr lang="en-CR" sz="2000" b="1" dirty="0">
              <a:solidFill>
                <a:schemeClr val="accent4"/>
              </a:solidFill>
            </a:endParaRPr>
          </a:p>
        </p:txBody>
      </p:sp>
      <p:sp>
        <p:nvSpPr>
          <p:cNvPr id="39" name="TextBox 38">
            <a:extLst>
              <a:ext uri="{FF2B5EF4-FFF2-40B4-BE49-F238E27FC236}">
                <a16:creationId xmlns:a16="http://schemas.microsoft.com/office/drawing/2014/main" id="{E1C879D0-4932-C122-2165-D15EC3051402}"/>
              </a:ext>
            </a:extLst>
          </p:cNvPr>
          <p:cNvSpPr txBox="1"/>
          <p:nvPr/>
        </p:nvSpPr>
        <p:spPr>
          <a:xfrm>
            <a:off x="8896350" y="3571845"/>
            <a:ext cx="863600" cy="400110"/>
          </a:xfrm>
          <a:prstGeom prst="rect">
            <a:avLst/>
          </a:prstGeom>
          <a:noFill/>
        </p:spPr>
        <p:txBody>
          <a:bodyPr wrap="square">
            <a:spAutoFit/>
          </a:bodyPr>
          <a:lstStyle/>
          <a:p>
            <a:r>
              <a:rPr lang="en-US" sz="2000" b="1" dirty="0">
                <a:solidFill>
                  <a:schemeClr val="accent4"/>
                </a:solidFill>
              </a:rPr>
              <a:t>30%</a:t>
            </a:r>
            <a:endParaRPr lang="en-CR" sz="2000" b="1" dirty="0">
              <a:solidFill>
                <a:schemeClr val="accent4"/>
              </a:solidFill>
            </a:endParaRPr>
          </a:p>
        </p:txBody>
      </p:sp>
      <p:sp>
        <p:nvSpPr>
          <p:cNvPr id="40" name="TextBox 39">
            <a:extLst>
              <a:ext uri="{FF2B5EF4-FFF2-40B4-BE49-F238E27FC236}">
                <a16:creationId xmlns:a16="http://schemas.microsoft.com/office/drawing/2014/main" id="{F0CCDAEF-C59B-DAAD-1089-396EB39DEB51}"/>
              </a:ext>
            </a:extLst>
          </p:cNvPr>
          <p:cNvSpPr txBox="1"/>
          <p:nvPr/>
        </p:nvSpPr>
        <p:spPr>
          <a:xfrm>
            <a:off x="8096250" y="4829145"/>
            <a:ext cx="863600" cy="400110"/>
          </a:xfrm>
          <a:prstGeom prst="rect">
            <a:avLst/>
          </a:prstGeom>
          <a:noFill/>
        </p:spPr>
        <p:txBody>
          <a:bodyPr wrap="square">
            <a:spAutoFit/>
          </a:bodyPr>
          <a:lstStyle/>
          <a:p>
            <a:r>
              <a:rPr lang="en-US" sz="2000" b="1" dirty="0">
                <a:solidFill>
                  <a:schemeClr val="accent4"/>
                </a:solidFill>
              </a:rPr>
              <a:t>10%</a:t>
            </a:r>
            <a:endParaRPr lang="en-CR" sz="2000" b="1" dirty="0">
              <a:solidFill>
                <a:schemeClr val="accent4"/>
              </a:solidFill>
            </a:endParaRPr>
          </a:p>
        </p:txBody>
      </p:sp>
      <p:sp>
        <p:nvSpPr>
          <p:cNvPr id="41" name="TextBox 40">
            <a:extLst>
              <a:ext uri="{FF2B5EF4-FFF2-40B4-BE49-F238E27FC236}">
                <a16:creationId xmlns:a16="http://schemas.microsoft.com/office/drawing/2014/main" id="{B1AFB354-5CBD-AE6F-EEE4-8E4E74E14319}"/>
              </a:ext>
            </a:extLst>
          </p:cNvPr>
          <p:cNvSpPr txBox="1"/>
          <p:nvPr/>
        </p:nvSpPr>
        <p:spPr>
          <a:xfrm>
            <a:off x="7444714" y="5854888"/>
            <a:ext cx="863600" cy="400110"/>
          </a:xfrm>
          <a:prstGeom prst="rect">
            <a:avLst/>
          </a:prstGeom>
          <a:noFill/>
        </p:spPr>
        <p:txBody>
          <a:bodyPr wrap="square">
            <a:spAutoFit/>
          </a:bodyPr>
          <a:lstStyle/>
          <a:p>
            <a:r>
              <a:rPr lang="en-US" sz="2000" b="1" dirty="0">
                <a:solidFill>
                  <a:schemeClr val="accent4"/>
                </a:solidFill>
              </a:rPr>
              <a:t>10%</a:t>
            </a:r>
            <a:endParaRPr lang="en-CR" sz="2000" b="1" dirty="0">
              <a:solidFill>
                <a:schemeClr val="accent4"/>
              </a:solidFill>
            </a:endParaRPr>
          </a:p>
        </p:txBody>
      </p:sp>
    </p:spTree>
    <p:extLst>
      <p:ext uri="{BB962C8B-B14F-4D97-AF65-F5344CB8AC3E}">
        <p14:creationId xmlns:p14="http://schemas.microsoft.com/office/powerpoint/2010/main" val="207473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9118BB-4483-E3FF-4752-95E9857CFA40}"/>
              </a:ext>
            </a:extLst>
          </p:cNvPr>
          <p:cNvSpPr/>
          <p:nvPr/>
        </p:nvSpPr>
        <p:spPr>
          <a:xfrm>
            <a:off x="0" y="2501900"/>
            <a:ext cx="12192000" cy="2768600"/>
          </a:xfrm>
          <a:prstGeom prst="rect">
            <a:avLst/>
          </a:prstGeom>
          <a:solidFill>
            <a:schemeClr val="tx1">
              <a:alpha val="3937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698500" y="1391312"/>
            <a:ext cx="10515600" cy="919844"/>
          </a:xfrm>
        </p:spPr>
        <p:txBody>
          <a:bodyPr/>
          <a:lstStyle/>
          <a:p>
            <a:pPr algn="ctr"/>
            <a:r>
              <a:rPr lang="en-US" sz="5400" dirty="0"/>
              <a:t>Auto Respond Expectations</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1390650" y="3648406"/>
            <a:ext cx="1854200" cy="663464"/>
          </a:xfrm>
        </p:spPr>
        <p:txBody>
          <a:bodyPr/>
          <a:lstStyle/>
          <a:p>
            <a:pPr marL="0" indent="0">
              <a:buNone/>
            </a:pPr>
            <a:r>
              <a:rPr lang="en-US" dirty="0"/>
              <a:t>Corporate</a:t>
            </a:r>
          </a:p>
        </p:txBody>
      </p:sp>
      <p:sp>
        <p:nvSpPr>
          <p:cNvPr id="2" name="Content Placeholder 6">
            <a:extLst>
              <a:ext uri="{FF2B5EF4-FFF2-40B4-BE49-F238E27FC236}">
                <a16:creationId xmlns:a16="http://schemas.microsoft.com/office/drawing/2014/main" id="{FEA04201-9D87-4375-1A28-A56429606E09}"/>
              </a:ext>
            </a:extLst>
          </p:cNvPr>
          <p:cNvSpPr txBox="1">
            <a:spLocks/>
          </p:cNvSpPr>
          <p:nvPr/>
        </p:nvSpPr>
        <p:spPr>
          <a:xfrm>
            <a:off x="5200650" y="3648406"/>
            <a:ext cx="1536700" cy="466394"/>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Security</a:t>
            </a:r>
          </a:p>
        </p:txBody>
      </p:sp>
      <p:sp>
        <p:nvSpPr>
          <p:cNvPr id="3" name="Content Placeholder 6">
            <a:extLst>
              <a:ext uri="{FF2B5EF4-FFF2-40B4-BE49-F238E27FC236}">
                <a16:creationId xmlns:a16="http://schemas.microsoft.com/office/drawing/2014/main" id="{C9AA8498-8D5F-E1BC-FEC1-F3F47C87A689}"/>
              </a:ext>
            </a:extLst>
          </p:cNvPr>
          <p:cNvSpPr txBox="1">
            <a:spLocks/>
          </p:cNvSpPr>
          <p:nvPr/>
        </p:nvSpPr>
        <p:spPr>
          <a:xfrm>
            <a:off x="8312152" y="2724372"/>
            <a:ext cx="3035300" cy="827031"/>
          </a:xfrm>
          <a:prstGeom prst="rect">
            <a:avLst/>
          </a:prstGeom>
          <a:effectLst>
            <a:outerShdw blurRad="50800" dist="38100" dir="5400000" algn="t" rotWithShape="0">
              <a:prstClr val="black">
                <a:alpha val="40000"/>
              </a:prstClr>
            </a:outerShdw>
          </a:effectLst>
        </p:spPr>
        <p:txBody>
          <a:bodyPr/>
          <a:lstStyle>
            <a:defPPr>
              <a:defRPr lang="en-US"/>
            </a:defPPr>
            <a:lvl1pPr indent="0" algn="ctr">
              <a:lnSpc>
                <a:spcPct val="90000"/>
              </a:lnSpc>
              <a:spcBef>
                <a:spcPts val="1000"/>
              </a:spcBef>
              <a:buFont typeface="Arial" panose="020B0604020202020204" pitchFamily="34" charset="0"/>
              <a:buNone/>
              <a:defRPr sz="7200" b="1" i="0">
                <a:solidFill>
                  <a:schemeClr val="accent4"/>
                </a:solidFill>
                <a:latin typeface="Mont Bold" pitchFamily="2" charset="0"/>
              </a:defRPr>
            </a:lvl1pPr>
            <a:lvl2pPr marL="685800" indent="-228600">
              <a:lnSpc>
                <a:spcPct val="90000"/>
              </a:lnSpc>
              <a:spcBef>
                <a:spcPts val="500"/>
              </a:spcBef>
              <a:buFont typeface="Arial" panose="020B0604020202020204" pitchFamily="34" charset="0"/>
              <a:buChar char="•"/>
              <a:defRPr sz="2400" b="1" i="0">
                <a:solidFill>
                  <a:schemeClr val="bg1"/>
                </a:solidFill>
                <a:latin typeface="Mont Bold" pitchFamily="2" charset="0"/>
              </a:defRPr>
            </a:lvl2pPr>
            <a:lvl3pPr indent="0">
              <a:lnSpc>
                <a:spcPct val="90000"/>
              </a:lnSpc>
              <a:spcBef>
                <a:spcPts val="500"/>
              </a:spcBef>
              <a:buFont typeface="Arial" panose="020B0604020202020204" pitchFamily="34" charset="0"/>
              <a:buNone/>
              <a:defRPr sz="2000" b="1" i="0">
                <a:solidFill>
                  <a:schemeClr val="bg1"/>
                </a:solidFill>
                <a:latin typeface="Mont Bold" pitchFamily="2" charset="0"/>
              </a:defRPr>
            </a:lvl3pPr>
            <a:lvl4pPr marL="1600200" indent="-228600">
              <a:lnSpc>
                <a:spcPct val="90000"/>
              </a:lnSpc>
              <a:spcBef>
                <a:spcPts val="500"/>
              </a:spcBef>
              <a:buFont typeface="Arial" panose="020B0604020202020204" pitchFamily="34" charset="0"/>
              <a:buChar char="•"/>
              <a:defRPr b="1" i="0">
                <a:solidFill>
                  <a:schemeClr val="bg1"/>
                </a:solidFill>
                <a:latin typeface="Mont Bold" pitchFamily="2" charset="0"/>
              </a:defRPr>
            </a:lvl4pPr>
            <a:lvl5pPr marL="2057400" indent="-228600">
              <a:lnSpc>
                <a:spcPct val="90000"/>
              </a:lnSpc>
              <a:spcBef>
                <a:spcPts val="500"/>
              </a:spcBef>
              <a:buFont typeface="Arial" panose="020B0604020202020204" pitchFamily="34" charset="0"/>
              <a:buChar char="•"/>
              <a:defRPr b="1" i="0">
                <a:solidFill>
                  <a:schemeClr val="bg1"/>
                </a:solidFill>
                <a:latin typeface="Mont 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40-50%</a:t>
            </a:r>
          </a:p>
          <a:p>
            <a:endParaRPr lang="en-US" dirty="0"/>
          </a:p>
        </p:txBody>
      </p:sp>
      <p:sp>
        <p:nvSpPr>
          <p:cNvPr id="4" name="Content Placeholder 6">
            <a:extLst>
              <a:ext uri="{FF2B5EF4-FFF2-40B4-BE49-F238E27FC236}">
                <a16:creationId xmlns:a16="http://schemas.microsoft.com/office/drawing/2014/main" id="{CE257DE7-8346-6388-F6D2-C9020F343E53}"/>
              </a:ext>
            </a:extLst>
          </p:cNvPr>
          <p:cNvSpPr txBox="1">
            <a:spLocks/>
          </p:cNvSpPr>
          <p:nvPr/>
        </p:nvSpPr>
        <p:spPr>
          <a:xfrm>
            <a:off x="571500" y="2713203"/>
            <a:ext cx="3492500" cy="663464"/>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solidFill>
                  <a:schemeClr val="accent4"/>
                </a:solidFill>
              </a:rPr>
              <a:t>70-90%</a:t>
            </a:r>
          </a:p>
        </p:txBody>
      </p:sp>
      <p:sp>
        <p:nvSpPr>
          <p:cNvPr id="5" name="Content Placeholder 6">
            <a:extLst>
              <a:ext uri="{FF2B5EF4-FFF2-40B4-BE49-F238E27FC236}">
                <a16:creationId xmlns:a16="http://schemas.microsoft.com/office/drawing/2014/main" id="{D0E4B67A-57BB-7B03-E47C-AA5907780939}"/>
              </a:ext>
            </a:extLst>
          </p:cNvPr>
          <p:cNvSpPr txBox="1">
            <a:spLocks/>
          </p:cNvSpPr>
          <p:nvPr/>
        </p:nvSpPr>
        <p:spPr>
          <a:xfrm>
            <a:off x="4381502" y="2746706"/>
            <a:ext cx="3492500" cy="919844"/>
          </a:xfrm>
          <a:prstGeom prst="rect">
            <a:avLst/>
          </a:prstGeom>
          <a:effectLst>
            <a:outerShdw blurRad="50800" dist="38100" dir="5400000" algn="t" rotWithShape="0">
              <a:prstClr val="black">
                <a:alpha val="40000"/>
              </a:prstClr>
            </a:outerShdw>
          </a:effectLst>
        </p:spPr>
        <p:txBody>
          <a:bodyPr/>
          <a:lstStyle>
            <a:defPPr>
              <a:defRPr lang="en-US"/>
            </a:defPPr>
            <a:lvl1pPr indent="0" algn="ctr">
              <a:lnSpc>
                <a:spcPct val="90000"/>
              </a:lnSpc>
              <a:spcBef>
                <a:spcPts val="1000"/>
              </a:spcBef>
              <a:buFont typeface="Arial" panose="020B0604020202020204" pitchFamily="34" charset="0"/>
              <a:buNone/>
              <a:defRPr sz="7200" b="1" i="0">
                <a:solidFill>
                  <a:schemeClr val="accent4"/>
                </a:solidFill>
                <a:latin typeface="Mont Bold" pitchFamily="2" charset="0"/>
              </a:defRPr>
            </a:lvl1pPr>
            <a:lvl2pPr marL="685800" indent="-228600">
              <a:lnSpc>
                <a:spcPct val="90000"/>
              </a:lnSpc>
              <a:spcBef>
                <a:spcPts val="500"/>
              </a:spcBef>
              <a:buFont typeface="Arial" panose="020B0604020202020204" pitchFamily="34" charset="0"/>
              <a:buChar char="•"/>
              <a:defRPr sz="2400" b="1" i="0">
                <a:solidFill>
                  <a:schemeClr val="bg1"/>
                </a:solidFill>
                <a:latin typeface="Mont Bold" pitchFamily="2" charset="0"/>
              </a:defRPr>
            </a:lvl2pPr>
            <a:lvl3pPr indent="0">
              <a:lnSpc>
                <a:spcPct val="90000"/>
              </a:lnSpc>
              <a:spcBef>
                <a:spcPts val="500"/>
              </a:spcBef>
              <a:buFont typeface="Arial" panose="020B0604020202020204" pitchFamily="34" charset="0"/>
              <a:buNone/>
              <a:defRPr sz="2000" b="1" i="0">
                <a:solidFill>
                  <a:schemeClr val="bg1"/>
                </a:solidFill>
                <a:latin typeface="Mont Bold" pitchFamily="2" charset="0"/>
              </a:defRPr>
            </a:lvl3pPr>
            <a:lvl4pPr marL="1600200" indent="-228600">
              <a:lnSpc>
                <a:spcPct val="90000"/>
              </a:lnSpc>
              <a:spcBef>
                <a:spcPts val="500"/>
              </a:spcBef>
              <a:buFont typeface="Arial" panose="020B0604020202020204" pitchFamily="34" charset="0"/>
              <a:buChar char="•"/>
              <a:defRPr b="1" i="0">
                <a:solidFill>
                  <a:schemeClr val="bg1"/>
                </a:solidFill>
                <a:latin typeface="Mont Bold" pitchFamily="2" charset="0"/>
              </a:defRPr>
            </a:lvl4pPr>
            <a:lvl5pPr marL="2057400" indent="-228600">
              <a:lnSpc>
                <a:spcPct val="90000"/>
              </a:lnSpc>
              <a:spcBef>
                <a:spcPts val="500"/>
              </a:spcBef>
              <a:buFont typeface="Arial" panose="020B0604020202020204" pitchFamily="34" charset="0"/>
              <a:buChar char="•"/>
              <a:defRPr b="1" i="0">
                <a:solidFill>
                  <a:schemeClr val="bg1"/>
                </a:solidFill>
                <a:latin typeface="Mont 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50-70%</a:t>
            </a:r>
          </a:p>
        </p:txBody>
      </p:sp>
      <p:sp>
        <p:nvSpPr>
          <p:cNvPr id="8" name="Content Placeholder 6">
            <a:extLst>
              <a:ext uri="{FF2B5EF4-FFF2-40B4-BE49-F238E27FC236}">
                <a16:creationId xmlns:a16="http://schemas.microsoft.com/office/drawing/2014/main" id="{B16A3559-FC5C-5EC6-C469-7E5426F81F30}"/>
              </a:ext>
            </a:extLst>
          </p:cNvPr>
          <p:cNvSpPr txBox="1">
            <a:spLocks/>
          </p:cNvSpPr>
          <p:nvPr/>
        </p:nvSpPr>
        <p:spPr>
          <a:xfrm>
            <a:off x="8312152" y="3666550"/>
            <a:ext cx="3035300" cy="547631"/>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Technical/product</a:t>
            </a:r>
          </a:p>
          <a:p>
            <a:pPr marL="0" indent="0">
              <a:buNone/>
            </a:pPr>
            <a:endParaRPr lang="en-US" dirty="0"/>
          </a:p>
        </p:txBody>
      </p:sp>
      <p:pic>
        <p:nvPicPr>
          <p:cNvPr id="10" name="Graphic 9" descr="Internet with solid fill">
            <a:extLst>
              <a:ext uri="{FF2B5EF4-FFF2-40B4-BE49-F238E27FC236}">
                <a16:creationId xmlns:a16="http://schemas.microsoft.com/office/drawing/2014/main" id="{5C6E683A-C576-A7F8-CD69-5C2D52DB83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37700" y="4114800"/>
            <a:ext cx="914400" cy="914400"/>
          </a:xfrm>
          <a:prstGeom prst="rect">
            <a:avLst/>
          </a:prstGeom>
        </p:spPr>
      </p:pic>
      <p:pic>
        <p:nvPicPr>
          <p:cNvPr id="12" name="Graphic 11" descr="Lock with solid fill">
            <a:extLst>
              <a:ext uri="{FF2B5EF4-FFF2-40B4-BE49-F238E27FC236}">
                <a16:creationId xmlns:a16="http://schemas.microsoft.com/office/drawing/2014/main" id="{30AD08EA-3321-2EFC-1968-AF593F56B6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9100" y="4102100"/>
            <a:ext cx="914400" cy="914400"/>
          </a:xfrm>
          <a:prstGeom prst="rect">
            <a:avLst/>
          </a:prstGeom>
        </p:spPr>
      </p:pic>
      <p:pic>
        <p:nvPicPr>
          <p:cNvPr id="14" name="Graphic 13" descr="Briefcase with solid fill">
            <a:extLst>
              <a:ext uri="{FF2B5EF4-FFF2-40B4-BE49-F238E27FC236}">
                <a16:creationId xmlns:a16="http://schemas.microsoft.com/office/drawing/2014/main" id="{7734167F-AA04-A2A3-1D6B-3032A12DF8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0500" y="4126409"/>
            <a:ext cx="914400" cy="914400"/>
          </a:xfrm>
          <a:prstGeom prst="rect">
            <a:avLst/>
          </a:prstGeom>
        </p:spPr>
      </p:pic>
    </p:spTree>
    <p:extLst>
      <p:ext uri="{BB962C8B-B14F-4D97-AF65-F5344CB8AC3E}">
        <p14:creationId xmlns:p14="http://schemas.microsoft.com/office/powerpoint/2010/main" val="20264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469900" y="2225913"/>
            <a:ext cx="5168900" cy="2705668"/>
          </a:xfrm>
        </p:spPr>
        <p:txBody>
          <a:bodyPr/>
          <a:lstStyle/>
          <a:p>
            <a:r>
              <a:rPr lang="en-US" sz="6600" dirty="0"/>
              <a:t>Search Tools to Find Tough Content</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6553200" y="1724251"/>
            <a:ext cx="5168900" cy="4054249"/>
          </a:xfrm>
        </p:spPr>
        <p:txBody>
          <a:bodyPr/>
          <a:lstStyle/>
          <a:p>
            <a:pPr>
              <a:buClr>
                <a:schemeClr val="accent4"/>
              </a:buClr>
            </a:pPr>
            <a:r>
              <a:rPr lang="en-US" sz="2400" b="0" dirty="0"/>
              <a:t>Keyword (overtype)</a:t>
            </a:r>
          </a:p>
          <a:p>
            <a:pPr>
              <a:buClr>
                <a:schemeClr val="accent4"/>
              </a:buClr>
            </a:pPr>
            <a:r>
              <a:rPr lang="en-US" sz="2400" b="0" dirty="0"/>
              <a:t>Boolean search operators </a:t>
            </a:r>
            <a:br>
              <a:rPr lang="en-US" sz="2400" b="0" dirty="0"/>
            </a:br>
            <a:r>
              <a:rPr lang="en-US" sz="2400" b="0" dirty="0"/>
              <a:t>(AND, OR, NOT)</a:t>
            </a:r>
          </a:p>
          <a:p>
            <a:pPr>
              <a:buClr>
                <a:schemeClr val="accent4"/>
              </a:buClr>
            </a:pPr>
            <a:r>
              <a:rPr lang="en-US" sz="2400" b="0" dirty="0"/>
              <a:t>Phrase “SOC 2 Report”</a:t>
            </a:r>
          </a:p>
          <a:p>
            <a:pPr>
              <a:buClr>
                <a:schemeClr val="accent4"/>
              </a:buClr>
            </a:pPr>
            <a:r>
              <a:rPr lang="en-US" sz="2400" b="0" dirty="0"/>
              <a:t>Proximity “security certification”~5</a:t>
            </a:r>
          </a:p>
          <a:p>
            <a:pPr>
              <a:buClr>
                <a:schemeClr val="accent4"/>
              </a:buClr>
            </a:pPr>
            <a:r>
              <a:rPr lang="en-US" sz="2400" b="0" dirty="0"/>
              <a:t>Fuzzy (~ at end of a single-word term)</a:t>
            </a:r>
          </a:p>
          <a:p>
            <a:pPr>
              <a:buClr>
                <a:schemeClr val="accent4"/>
              </a:buClr>
            </a:pPr>
            <a:r>
              <a:rPr lang="en-US" sz="2400" b="0" dirty="0"/>
              <a:t>Wild Card (* at start or end of word; </a:t>
            </a:r>
            <a:br>
              <a:rPr lang="en-US" sz="2400" b="0" dirty="0"/>
            </a:br>
            <a:r>
              <a:rPr lang="en-US" sz="2400" b="0" dirty="0"/>
              <a:t>? anywhere in the word)</a:t>
            </a:r>
          </a:p>
          <a:p>
            <a:pPr>
              <a:buClr>
                <a:schemeClr val="accent4"/>
              </a:buClr>
            </a:pPr>
            <a:r>
              <a:rPr lang="en-US" sz="2400" b="0" dirty="0"/>
              <a:t>Stemming</a:t>
            </a:r>
          </a:p>
          <a:p>
            <a:endParaRPr lang="en-US" dirty="0"/>
          </a:p>
        </p:txBody>
      </p:sp>
      <p:sp>
        <p:nvSpPr>
          <p:cNvPr id="2" name="Left Brace 1">
            <a:extLst>
              <a:ext uri="{FF2B5EF4-FFF2-40B4-BE49-F238E27FC236}">
                <a16:creationId xmlns:a16="http://schemas.microsoft.com/office/drawing/2014/main" id="{B7D31FF9-9362-37EC-3730-6E3CD00035DB}"/>
              </a:ext>
            </a:extLst>
          </p:cNvPr>
          <p:cNvSpPr/>
          <p:nvPr/>
        </p:nvSpPr>
        <p:spPr>
          <a:xfrm>
            <a:off x="5771910" y="1328194"/>
            <a:ext cx="729205" cy="4501106"/>
          </a:xfrm>
          <a:prstGeom prst="leftBrace">
            <a:avLst>
              <a:gd name="adj1" fmla="val 74999"/>
              <a:gd name="adj2"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R"/>
          </a:p>
        </p:txBody>
      </p:sp>
    </p:spTree>
    <p:extLst>
      <p:ext uri="{BB962C8B-B14F-4D97-AF65-F5344CB8AC3E}">
        <p14:creationId xmlns:p14="http://schemas.microsoft.com/office/powerpoint/2010/main" val="2360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1558925" y="1447339"/>
            <a:ext cx="9074150" cy="1453244"/>
          </a:xfrm>
        </p:spPr>
        <p:txBody>
          <a:bodyPr/>
          <a:lstStyle/>
          <a:p>
            <a:pPr algn="ctr"/>
            <a:r>
              <a:rPr lang="en-US" sz="6600" dirty="0"/>
              <a:t>How can </a:t>
            </a:r>
            <a:r>
              <a:rPr lang="en-US" sz="6600" dirty="0" err="1"/>
              <a:t>GenAI</a:t>
            </a:r>
            <a:r>
              <a:rPr lang="en-US" sz="6600" dirty="0"/>
              <a:t> help?</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2838450" y="2474690"/>
            <a:ext cx="6489700" cy="3341915"/>
          </a:xfrm>
        </p:spPr>
        <p:txBody>
          <a:bodyPr lIns="91440" tIns="45720" rIns="91440" bIns="45720" anchor="t"/>
          <a:lstStyle/>
          <a:p>
            <a:pPr>
              <a:buClr>
                <a:schemeClr val="accent4"/>
              </a:buClr>
            </a:pPr>
            <a:r>
              <a:rPr lang="en-US" b="0" dirty="0"/>
              <a:t>Combine answers</a:t>
            </a:r>
          </a:p>
          <a:p>
            <a:pPr>
              <a:buClr>
                <a:schemeClr val="accent4"/>
              </a:buClr>
            </a:pPr>
            <a:r>
              <a:rPr lang="en-US" b="0" dirty="0"/>
              <a:t>Change tone</a:t>
            </a:r>
          </a:p>
          <a:p>
            <a:pPr>
              <a:buClr>
                <a:schemeClr val="accent4"/>
              </a:buClr>
            </a:pPr>
            <a:r>
              <a:rPr lang="en-US" b="0" dirty="0"/>
              <a:t>Change length</a:t>
            </a:r>
          </a:p>
          <a:p>
            <a:pPr>
              <a:buClr>
                <a:schemeClr val="accent4"/>
              </a:buClr>
            </a:pPr>
            <a:r>
              <a:rPr lang="en-US" b="0" dirty="0"/>
              <a:t>Translate to different languages</a:t>
            </a:r>
          </a:p>
          <a:p>
            <a:pPr>
              <a:buClr>
                <a:schemeClr val="accent4"/>
              </a:buClr>
            </a:pPr>
            <a:r>
              <a:rPr lang="en-US" b="0" dirty="0"/>
              <a:t>Develop alternate answers</a:t>
            </a:r>
          </a:p>
          <a:p>
            <a:pPr>
              <a:buClr>
                <a:schemeClr val="accent4"/>
              </a:buClr>
            </a:pPr>
            <a:r>
              <a:rPr lang="en-US" b="0" dirty="0">
                <a:latin typeface="Mont Bold"/>
              </a:rPr>
              <a:t>Create </a:t>
            </a:r>
            <a:r>
              <a:rPr lang="en-US" b="0" i="1" dirty="0">
                <a:latin typeface="Mont Bold"/>
              </a:rPr>
              <a:t>first draft </a:t>
            </a:r>
            <a:r>
              <a:rPr lang="en-US" b="0" dirty="0">
                <a:latin typeface="Mont Bold"/>
              </a:rPr>
              <a:t>Executive Summaries or section contents</a:t>
            </a:r>
          </a:p>
          <a:p>
            <a:pPr>
              <a:buClr>
                <a:schemeClr val="accent4"/>
              </a:buClr>
            </a:pPr>
            <a:endParaRPr lang="en-US" b="0" dirty="0"/>
          </a:p>
          <a:p>
            <a:pPr marL="0" indent="0">
              <a:buNone/>
            </a:pPr>
            <a:endParaRPr lang="en-US" dirty="0"/>
          </a:p>
          <a:p>
            <a:endParaRPr lang="en-US" dirty="0"/>
          </a:p>
        </p:txBody>
      </p:sp>
      <p:cxnSp>
        <p:nvCxnSpPr>
          <p:cNvPr id="3" name="Straight Connector 2">
            <a:extLst>
              <a:ext uri="{FF2B5EF4-FFF2-40B4-BE49-F238E27FC236}">
                <a16:creationId xmlns:a16="http://schemas.microsoft.com/office/drawing/2014/main" id="{847929EC-2A17-A600-1E62-FC1C2A41D74D}"/>
              </a:ext>
            </a:extLst>
          </p:cNvPr>
          <p:cNvCxnSpPr/>
          <p:nvPr/>
        </p:nvCxnSpPr>
        <p:spPr>
          <a:xfrm>
            <a:off x="1447800" y="1968500"/>
            <a:ext cx="0" cy="407125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F92FD8E-9883-5E0B-8A6B-A5B989B8EB70}"/>
              </a:ext>
            </a:extLst>
          </p:cNvPr>
          <p:cNvCxnSpPr/>
          <p:nvPr/>
        </p:nvCxnSpPr>
        <p:spPr>
          <a:xfrm>
            <a:off x="10718800" y="1968500"/>
            <a:ext cx="0" cy="407125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7BC59C-8340-0A06-8EFB-F15D6CF96870}"/>
              </a:ext>
            </a:extLst>
          </p:cNvPr>
          <p:cNvCxnSpPr>
            <a:cxnSpLocks/>
          </p:cNvCxnSpPr>
          <p:nvPr/>
        </p:nvCxnSpPr>
        <p:spPr>
          <a:xfrm>
            <a:off x="1447800" y="6039758"/>
            <a:ext cx="9271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6C8911-0AF6-EC5E-DC82-95F2F2869C0E}"/>
              </a:ext>
            </a:extLst>
          </p:cNvPr>
          <p:cNvCxnSpPr>
            <a:cxnSpLocks/>
          </p:cNvCxnSpPr>
          <p:nvPr/>
        </p:nvCxnSpPr>
        <p:spPr>
          <a:xfrm>
            <a:off x="1447800" y="1975758"/>
            <a:ext cx="3683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6218007-7555-EC2B-8A03-FFF7AB3DE4FC}"/>
              </a:ext>
            </a:extLst>
          </p:cNvPr>
          <p:cNvCxnSpPr>
            <a:cxnSpLocks/>
          </p:cNvCxnSpPr>
          <p:nvPr/>
        </p:nvCxnSpPr>
        <p:spPr>
          <a:xfrm>
            <a:off x="10350500" y="1975758"/>
            <a:ext cx="3683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78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836612" y="791942"/>
            <a:ext cx="10515600" cy="503156"/>
          </a:xfrm>
        </p:spPr>
        <p:txBody>
          <a:bodyPr/>
          <a:lstStyle/>
          <a:p>
            <a:pPr algn="ctr"/>
            <a:r>
              <a:rPr lang="en-US" sz="4800" dirty="0"/>
              <a:t>Generative AI Prompts</a:t>
            </a:r>
          </a:p>
        </p:txBody>
      </p:sp>
      <p:sp>
        <p:nvSpPr>
          <p:cNvPr id="2" name="Text Placeholder 1">
            <a:extLst>
              <a:ext uri="{FF2B5EF4-FFF2-40B4-BE49-F238E27FC236}">
                <a16:creationId xmlns:a16="http://schemas.microsoft.com/office/drawing/2014/main" id="{D4B31472-8DBD-9557-031D-BC31CEDAC2DD}"/>
              </a:ext>
            </a:extLst>
          </p:cNvPr>
          <p:cNvSpPr>
            <a:spLocks noGrp="1"/>
          </p:cNvSpPr>
          <p:nvPr>
            <p:ph type="body" idx="1"/>
          </p:nvPr>
        </p:nvSpPr>
        <p:spPr>
          <a:xfrm>
            <a:off x="2248903" y="2762468"/>
            <a:ext cx="3176627" cy="503156"/>
          </a:xfrm>
        </p:spPr>
        <p:txBody>
          <a:bodyPr/>
          <a:lstStyle/>
          <a:p>
            <a:r>
              <a:rPr lang="en-US" dirty="0"/>
              <a:t>Initial Prompt Formula</a:t>
            </a:r>
          </a:p>
        </p:txBody>
      </p:sp>
      <p:sp>
        <p:nvSpPr>
          <p:cNvPr id="3" name="Text Placeholder 2">
            <a:extLst>
              <a:ext uri="{FF2B5EF4-FFF2-40B4-BE49-F238E27FC236}">
                <a16:creationId xmlns:a16="http://schemas.microsoft.com/office/drawing/2014/main" id="{8A251DA7-8763-2562-52F8-85957E4C576E}"/>
              </a:ext>
            </a:extLst>
          </p:cNvPr>
          <p:cNvSpPr>
            <a:spLocks noGrp="1"/>
          </p:cNvSpPr>
          <p:nvPr>
            <p:ph type="body" sz="quarter" idx="3"/>
          </p:nvPr>
        </p:nvSpPr>
        <p:spPr>
          <a:xfrm>
            <a:off x="6727784" y="2778985"/>
            <a:ext cx="3631557" cy="503157"/>
          </a:xfrm>
        </p:spPr>
        <p:txBody>
          <a:bodyPr/>
          <a:lstStyle/>
          <a:p>
            <a:r>
              <a:rPr lang="en-US" dirty="0"/>
              <a:t>Prompt Follow-Up Formula</a:t>
            </a:r>
          </a:p>
        </p:txBody>
      </p:sp>
      <p:sp>
        <p:nvSpPr>
          <p:cNvPr id="4" name="TextBox 3">
            <a:extLst>
              <a:ext uri="{FF2B5EF4-FFF2-40B4-BE49-F238E27FC236}">
                <a16:creationId xmlns:a16="http://schemas.microsoft.com/office/drawing/2014/main" id="{75A17631-AB9D-C4D2-87CB-8C55D4E66ED4}"/>
              </a:ext>
            </a:extLst>
          </p:cNvPr>
          <p:cNvSpPr txBox="1"/>
          <p:nvPr/>
        </p:nvSpPr>
        <p:spPr>
          <a:xfrm>
            <a:off x="2248903" y="3528017"/>
            <a:ext cx="2094932" cy="369332"/>
          </a:xfrm>
          <a:prstGeom prst="rect">
            <a:avLst/>
          </a:prstGeom>
          <a:noFill/>
        </p:spPr>
        <p:txBody>
          <a:bodyPr wrap="none" rtlCol="0">
            <a:spAutoFit/>
          </a:bodyPr>
          <a:lstStyle/>
          <a:p>
            <a:r>
              <a:rPr lang="en-CR" dirty="0">
                <a:solidFill>
                  <a:schemeClr val="bg1"/>
                </a:solidFill>
                <a:highlight>
                  <a:srgbClr val="FF0000"/>
                </a:highlight>
              </a:rPr>
              <a:t>My role and activity </a:t>
            </a:r>
          </a:p>
        </p:txBody>
      </p:sp>
      <p:sp>
        <p:nvSpPr>
          <p:cNvPr id="5" name="TextBox 4">
            <a:extLst>
              <a:ext uri="{FF2B5EF4-FFF2-40B4-BE49-F238E27FC236}">
                <a16:creationId xmlns:a16="http://schemas.microsoft.com/office/drawing/2014/main" id="{3DD97F95-944C-EF53-7F8F-84E5A63E3D50}"/>
              </a:ext>
            </a:extLst>
          </p:cNvPr>
          <p:cNvSpPr txBox="1"/>
          <p:nvPr/>
        </p:nvSpPr>
        <p:spPr>
          <a:xfrm>
            <a:off x="2248903" y="4257222"/>
            <a:ext cx="1397498" cy="369332"/>
          </a:xfrm>
          <a:prstGeom prst="rect">
            <a:avLst/>
          </a:prstGeom>
          <a:noFill/>
        </p:spPr>
        <p:txBody>
          <a:bodyPr wrap="none" rtlCol="0">
            <a:spAutoFit/>
          </a:bodyPr>
          <a:lstStyle/>
          <a:p>
            <a:r>
              <a:rPr lang="en-US" dirty="0">
                <a:highlight>
                  <a:srgbClr val="00FF00"/>
                </a:highlight>
              </a:rPr>
              <a:t>My objective</a:t>
            </a:r>
            <a:endParaRPr lang="en-CR" dirty="0">
              <a:highlight>
                <a:srgbClr val="00FF00"/>
              </a:highlight>
            </a:endParaRPr>
          </a:p>
        </p:txBody>
      </p:sp>
      <p:sp>
        <p:nvSpPr>
          <p:cNvPr id="7" name="TextBox 6">
            <a:extLst>
              <a:ext uri="{FF2B5EF4-FFF2-40B4-BE49-F238E27FC236}">
                <a16:creationId xmlns:a16="http://schemas.microsoft.com/office/drawing/2014/main" id="{CC2F99F2-19A1-0900-855C-B43EC3832E0B}"/>
              </a:ext>
            </a:extLst>
          </p:cNvPr>
          <p:cNvSpPr txBox="1"/>
          <p:nvPr/>
        </p:nvSpPr>
        <p:spPr>
          <a:xfrm>
            <a:off x="2248903" y="3886832"/>
            <a:ext cx="1884940" cy="369332"/>
          </a:xfrm>
          <a:prstGeom prst="rect">
            <a:avLst/>
          </a:prstGeom>
          <a:noFill/>
        </p:spPr>
        <p:txBody>
          <a:bodyPr wrap="none" rtlCol="0">
            <a:spAutoFit/>
          </a:bodyPr>
          <a:lstStyle/>
          <a:p>
            <a:r>
              <a:rPr lang="en-CR" dirty="0">
                <a:highlight>
                  <a:srgbClr val="00FFFF"/>
                </a:highlight>
              </a:rPr>
              <a:t>My need froom AI</a:t>
            </a:r>
          </a:p>
        </p:txBody>
      </p:sp>
      <p:sp>
        <p:nvSpPr>
          <p:cNvPr id="9" name="TextBox 8">
            <a:extLst>
              <a:ext uri="{FF2B5EF4-FFF2-40B4-BE49-F238E27FC236}">
                <a16:creationId xmlns:a16="http://schemas.microsoft.com/office/drawing/2014/main" id="{8B96D09E-EAAE-EFEF-B502-58A304EE4B10}"/>
              </a:ext>
            </a:extLst>
          </p:cNvPr>
          <p:cNvSpPr txBox="1"/>
          <p:nvPr/>
        </p:nvSpPr>
        <p:spPr>
          <a:xfrm>
            <a:off x="2248903" y="4627612"/>
            <a:ext cx="2476127" cy="369332"/>
          </a:xfrm>
          <a:prstGeom prst="rect">
            <a:avLst/>
          </a:prstGeom>
          <a:noFill/>
        </p:spPr>
        <p:txBody>
          <a:bodyPr wrap="none" rtlCol="0">
            <a:spAutoFit/>
          </a:bodyPr>
          <a:lstStyle/>
          <a:p>
            <a:r>
              <a:rPr lang="en-CR" dirty="0">
                <a:highlight>
                  <a:srgbClr val="FFFF00"/>
                </a:highlight>
              </a:rPr>
              <a:t>What AI should consider</a:t>
            </a:r>
          </a:p>
        </p:txBody>
      </p:sp>
      <p:sp>
        <p:nvSpPr>
          <p:cNvPr id="11" name="TextBox 10">
            <a:extLst>
              <a:ext uri="{FF2B5EF4-FFF2-40B4-BE49-F238E27FC236}">
                <a16:creationId xmlns:a16="http://schemas.microsoft.com/office/drawing/2014/main" id="{1869ADE1-2300-513C-1643-DE5116A22AAA}"/>
              </a:ext>
            </a:extLst>
          </p:cNvPr>
          <p:cNvSpPr txBox="1"/>
          <p:nvPr/>
        </p:nvSpPr>
        <p:spPr>
          <a:xfrm>
            <a:off x="2248903" y="5009576"/>
            <a:ext cx="3257751" cy="369332"/>
          </a:xfrm>
          <a:prstGeom prst="rect">
            <a:avLst/>
          </a:prstGeom>
          <a:noFill/>
        </p:spPr>
        <p:txBody>
          <a:bodyPr wrap="none" rtlCol="0">
            <a:spAutoFit/>
          </a:bodyPr>
          <a:lstStyle/>
          <a:p>
            <a:r>
              <a:rPr lang="en-CR" dirty="0">
                <a:solidFill>
                  <a:schemeClr val="bg1"/>
                </a:solidFill>
                <a:highlight>
                  <a:srgbClr val="008000"/>
                </a:highlight>
              </a:rPr>
              <a:t>What response I expect and how</a:t>
            </a:r>
          </a:p>
        </p:txBody>
      </p:sp>
      <p:sp>
        <p:nvSpPr>
          <p:cNvPr id="12" name="TextBox 11">
            <a:extLst>
              <a:ext uri="{FF2B5EF4-FFF2-40B4-BE49-F238E27FC236}">
                <a16:creationId xmlns:a16="http://schemas.microsoft.com/office/drawing/2014/main" id="{23BFA666-9D64-00B1-9E53-1F45E6DA0CD9}"/>
              </a:ext>
            </a:extLst>
          </p:cNvPr>
          <p:cNvSpPr txBox="1"/>
          <p:nvPr/>
        </p:nvSpPr>
        <p:spPr>
          <a:xfrm>
            <a:off x="1890088" y="3782248"/>
            <a:ext cx="364202" cy="523220"/>
          </a:xfrm>
          <a:prstGeom prst="rect">
            <a:avLst/>
          </a:prstGeom>
          <a:noFill/>
        </p:spPr>
        <p:txBody>
          <a:bodyPr wrap="none" rtlCol="0">
            <a:spAutoFit/>
          </a:bodyPr>
          <a:lstStyle/>
          <a:p>
            <a:r>
              <a:rPr lang="en-CR" sz="2800" b="1" dirty="0">
                <a:solidFill>
                  <a:srgbClr val="FF0000"/>
                </a:solidFill>
              </a:rPr>
              <a:t>+</a:t>
            </a:r>
          </a:p>
        </p:txBody>
      </p:sp>
      <p:sp>
        <p:nvSpPr>
          <p:cNvPr id="13" name="TextBox 12">
            <a:extLst>
              <a:ext uri="{FF2B5EF4-FFF2-40B4-BE49-F238E27FC236}">
                <a16:creationId xmlns:a16="http://schemas.microsoft.com/office/drawing/2014/main" id="{256A39C9-D628-B468-215D-B428EC1F6B93}"/>
              </a:ext>
            </a:extLst>
          </p:cNvPr>
          <p:cNvSpPr txBox="1"/>
          <p:nvPr/>
        </p:nvSpPr>
        <p:spPr>
          <a:xfrm>
            <a:off x="1890088" y="4152638"/>
            <a:ext cx="364202" cy="523220"/>
          </a:xfrm>
          <a:prstGeom prst="rect">
            <a:avLst/>
          </a:prstGeom>
          <a:noFill/>
        </p:spPr>
        <p:txBody>
          <a:bodyPr wrap="none" rtlCol="0">
            <a:spAutoFit/>
          </a:bodyPr>
          <a:lstStyle/>
          <a:p>
            <a:r>
              <a:rPr lang="en-CR" sz="2800" b="1" dirty="0">
                <a:solidFill>
                  <a:srgbClr val="FF0000"/>
                </a:solidFill>
              </a:rPr>
              <a:t>+</a:t>
            </a:r>
          </a:p>
        </p:txBody>
      </p:sp>
      <p:sp>
        <p:nvSpPr>
          <p:cNvPr id="15" name="TextBox 14">
            <a:extLst>
              <a:ext uri="{FF2B5EF4-FFF2-40B4-BE49-F238E27FC236}">
                <a16:creationId xmlns:a16="http://schemas.microsoft.com/office/drawing/2014/main" id="{793BF236-1D31-B729-3033-0BA41BD680F3}"/>
              </a:ext>
            </a:extLst>
          </p:cNvPr>
          <p:cNvSpPr txBox="1"/>
          <p:nvPr/>
        </p:nvSpPr>
        <p:spPr>
          <a:xfrm>
            <a:off x="1890088" y="4511453"/>
            <a:ext cx="364202" cy="523220"/>
          </a:xfrm>
          <a:prstGeom prst="rect">
            <a:avLst/>
          </a:prstGeom>
          <a:noFill/>
        </p:spPr>
        <p:txBody>
          <a:bodyPr wrap="none" rtlCol="0">
            <a:spAutoFit/>
          </a:bodyPr>
          <a:lstStyle/>
          <a:p>
            <a:r>
              <a:rPr lang="en-CR" sz="2800" b="1" dirty="0">
                <a:solidFill>
                  <a:srgbClr val="FF0000"/>
                </a:solidFill>
              </a:rPr>
              <a:t>+</a:t>
            </a:r>
          </a:p>
        </p:txBody>
      </p:sp>
      <p:sp>
        <p:nvSpPr>
          <p:cNvPr id="16" name="TextBox 15">
            <a:extLst>
              <a:ext uri="{FF2B5EF4-FFF2-40B4-BE49-F238E27FC236}">
                <a16:creationId xmlns:a16="http://schemas.microsoft.com/office/drawing/2014/main" id="{069ED0C8-5BC0-9C25-BA58-E3B87B1345A9}"/>
              </a:ext>
            </a:extLst>
          </p:cNvPr>
          <p:cNvSpPr txBox="1"/>
          <p:nvPr/>
        </p:nvSpPr>
        <p:spPr>
          <a:xfrm>
            <a:off x="1890088" y="4893418"/>
            <a:ext cx="364202" cy="523220"/>
          </a:xfrm>
          <a:prstGeom prst="rect">
            <a:avLst/>
          </a:prstGeom>
          <a:noFill/>
        </p:spPr>
        <p:txBody>
          <a:bodyPr wrap="none" rtlCol="0">
            <a:spAutoFit/>
          </a:bodyPr>
          <a:lstStyle/>
          <a:p>
            <a:r>
              <a:rPr lang="en-CR" sz="2800" b="1" dirty="0">
                <a:solidFill>
                  <a:srgbClr val="FF0000"/>
                </a:solidFill>
              </a:rPr>
              <a:t>+</a:t>
            </a:r>
          </a:p>
        </p:txBody>
      </p:sp>
      <p:sp>
        <p:nvSpPr>
          <p:cNvPr id="14" name="TextBox 13">
            <a:extLst>
              <a:ext uri="{FF2B5EF4-FFF2-40B4-BE49-F238E27FC236}">
                <a16:creationId xmlns:a16="http://schemas.microsoft.com/office/drawing/2014/main" id="{D170F7DC-875A-71F4-08E8-96ECBBC98665}"/>
              </a:ext>
            </a:extLst>
          </p:cNvPr>
          <p:cNvSpPr txBox="1"/>
          <p:nvPr/>
        </p:nvSpPr>
        <p:spPr>
          <a:xfrm>
            <a:off x="6843871" y="3648435"/>
            <a:ext cx="1255921" cy="369332"/>
          </a:xfrm>
          <a:prstGeom prst="rect">
            <a:avLst/>
          </a:prstGeom>
          <a:noFill/>
        </p:spPr>
        <p:txBody>
          <a:bodyPr wrap="none" rtlCol="0">
            <a:spAutoFit/>
          </a:bodyPr>
          <a:lstStyle/>
          <a:p>
            <a:r>
              <a:rPr lang="en-CR" dirty="0">
                <a:solidFill>
                  <a:schemeClr val="bg1"/>
                </a:solidFill>
                <a:highlight>
                  <a:srgbClr val="FF0000"/>
                </a:highlight>
              </a:rPr>
              <a:t>Affirmation</a:t>
            </a:r>
          </a:p>
        </p:txBody>
      </p:sp>
      <p:sp>
        <p:nvSpPr>
          <p:cNvPr id="17" name="TextBox 16">
            <a:extLst>
              <a:ext uri="{FF2B5EF4-FFF2-40B4-BE49-F238E27FC236}">
                <a16:creationId xmlns:a16="http://schemas.microsoft.com/office/drawing/2014/main" id="{A23727C5-DF32-6AA1-CF40-07DEC39E7711}"/>
              </a:ext>
            </a:extLst>
          </p:cNvPr>
          <p:cNvSpPr txBox="1"/>
          <p:nvPr/>
        </p:nvSpPr>
        <p:spPr>
          <a:xfrm>
            <a:off x="8371730" y="3625286"/>
            <a:ext cx="1305935" cy="369332"/>
          </a:xfrm>
          <a:prstGeom prst="rect">
            <a:avLst/>
          </a:prstGeom>
          <a:noFill/>
        </p:spPr>
        <p:txBody>
          <a:bodyPr wrap="none" rtlCol="0">
            <a:spAutoFit/>
          </a:bodyPr>
          <a:lstStyle/>
          <a:p>
            <a:r>
              <a:rPr lang="en-US" dirty="0">
                <a:highlight>
                  <a:srgbClr val="00FF00"/>
                </a:highlight>
              </a:rPr>
              <a:t>Clarification</a:t>
            </a:r>
            <a:endParaRPr lang="en-CR" dirty="0">
              <a:highlight>
                <a:srgbClr val="00FF00"/>
              </a:highlight>
            </a:endParaRPr>
          </a:p>
        </p:txBody>
      </p:sp>
      <p:sp>
        <p:nvSpPr>
          <p:cNvPr id="18" name="TextBox 17">
            <a:extLst>
              <a:ext uri="{FF2B5EF4-FFF2-40B4-BE49-F238E27FC236}">
                <a16:creationId xmlns:a16="http://schemas.microsoft.com/office/drawing/2014/main" id="{F21E03D2-6CD4-D5DC-6258-F64C4466FF54}"/>
              </a:ext>
            </a:extLst>
          </p:cNvPr>
          <p:cNvSpPr txBox="1"/>
          <p:nvPr/>
        </p:nvSpPr>
        <p:spPr>
          <a:xfrm>
            <a:off x="6855446" y="4076698"/>
            <a:ext cx="2405082" cy="369332"/>
          </a:xfrm>
          <a:prstGeom prst="rect">
            <a:avLst/>
          </a:prstGeom>
          <a:noFill/>
        </p:spPr>
        <p:txBody>
          <a:bodyPr wrap="none" rtlCol="0">
            <a:spAutoFit/>
          </a:bodyPr>
          <a:lstStyle/>
          <a:p>
            <a:r>
              <a:rPr lang="en-US" dirty="0">
                <a:highlight>
                  <a:srgbClr val="00FF00"/>
                </a:highlight>
              </a:rPr>
              <a:t>of need or continuation</a:t>
            </a:r>
            <a:endParaRPr lang="en-CR" dirty="0">
              <a:highlight>
                <a:srgbClr val="00FF00"/>
              </a:highlight>
            </a:endParaRPr>
          </a:p>
        </p:txBody>
      </p:sp>
      <p:sp>
        <p:nvSpPr>
          <p:cNvPr id="19" name="TextBox 18">
            <a:extLst>
              <a:ext uri="{FF2B5EF4-FFF2-40B4-BE49-F238E27FC236}">
                <a16:creationId xmlns:a16="http://schemas.microsoft.com/office/drawing/2014/main" id="{6D0A44B4-3B0F-017F-94B1-9F6416EBB2AD}"/>
              </a:ext>
            </a:extLst>
          </p:cNvPr>
          <p:cNvSpPr txBox="1"/>
          <p:nvPr/>
        </p:nvSpPr>
        <p:spPr>
          <a:xfrm>
            <a:off x="6855446" y="4504961"/>
            <a:ext cx="1449949" cy="369332"/>
          </a:xfrm>
          <a:prstGeom prst="rect">
            <a:avLst/>
          </a:prstGeom>
          <a:noFill/>
        </p:spPr>
        <p:txBody>
          <a:bodyPr wrap="none" rtlCol="0">
            <a:spAutoFit/>
          </a:bodyPr>
          <a:lstStyle/>
          <a:p>
            <a:r>
              <a:rPr lang="en-CR" dirty="0">
                <a:highlight>
                  <a:srgbClr val="FFFF00"/>
                </a:highlight>
              </a:rPr>
              <a:t>More context</a:t>
            </a:r>
          </a:p>
        </p:txBody>
      </p:sp>
      <p:sp>
        <p:nvSpPr>
          <p:cNvPr id="20" name="TextBox 19">
            <a:extLst>
              <a:ext uri="{FF2B5EF4-FFF2-40B4-BE49-F238E27FC236}">
                <a16:creationId xmlns:a16="http://schemas.microsoft.com/office/drawing/2014/main" id="{F43C942F-1A42-83CA-9B7D-D94AB84EB29A}"/>
              </a:ext>
            </a:extLst>
          </p:cNvPr>
          <p:cNvSpPr txBox="1"/>
          <p:nvPr/>
        </p:nvSpPr>
        <p:spPr>
          <a:xfrm>
            <a:off x="8508891" y="4493386"/>
            <a:ext cx="696216" cy="369332"/>
          </a:xfrm>
          <a:prstGeom prst="rect">
            <a:avLst/>
          </a:prstGeom>
          <a:noFill/>
        </p:spPr>
        <p:txBody>
          <a:bodyPr wrap="none" rtlCol="0">
            <a:spAutoFit/>
          </a:bodyPr>
          <a:lstStyle/>
          <a:p>
            <a:r>
              <a:rPr lang="en-CR" dirty="0">
                <a:highlight>
                  <a:srgbClr val="00FFFF"/>
                </a:highlight>
              </a:rPr>
              <a:t>More</a:t>
            </a:r>
          </a:p>
        </p:txBody>
      </p:sp>
      <p:sp>
        <p:nvSpPr>
          <p:cNvPr id="21" name="TextBox 20">
            <a:extLst>
              <a:ext uri="{FF2B5EF4-FFF2-40B4-BE49-F238E27FC236}">
                <a16:creationId xmlns:a16="http://schemas.microsoft.com/office/drawing/2014/main" id="{069EE12F-5E7C-6BFD-B44A-633D9D217414}"/>
              </a:ext>
            </a:extLst>
          </p:cNvPr>
          <p:cNvSpPr txBox="1"/>
          <p:nvPr/>
        </p:nvSpPr>
        <p:spPr>
          <a:xfrm>
            <a:off x="6878596" y="4933224"/>
            <a:ext cx="1196802" cy="369332"/>
          </a:xfrm>
          <a:prstGeom prst="rect">
            <a:avLst/>
          </a:prstGeom>
          <a:noFill/>
        </p:spPr>
        <p:txBody>
          <a:bodyPr wrap="none" rtlCol="0">
            <a:spAutoFit/>
          </a:bodyPr>
          <a:lstStyle/>
          <a:p>
            <a:r>
              <a:rPr lang="en-CR" dirty="0">
                <a:highlight>
                  <a:srgbClr val="00FFFF"/>
                </a:highlight>
              </a:rPr>
              <a:t>instruction</a:t>
            </a:r>
          </a:p>
        </p:txBody>
      </p:sp>
      <p:sp>
        <p:nvSpPr>
          <p:cNvPr id="22" name="TextBox 21">
            <a:extLst>
              <a:ext uri="{FF2B5EF4-FFF2-40B4-BE49-F238E27FC236}">
                <a16:creationId xmlns:a16="http://schemas.microsoft.com/office/drawing/2014/main" id="{2477D4CE-9A51-D539-49B1-FC2951327DC1}"/>
              </a:ext>
            </a:extLst>
          </p:cNvPr>
          <p:cNvSpPr txBox="1"/>
          <p:nvPr/>
        </p:nvSpPr>
        <p:spPr>
          <a:xfrm>
            <a:off x="8047639" y="3532276"/>
            <a:ext cx="364202" cy="523220"/>
          </a:xfrm>
          <a:prstGeom prst="rect">
            <a:avLst/>
          </a:prstGeom>
          <a:noFill/>
        </p:spPr>
        <p:txBody>
          <a:bodyPr wrap="none" rtlCol="0">
            <a:spAutoFit/>
          </a:bodyPr>
          <a:lstStyle/>
          <a:p>
            <a:r>
              <a:rPr lang="en-CR" sz="2800" b="1" dirty="0">
                <a:solidFill>
                  <a:srgbClr val="FF0000"/>
                </a:solidFill>
              </a:rPr>
              <a:t>+</a:t>
            </a:r>
          </a:p>
        </p:txBody>
      </p:sp>
      <p:sp>
        <p:nvSpPr>
          <p:cNvPr id="23" name="TextBox 22">
            <a:extLst>
              <a:ext uri="{FF2B5EF4-FFF2-40B4-BE49-F238E27FC236}">
                <a16:creationId xmlns:a16="http://schemas.microsoft.com/office/drawing/2014/main" id="{699DA9A9-59B8-6E1F-C605-9FDFFFE02BF8}"/>
              </a:ext>
            </a:extLst>
          </p:cNvPr>
          <p:cNvSpPr txBox="1"/>
          <p:nvPr/>
        </p:nvSpPr>
        <p:spPr>
          <a:xfrm>
            <a:off x="9205107" y="3948965"/>
            <a:ext cx="364202" cy="523220"/>
          </a:xfrm>
          <a:prstGeom prst="rect">
            <a:avLst/>
          </a:prstGeom>
          <a:noFill/>
        </p:spPr>
        <p:txBody>
          <a:bodyPr wrap="none" rtlCol="0">
            <a:spAutoFit/>
          </a:bodyPr>
          <a:lstStyle/>
          <a:p>
            <a:r>
              <a:rPr lang="en-CR" sz="2800" b="1" dirty="0">
                <a:solidFill>
                  <a:srgbClr val="FF0000"/>
                </a:solidFill>
              </a:rPr>
              <a:t>+</a:t>
            </a:r>
          </a:p>
        </p:txBody>
      </p:sp>
      <p:sp>
        <p:nvSpPr>
          <p:cNvPr id="24" name="TextBox 23">
            <a:extLst>
              <a:ext uri="{FF2B5EF4-FFF2-40B4-BE49-F238E27FC236}">
                <a16:creationId xmlns:a16="http://schemas.microsoft.com/office/drawing/2014/main" id="{7002A7B7-A9B9-D2F6-EA4E-D94890217EED}"/>
              </a:ext>
            </a:extLst>
          </p:cNvPr>
          <p:cNvSpPr txBox="1"/>
          <p:nvPr/>
        </p:nvSpPr>
        <p:spPr>
          <a:xfrm>
            <a:off x="8209685" y="4400377"/>
            <a:ext cx="364202" cy="523220"/>
          </a:xfrm>
          <a:prstGeom prst="rect">
            <a:avLst/>
          </a:prstGeom>
          <a:noFill/>
        </p:spPr>
        <p:txBody>
          <a:bodyPr wrap="none" rtlCol="0">
            <a:spAutoFit/>
          </a:bodyPr>
          <a:lstStyle/>
          <a:p>
            <a:r>
              <a:rPr lang="en-CR" sz="2800" b="1" dirty="0">
                <a:solidFill>
                  <a:srgbClr val="FF0000"/>
                </a:solidFill>
              </a:rPr>
              <a:t>+</a:t>
            </a:r>
          </a:p>
        </p:txBody>
      </p:sp>
      <p:pic>
        <p:nvPicPr>
          <p:cNvPr id="27" name="Picture 26">
            <a:extLst>
              <a:ext uri="{FF2B5EF4-FFF2-40B4-BE49-F238E27FC236}">
                <a16:creationId xmlns:a16="http://schemas.microsoft.com/office/drawing/2014/main" id="{BE8185C0-B826-4855-755D-4A6681E60826}"/>
              </a:ext>
            </a:extLst>
          </p:cNvPr>
          <p:cNvPicPr>
            <a:picLocks noChangeAspect="1"/>
          </p:cNvPicPr>
          <p:nvPr/>
        </p:nvPicPr>
        <p:blipFill>
          <a:blip r:embed="rId3"/>
          <a:stretch>
            <a:fillRect/>
          </a:stretch>
        </p:blipFill>
        <p:spPr>
          <a:xfrm>
            <a:off x="1681241" y="2033148"/>
            <a:ext cx="3987800" cy="4076700"/>
          </a:xfrm>
          <a:prstGeom prst="rect">
            <a:avLst/>
          </a:prstGeom>
        </p:spPr>
      </p:pic>
      <p:pic>
        <p:nvPicPr>
          <p:cNvPr id="28" name="Picture 27">
            <a:extLst>
              <a:ext uri="{FF2B5EF4-FFF2-40B4-BE49-F238E27FC236}">
                <a16:creationId xmlns:a16="http://schemas.microsoft.com/office/drawing/2014/main" id="{6C48E59E-63E0-2F80-33C8-E69D057568D0}"/>
              </a:ext>
            </a:extLst>
          </p:cNvPr>
          <p:cNvPicPr>
            <a:picLocks noChangeAspect="1"/>
          </p:cNvPicPr>
          <p:nvPr/>
        </p:nvPicPr>
        <p:blipFill>
          <a:blip r:embed="rId3"/>
          <a:stretch>
            <a:fillRect/>
          </a:stretch>
        </p:blipFill>
        <p:spPr>
          <a:xfrm>
            <a:off x="6531032" y="2033148"/>
            <a:ext cx="3987800" cy="4076700"/>
          </a:xfrm>
          <a:prstGeom prst="rect">
            <a:avLst/>
          </a:prstGeom>
        </p:spPr>
      </p:pic>
    </p:spTree>
    <p:extLst>
      <p:ext uri="{BB962C8B-B14F-4D97-AF65-F5344CB8AC3E}">
        <p14:creationId xmlns:p14="http://schemas.microsoft.com/office/powerpoint/2010/main" val="49991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3CAD30D-B359-197A-2F2D-6918DE842B70}"/>
              </a:ext>
            </a:extLst>
          </p:cNvPr>
          <p:cNvCxnSpPr>
            <a:cxnSpLocks/>
          </p:cNvCxnSpPr>
          <p:nvPr/>
        </p:nvCxnSpPr>
        <p:spPr>
          <a:xfrm>
            <a:off x="2082800" y="2558005"/>
            <a:ext cx="0" cy="4299995"/>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2381250" y="414338"/>
            <a:ext cx="6972300" cy="1262744"/>
          </a:xfrm>
        </p:spPr>
        <p:txBody>
          <a:bodyPr/>
          <a:lstStyle/>
          <a:p>
            <a:pPr algn="ctr"/>
            <a:r>
              <a:rPr lang="en-US" sz="5400" dirty="0"/>
              <a:t>Active Content Management Is Crucial</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2504263" y="1966685"/>
            <a:ext cx="7183474" cy="928915"/>
          </a:xfrm>
        </p:spPr>
        <p:txBody>
          <a:bodyPr/>
          <a:lstStyle/>
          <a:p>
            <a:endParaRPr lang="en-US" sz="1800" b="0" dirty="0"/>
          </a:p>
          <a:p>
            <a:pPr marL="0" indent="0">
              <a:buNone/>
            </a:pPr>
            <a:r>
              <a:rPr lang="en-US" sz="3200" dirty="0">
                <a:solidFill>
                  <a:schemeClr val="accent4"/>
                </a:solidFill>
              </a:rPr>
              <a:t>Benefits of dedicated content manager</a:t>
            </a:r>
          </a:p>
          <a:p>
            <a:pPr>
              <a:buClr>
                <a:schemeClr val="accent4"/>
              </a:buClr>
            </a:pPr>
            <a:r>
              <a:rPr lang="en-US" b="0" dirty="0"/>
              <a:t>Focus</a:t>
            </a:r>
          </a:p>
          <a:p>
            <a:pPr>
              <a:buClr>
                <a:schemeClr val="accent4"/>
              </a:buClr>
            </a:pPr>
            <a:r>
              <a:rPr lang="en-US" b="0" dirty="0"/>
              <a:t>Consistency</a:t>
            </a:r>
          </a:p>
          <a:p>
            <a:pPr>
              <a:buClr>
                <a:schemeClr val="accent4"/>
              </a:buClr>
            </a:pPr>
            <a:r>
              <a:rPr lang="en-US" b="0" dirty="0"/>
              <a:t>Platform optimization</a:t>
            </a:r>
          </a:p>
          <a:p>
            <a:pPr>
              <a:buClr>
                <a:schemeClr val="accent4"/>
              </a:buClr>
            </a:pPr>
            <a:r>
              <a:rPr lang="en-US" b="0" dirty="0"/>
              <a:t>Quality/brand standards</a:t>
            </a:r>
          </a:p>
          <a:p>
            <a:pPr>
              <a:buClr>
                <a:schemeClr val="accent4"/>
              </a:buClr>
            </a:pPr>
            <a:r>
              <a:rPr lang="en-US" b="0" dirty="0"/>
              <a:t>Current/accurate (SME partnerships)</a:t>
            </a:r>
          </a:p>
          <a:p>
            <a:pPr>
              <a:buClr>
                <a:schemeClr val="accent4"/>
              </a:buClr>
            </a:pPr>
            <a:r>
              <a:rPr lang="en-US" b="0" dirty="0"/>
              <a:t>Content library expert</a:t>
            </a:r>
          </a:p>
          <a:p>
            <a:endParaRPr lang="en-US" b="0" dirty="0"/>
          </a:p>
          <a:p>
            <a:endParaRPr lang="en-US" sz="1800" b="0" dirty="0"/>
          </a:p>
          <a:p>
            <a:endParaRPr lang="en-US" sz="1800" b="0" dirty="0"/>
          </a:p>
          <a:p>
            <a:pPr marL="0" indent="0">
              <a:buNone/>
            </a:pPr>
            <a:endParaRPr lang="en-US" dirty="0">
              <a:solidFill>
                <a:schemeClr val="accent4"/>
              </a:solidFill>
            </a:endParaRPr>
          </a:p>
        </p:txBody>
      </p:sp>
      <p:sp>
        <p:nvSpPr>
          <p:cNvPr id="4" name="Oval 3">
            <a:extLst>
              <a:ext uri="{FF2B5EF4-FFF2-40B4-BE49-F238E27FC236}">
                <a16:creationId xmlns:a16="http://schemas.microsoft.com/office/drawing/2014/main" id="{F5E017CB-EF8A-5C33-3BA8-4C36FA2C48F1}"/>
              </a:ext>
            </a:extLst>
          </p:cNvPr>
          <p:cNvSpPr/>
          <p:nvPr/>
        </p:nvSpPr>
        <p:spPr>
          <a:xfrm>
            <a:off x="1784350" y="2334985"/>
            <a:ext cx="596900" cy="5606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R" sz="2800" b="1" dirty="0">
                <a:solidFill>
                  <a:schemeClr val="tx1"/>
                </a:solidFill>
              </a:rPr>
              <a:t>1</a:t>
            </a:r>
          </a:p>
        </p:txBody>
      </p:sp>
    </p:spTree>
    <p:extLst>
      <p:ext uri="{BB962C8B-B14F-4D97-AF65-F5344CB8AC3E}">
        <p14:creationId xmlns:p14="http://schemas.microsoft.com/office/powerpoint/2010/main" val="267420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4DC7F-D4D8-29BB-BEDF-E61CB885CA2A}"/>
              </a:ext>
            </a:extLst>
          </p:cNvPr>
          <p:cNvSpPr>
            <a:spLocks noGrp="1"/>
          </p:cNvSpPr>
          <p:nvPr>
            <p:ph idx="1"/>
          </p:nvPr>
        </p:nvSpPr>
        <p:spPr>
          <a:xfrm>
            <a:off x="3653280" y="5060173"/>
            <a:ext cx="3189790" cy="1221343"/>
          </a:xfrm>
        </p:spPr>
        <p:txBody>
          <a:bodyPr/>
          <a:lstStyle/>
          <a:p>
            <a:pPr marL="0" indent="0">
              <a:buNone/>
            </a:pPr>
            <a:r>
              <a:rPr lang="en-US" dirty="0">
                <a:effectLst>
                  <a:outerShdw blurRad="50800" dist="38100" dir="5400000" algn="t" rotWithShape="0">
                    <a:prstClr val="black">
                      <a:alpha val="40000"/>
                    </a:prstClr>
                  </a:outerShdw>
                </a:effectLst>
              </a:rPr>
              <a:t>Kelson Forsgren </a:t>
            </a:r>
            <a:br>
              <a:rPr lang="en-US" dirty="0">
                <a:effectLst>
                  <a:outerShdw blurRad="50800" dist="38100" dir="5400000" algn="t" rotWithShape="0">
                    <a:prstClr val="black">
                      <a:alpha val="40000"/>
                    </a:prstClr>
                  </a:outerShdw>
                </a:effectLst>
              </a:rPr>
            </a:br>
            <a:r>
              <a:rPr lang="en-US" sz="2000" b="0" dirty="0">
                <a:effectLst>
                  <a:outerShdw blurRad="50800" dist="38100" dir="5400000" algn="t" rotWithShape="0">
                    <a:prstClr val="black">
                      <a:alpha val="40000"/>
                    </a:prstClr>
                  </a:outerShdw>
                </a:effectLst>
              </a:rPr>
              <a:t>VP</a:t>
            </a:r>
            <a:br>
              <a:rPr lang="en-US" sz="2000" b="0" dirty="0">
                <a:effectLst>
                  <a:outerShdw blurRad="50800" dist="38100" dir="5400000" algn="t" rotWithShape="0">
                    <a:prstClr val="black">
                      <a:alpha val="40000"/>
                    </a:prstClr>
                  </a:outerShdw>
                </a:effectLst>
              </a:rPr>
            </a:br>
            <a:r>
              <a:rPr lang="en-US" sz="2000" b="0" dirty="0">
                <a:effectLst>
                  <a:outerShdw blurRad="50800" dist="38100" dir="5400000" algn="t" rotWithShape="0">
                    <a:prstClr val="black">
                      <a:alpha val="40000"/>
                    </a:prstClr>
                  </a:outerShdw>
                </a:effectLst>
              </a:rPr>
              <a:t>Shipley Associates</a:t>
            </a:r>
            <a:endParaRPr lang="en-US" b="0" dirty="0">
              <a:effectLst>
                <a:outerShdw blurRad="50800" dist="38100" dir="5400000" algn="t" rotWithShape="0">
                  <a:prstClr val="black">
                    <a:alpha val="40000"/>
                  </a:prstClr>
                </a:outerShdw>
              </a:effectLst>
            </a:endParaRPr>
          </a:p>
        </p:txBody>
      </p:sp>
      <p:sp>
        <p:nvSpPr>
          <p:cNvPr id="4" name="Title 1">
            <a:extLst>
              <a:ext uri="{FF2B5EF4-FFF2-40B4-BE49-F238E27FC236}">
                <a16:creationId xmlns:a16="http://schemas.microsoft.com/office/drawing/2014/main" id="{6DBA1E38-C5BB-9A02-E2CB-7A4D6CB005E4}"/>
              </a:ext>
            </a:extLst>
          </p:cNvPr>
          <p:cNvSpPr txBox="1">
            <a:spLocks/>
          </p:cNvSpPr>
          <p:nvPr/>
        </p:nvSpPr>
        <p:spPr>
          <a:xfrm>
            <a:off x="4317357" y="1112332"/>
            <a:ext cx="3487113" cy="518782"/>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000" b="1" i="0" kern="1200">
                <a:solidFill>
                  <a:schemeClr val="bg1"/>
                </a:solidFill>
                <a:latin typeface="Mont Bold" pitchFamily="2" charset="0"/>
                <a:ea typeface="+mj-ea"/>
                <a:cs typeface="+mj-cs"/>
              </a:defRPr>
            </a:lvl1pPr>
          </a:lstStyle>
          <a:p>
            <a:pPr algn="ctr"/>
            <a:r>
              <a:rPr lang="en-US" sz="3200" b="0" dirty="0">
                <a:effectLst>
                  <a:outerShdw blurRad="50800" dist="38100" dir="5400000" algn="t" rotWithShape="0">
                    <a:prstClr val="black">
                      <a:alpha val="40000"/>
                    </a:prstClr>
                  </a:outerShdw>
                </a:effectLst>
              </a:rPr>
              <a:t>PREPARING YOUR</a:t>
            </a:r>
          </a:p>
        </p:txBody>
      </p:sp>
      <p:sp>
        <p:nvSpPr>
          <p:cNvPr id="5" name="Title 1">
            <a:extLst>
              <a:ext uri="{FF2B5EF4-FFF2-40B4-BE49-F238E27FC236}">
                <a16:creationId xmlns:a16="http://schemas.microsoft.com/office/drawing/2014/main" id="{F39B6BA1-1E46-DCB8-1B44-8DD5A6EFE621}"/>
              </a:ext>
            </a:extLst>
          </p:cNvPr>
          <p:cNvSpPr txBox="1">
            <a:spLocks/>
          </p:cNvSpPr>
          <p:nvPr/>
        </p:nvSpPr>
        <p:spPr>
          <a:xfrm>
            <a:off x="2759833" y="1223578"/>
            <a:ext cx="6423949" cy="1195234"/>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000" b="1" i="0" kern="1200">
                <a:solidFill>
                  <a:schemeClr val="bg1"/>
                </a:solidFill>
                <a:latin typeface="Mont Bold" pitchFamily="2" charset="0"/>
                <a:ea typeface="+mj-ea"/>
                <a:cs typeface="+mj-cs"/>
              </a:defRPr>
            </a:lvl1pPr>
          </a:lstStyle>
          <a:p>
            <a:pPr algn="ctr"/>
            <a:r>
              <a:rPr lang="en-US" sz="11500" dirty="0">
                <a:effectLst>
                  <a:outerShdw blurRad="50800" dist="38100" dir="5400000" algn="t" rotWithShape="0">
                    <a:prstClr val="black">
                      <a:alpha val="40000"/>
                    </a:prstClr>
                  </a:outerShdw>
                </a:effectLst>
              </a:rPr>
              <a:t>Content</a:t>
            </a:r>
          </a:p>
        </p:txBody>
      </p:sp>
      <p:sp>
        <p:nvSpPr>
          <p:cNvPr id="6" name="Title 1">
            <a:extLst>
              <a:ext uri="{FF2B5EF4-FFF2-40B4-BE49-F238E27FC236}">
                <a16:creationId xmlns:a16="http://schemas.microsoft.com/office/drawing/2014/main" id="{459D1D1F-377D-0BE6-C685-00C5F428BA9E}"/>
              </a:ext>
            </a:extLst>
          </p:cNvPr>
          <p:cNvSpPr txBox="1">
            <a:spLocks/>
          </p:cNvSpPr>
          <p:nvPr/>
        </p:nvSpPr>
        <p:spPr>
          <a:xfrm>
            <a:off x="5092739" y="2530058"/>
            <a:ext cx="1936348" cy="487479"/>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000" b="1" i="0" kern="1200">
                <a:solidFill>
                  <a:schemeClr val="bg1"/>
                </a:solidFill>
                <a:latin typeface="Mont Bold" pitchFamily="2" charset="0"/>
                <a:ea typeface="+mj-ea"/>
                <a:cs typeface="+mj-cs"/>
              </a:defRPr>
            </a:lvl1pPr>
          </a:lstStyle>
          <a:p>
            <a:pPr algn="ctr"/>
            <a:r>
              <a:rPr lang="en-US" sz="3200" b="0" dirty="0">
                <a:effectLst>
                  <a:outerShdw blurRad="50800" dist="38100" dir="5400000" algn="t" rotWithShape="0">
                    <a:prstClr val="black">
                      <a:alpha val="40000"/>
                    </a:prstClr>
                  </a:outerShdw>
                </a:effectLst>
              </a:rPr>
              <a:t>FOR THE</a:t>
            </a:r>
          </a:p>
        </p:txBody>
      </p:sp>
      <p:sp>
        <p:nvSpPr>
          <p:cNvPr id="7" name="Title 1">
            <a:extLst>
              <a:ext uri="{FF2B5EF4-FFF2-40B4-BE49-F238E27FC236}">
                <a16:creationId xmlns:a16="http://schemas.microsoft.com/office/drawing/2014/main" id="{808DE2A4-3D78-3AAA-B722-CC9E2CDFF366}"/>
              </a:ext>
            </a:extLst>
          </p:cNvPr>
          <p:cNvSpPr txBox="1">
            <a:spLocks/>
          </p:cNvSpPr>
          <p:nvPr/>
        </p:nvSpPr>
        <p:spPr>
          <a:xfrm>
            <a:off x="2448282" y="2418812"/>
            <a:ext cx="2035219" cy="1334947"/>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000" b="1" i="0" kern="1200">
                <a:solidFill>
                  <a:schemeClr val="bg1"/>
                </a:solidFill>
                <a:latin typeface="Mont Bold" pitchFamily="2" charset="0"/>
                <a:ea typeface="+mj-ea"/>
                <a:cs typeface="+mj-cs"/>
              </a:defRPr>
            </a:lvl1pPr>
          </a:lstStyle>
          <a:p>
            <a:pPr algn="ctr"/>
            <a:r>
              <a:rPr lang="en-US" sz="13800" dirty="0">
                <a:solidFill>
                  <a:srgbClr val="FFC000"/>
                </a:solidFill>
                <a:effectLst>
                  <a:outerShdw blurRad="50800" dist="38100" dir="5400000" algn="t" rotWithShape="0">
                    <a:prstClr val="black">
                      <a:alpha val="40000"/>
                    </a:prstClr>
                  </a:outerShdw>
                </a:effectLst>
              </a:rPr>
              <a:t>AI</a:t>
            </a:r>
          </a:p>
        </p:txBody>
      </p:sp>
      <p:sp>
        <p:nvSpPr>
          <p:cNvPr id="8" name="Title 1">
            <a:extLst>
              <a:ext uri="{FF2B5EF4-FFF2-40B4-BE49-F238E27FC236}">
                <a16:creationId xmlns:a16="http://schemas.microsoft.com/office/drawing/2014/main" id="{1F9E0973-A3A6-0BE9-13FF-0394961259B8}"/>
              </a:ext>
            </a:extLst>
          </p:cNvPr>
          <p:cNvSpPr txBox="1">
            <a:spLocks/>
          </p:cNvSpPr>
          <p:nvPr/>
        </p:nvSpPr>
        <p:spPr>
          <a:xfrm>
            <a:off x="4231992" y="2761526"/>
            <a:ext cx="5832676" cy="1334947"/>
          </a:xfrm>
          <a:prstGeom prst="rect">
            <a:avLst/>
          </a:prstGeom>
          <a:effectLst>
            <a:outerShdw blurRad="50800" dist="38100" dir="5400000" algn="t" rotWithShape="0">
              <a:prstClr val="black">
                <a:alpha val="40000"/>
              </a:prstClr>
            </a:outerShdw>
          </a:effectLst>
        </p:spPr>
        <p:txBody>
          <a:bodyPr/>
          <a:lstStyle>
            <a:lvl1pPr algn="l" defTabSz="914400" rtl="0" eaLnBrk="1" latinLnBrk="0" hangingPunct="1">
              <a:lnSpc>
                <a:spcPct val="90000"/>
              </a:lnSpc>
              <a:spcBef>
                <a:spcPct val="0"/>
              </a:spcBef>
              <a:buNone/>
              <a:defRPr sz="4000" b="1" i="0" kern="1200">
                <a:solidFill>
                  <a:schemeClr val="bg1"/>
                </a:solidFill>
                <a:latin typeface="Mont Bold" pitchFamily="2" charset="0"/>
                <a:ea typeface="+mj-ea"/>
                <a:cs typeface="+mj-cs"/>
              </a:defRPr>
            </a:lvl1pPr>
          </a:lstStyle>
          <a:p>
            <a:pPr algn="ctr"/>
            <a:r>
              <a:rPr lang="en-US" sz="9600" dirty="0">
                <a:effectLst>
                  <a:outerShdw blurRad="50800" dist="38100" dir="5400000" algn="t" rotWithShape="0">
                    <a:prstClr val="black">
                      <a:alpha val="40000"/>
                    </a:prstClr>
                  </a:outerShdw>
                </a:effectLst>
              </a:rPr>
              <a:t>Revolution</a:t>
            </a:r>
          </a:p>
        </p:txBody>
      </p:sp>
      <p:sp>
        <p:nvSpPr>
          <p:cNvPr id="12" name="TextBox 11">
            <a:extLst>
              <a:ext uri="{FF2B5EF4-FFF2-40B4-BE49-F238E27FC236}">
                <a16:creationId xmlns:a16="http://schemas.microsoft.com/office/drawing/2014/main" id="{9C97A072-2F4A-A59C-E363-FB46F7031DFB}"/>
              </a:ext>
            </a:extLst>
          </p:cNvPr>
          <p:cNvSpPr txBox="1"/>
          <p:nvPr/>
        </p:nvSpPr>
        <p:spPr>
          <a:xfrm>
            <a:off x="7956156" y="5060173"/>
            <a:ext cx="3189790" cy="1334946"/>
          </a:xfrm>
          <a:prstGeom prst="rect">
            <a:avLst/>
          </a:prstGeom>
          <a:effectLst>
            <a:outerShdw blurRad="50800" dist="38100" dir="5400000" algn="t" rotWithShape="0">
              <a:prstClr val="black">
                <a:alpha val="40000"/>
              </a:prstClr>
            </a:outerShdw>
          </a:effectLst>
        </p:spPr>
        <p:txBody>
          <a:bodyPr/>
          <a:lstStyle>
            <a:lvl1pPr indent="0" algn="ctr">
              <a:lnSpc>
                <a:spcPct val="90000"/>
              </a:lnSpc>
              <a:spcBef>
                <a:spcPts val="1000"/>
              </a:spcBef>
              <a:buFont typeface="Arial" panose="020B0604020202020204" pitchFamily="34" charset="0"/>
              <a:buNone/>
              <a:defRPr sz="2800" b="1" i="0">
                <a:solidFill>
                  <a:schemeClr val="bg1"/>
                </a:solidFill>
                <a:effectLst>
                  <a:outerShdw blurRad="50800" dist="38100" dir="5400000" algn="t" rotWithShape="0">
                    <a:prstClr val="black">
                      <a:alpha val="40000"/>
                    </a:prstClr>
                  </a:outerShdw>
                </a:effectLst>
                <a:latin typeface="Mont Bold" pitchFamily="2" charset="0"/>
              </a:defRPr>
            </a:lvl1pPr>
            <a:lvl2pPr marL="685800" indent="-228600">
              <a:lnSpc>
                <a:spcPct val="90000"/>
              </a:lnSpc>
              <a:spcBef>
                <a:spcPts val="500"/>
              </a:spcBef>
              <a:buFont typeface="Arial" panose="020B0604020202020204" pitchFamily="34" charset="0"/>
              <a:buChar char="•"/>
              <a:defRPr sz="2400" b="1" i="0">
                <a:solidFill>
                  <a:schemeClr val="bg1"/>
                </a:solidFill>
                <a:latin typeface="Mont Bold" pitchFamily="2" charset="0"/>
              </a:defRPr>
            </a:lvl2pPr>
            <a:lvl3pPr indent="0">
              <a:lnSpc>
                <a:spcPct val="90000"/>
              </a:lnSpc>
              <a:spcBef>
                <a:spcPts val="500"/>
              </a:spcBef>
              <a:buFont typeface="Arial" panose="020B0604020202020204" pitchFamily="34" charset="0"/>
              <a:buNone/>
              <a:defRPr sz="2000" b="1" i="0">
                <a:solidFill>
                  <a:schemeClr val="bg1"/>
                </a:solidFill>
                <a:latin typeface="Mont Bold" pitchFamily="2" charset="0"/>
              </a:defRPr>
            </a:lvl3pPr>
            <a:lvl4pPr marL="1600200" indent="-228600">
              <a:lnSpc>
                <a:spcPct val="90000"/>
              </a:lnSpc>
              <a:spcBef>
                <a:spcPts val="500"/>
              </a:spcBef>
              <a:buFont typeface="Arial" panose="020B0604020202020204" pitchFamily="34" charset="0"/>
              <a:buChar char="•"/>
              <a:defRPr b="1" i="0">
                <a:solidFill>
                  <a:schemeClr val="bg1"/>
                </a:solidFill>
                <a:latin typeface="Mont Bold" pitchFamily="2" charset="0"/>
              </a:defRPr>
            </a:lvl4pPr>
            <a:lvl5pPr marL="2057400" indent="-228600">
              <a:lnSpc>
                <a:spcPct val="90000"/>
              </a:lnSpc>
              <a:spcBef>
                <a:spcPts val="500"/>
              </a:spcBef>
              <a:buFont typeface="Arial" panose="020B0604020202020204" pitchFamily="34" charset="0"/>
              <a:buChar char="•"/>
              <a:defRPr b="1" i="0">
                <a:solidFill>
                  <a:schemeClr val="bg1"/>
                </a:solidFill>
                <a:latin typeface="Mont 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dirty="0"/>
              <a:t>Lisa </a:t>
            </a:r>
            <a:r>
              <a:rPr lang="en-US" dirty="0" err="1"/>
              <a:t>Puckrin</a:t>
            </a:r>
            <a:r>
              <a:rPr lang="en-US" dirty="0"/>
              <a:t> </a:t>
            </a:r>
            <a:br>
              <a:rPr lang="en-US" dirty="0"/>
            </a:br>
            <a:r>
              <a:rPr lang="en-US" sz="2000" b="0" dirty="0"/>
              <a:t>Consultant </a:t>
            </a:r>
            <a:br>
              <a:rPr lang="en-US" sz="2000" b="0" dirty="0"/>
            </a:br>
            <a:r>
              <a:rPr lang="en-US" sz="2000" b="0" dirty="0"/>
              <a:t>Shipley Associates</a:t>
            </a:r>
            <a:endParaRPr lang="en-US" b="0" dirty="0"/>
          </a:p>
        </p:txBody>
      </p:sp>
      <p:pic>
        <p:nvPicPr>
          <p:cNvPr id="14" name="Picture 13">
            <a:extLst>
              <a:ext uri="{FF2B5EF4-FFF2-40B4-BE49-F238E27FC236}">
                <a16:creationId xmlns:a16="http://schemas.microsoft.com/office/drawing/2014/main" id="{241719C2-217F-9A9C-0878-669C16EA3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960" y="4888174"/>
            <a:ext cx="1281186" cy="1281186"/>
          </a:xfrm>
          <a:prstGeom prst="ellipse">
            <a:avLst/>
          </a:prstGeom>
          <a:ln w="28575">
            <a:solidFill>
              <a:schemeClr val="bg1"/>
            </a:solidFill>
          </a:ln>
        </p:spPr>
      </p:pic>
      <p:pic>
        <p:nvPicPr>
          <p:cNvPr id="16" name="Picture 15">
            <a:extLst>
              <a:ext uri="{FF2B5EF4-FFF2-40B4-BE49-F238E27FC236}">
                <a16:creationId xmlns:a16="http://schemas.microsoft.com/office/drawing/2014/main" id="{3C71DADC-206A-F190-C254-C406A1CFF9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19" t="5779" r="17289" b="9202"/>
          <a:stretch/>
        </p:blipFill>
        <p:spPr>
          <a:xfrm>
            <a:off x="6602165" y="4888174"/>
            <a:ext cx="1281186" cy="1281186"/>
          </a:xfrm>
          <a:prstGeom prst="ellipse">
            <a:avLst/>
          </a:prstGeom>
          <a:ln w="28575">
            <a:solidFill>
              <a:schemeClr val="bg1"/>
            </a:solidFill>
          </a:ln>
        </p:spPr>
      </p:pic>
      <p:cxnSp>
        <p:nvCxnSpPr>
          <p:cNvPr id="18" name="Straight Connector 17">
            <a:extLst>
              <a:ext uri="{FF2B5EF4-FFF2-40B4-BE49-F238E27FC236}">
                <a16:creationId xmlns:a16="http://schemas.microsoft.com/office/drawing/2014/main" id="{B15F3B8B-568E-4878-EA0D-9C3E5D99E1D7}"/>
              </a:ext>
            </a:extLst>
          </p:cNvPr>
          <p:cNvCxnSpPr/>
          <p:nvPr/>
        </p:nvCxnSpPr>
        <p:spPr>
          <a:xfrm>
            <a:off x="6342927" y="4888174"/>
            <a:ext cx="0" cy="128118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4F1326D-9F29-2722-0899-3654FD8D56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8291">
            <a:off x="8128184" y="2002218"/>
            <a:ext cx="2296414" cy="1224754"/>
          </a:xfrm>
          <a:prstGeom prst="rect">
            <a:avLst/>
          </a:prstGeom>
        </p:spPr>
      </p:pic>
    </p:spTree>
    <p:extLst>
      <p:ext uri="{BB962C8B-B14F-4D97-AF65-F5344CB8AC3E}">
        <p14:creationId xmlns:p14="http://schemas.microsoft.com/office/powerpoint/2010/main" val="9879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B6E20FF-6E71-D34C-1576-405BDC1CC7F8}"/>
              </a:ext>
            </a:extLst>
          </p:cNvPr>
          <p:cNvCxnSpPr>
            <a:cxnSpLocks/>
          </p:cNvCxnSpPr>
          <p:nvPr/>
        </p:nvCxnSpPr>
        <p:spPr>
          <a:xfrm>
            <a:off x="2082800" y="0"/>
            <a:ext cx="0" cy="6858000"/>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2485422" y="229144"/>
            <a:ext cx="6972300" cy="1262744"/>
          </a:xfrm>
        </p:spPr>
        <p:txBody>
          <a:bodyPr/>
          <a:lstStyle/>
          <a:p>
            <a:pPr algn="ctr"/>
            <a:r>
              <a:rPr lang="en-US" sz="5400" dirty="0"/>
              <a:t>Content Management </a:t>
            </a:r>
            <a:r>
              <a:rPr lang="en-US" sz="5400" dirty="0">
                <a:solidFill>
                  <a:schemeClr val="accent4"/>
                </a:solidFill>
                <a:ea typeface="+mn-ea"/>
                <a:cs typeface="+mn-cs"/>
              </a:rPr>
              <a:t>Best Practices</a:t>
            </a:r>
          </a:p>
        </p:txBody>
      </p:sp>
      <p:sp>
        <p:nvSpPr>
          <p:cNvPr id="3" name="Content Placeholder 6">
            <a:extLst>
              <a:ext uri="{FF2B5EF4-FFF2-40B4-BE49-F238E27FC236}">
                <a16:creationId xmlns:a16="http://schemas.microsoft.com/office/drawing/2014/main" id="{987227B6-92C3-5165-50AB-A3249A14D956}"/>
              </a:ext>
            </a:extLst>
          </p:cNvPr>
          <p:cNvSpPr txBox="1">
            <a:spLocks/>
          </p:cNvSpPr>
          <p:nvPr/>
        </p:nvSpPr>
        <p:spPr>
          <a:xfrm>
            <a:off x="2679700" y="2138216"/>
            <a:ext cx="9150793" cy="4308883"/>
          </a:xfrm>
          <a:prstGeom prst="rect">
            <a:avLst/>
          </a:prstGeom>
          <a:effectLst>
            <a:outerShdw blurRad="50800" dist="38100" dir="5400000" algn="t" rotWithShape="0">
              <a:prstClr val="black">
                <a:alpha val="40000"/>
              </a:prstClr>
            </a:outerShdw>
          </a:effectLst>
        </p:spPr>
        <p:txBody>
          <a:bodyPr numCol="2" spcCol="720000"/>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400" dirty="0"/>
              <a:t>Use moderation </a:t>
            </a:r>
            <a:br>
              <a:rPr lang="en-US" sz="2400" dirty="0"/>
            </a:br>
            <a:r>
              <a:rPr lang="en-US" sz="2400" b="0" dirty="0"/>
              <a:t>Clean it up and make </a:t>
            </a:r>
            <a:r>
              <a:rPr lang="en-US" sz="2400" b="0" dirty="0" err="1"/>
              <a:t>resusable</a:t>
            </a:r>
            <a:r>
              <a:rPr lang="en-US" sz="2400" b="0" dirty="0"/>
              <a:t> before it goes into the library</a:t>
            </a:r>
          </a:p>
          <a:p>
            <a:pPr>
              <a:buClr>
                <a:schemeClr val="accent4"/>
              </a:buClr>
            </a:pPr>
            <a:r>
              <a:rPr lang="en-US" sz="2400" dirty="0"/>
              <a:t>Set review cycles </a:t>
            </a:r>
            <a:br>
              <a:rPr lang="en-US" sz="2400" dirty="0"/>
            </a:br>
            <a:r>
              <a:rPr lang="en-US" sz="2400" dirty="0"/>
              <a:t>and stick to them</a:t>
            </a:r>
          </a:p>
          <a:p>
            <a:pPr lvl="1">
              <a:buFont typeface="System Font Regular"/>
              <a:buChar char="-"/>
            </a:pPr>
            <a:r>
              <a:rPr lang="en-US" sz="2000" b="0" dirty="0"/>
              <a:t>Corporate: Annually</a:t>
            </a:r>
          </a:p>
          <a:p>
            <a:pPr lvl="1">
              <a:buFont typeface="System Font Regular"/>
              <a:buChar char="-"/>
            </a:pPr>
            <a:r>
              <a:rPr lang="en-US" sz="2000" b="0" dirty="0"/>
              <a:t>Security: Annually</a:t>
            </a:r>
          </a:p>
          <a:p>
            <a:pPr lvl="1">
              <a:buFont typeface="System Font Regular"/>
              <a:buChar char="-"/>
            </a:pPr>
            <a:r>
              <a:rPr lang="en-US" sz="2000" b="0" dirty="0"/>
              <a:t>Technical/Product: Quarterly or product release cycle</a:t>
            </a:r>
          </a:p>
          <a:p>
            <a:pPr>
              <a:buClr>
                <a:schemeClr val="accent4"/>
              </a:buClr>
            </a:pPr>
            <a:r>
              <a:rPr lang="en-US" sz="2400" dirty="0"/>
              <a:t>Dedupe</a:t>
            </a:r>
          </a:p>
          <a:p>
            <a:pPr lvl="1">
              <a:buClr>
                <a:schemeClr val="bg1"/>
              </a:buClr>
              <a:buFont typeface="System Font Regular"/>
              <a:buChar char="-"/>
            </a:pPr>
            <a:r>
              <a:rPr lang="en-US" sz="2000" dirty="0"/>
              <a:t>Searching</a:t>
            </a:r>
          </a:p>
          <a:p>
            <a:pPr lvl="1">
              <a:buClr>
                <a:schemeClr val="bg1"/>
              </a:buClr>
              <a:buFont typeface="System Font Regular"/>
              <a:buChar char="-"/>
            </a:pPr>
            <a:r>
              <a:rPr lang="en-US" sz="2000" dirty="0"/>
              <a:t>Dedupe tools</a:t>
            </a:r>
          </a:p>
          <a:p>
            <a:pPr lvl="1">
              <a:buClr>
                <a:schemeClr val="bg1"/>
              </a:buClr>
              <a:buFont typeface="System Font Regular"/>
              <a:buChar char="-"/>
            </a:pPr>
            <a:endParaRPr lang="en-US" sz="2000" dirty="0"/>
          </a:p>
          <a:p>
            <a:pPr lvl="1">
              <a:buClr>
                <a:schemeClr val="bg1"/>
              </a:buClr>
              <a:buFont typeface="System Font Regular"/>
              <a:buChar char="-"/>
            </a:pPr>
            <a:endParaRPr lang="en-US" sz="2000" dirty="0"/>
          </a:p>
          <a:p>
            <a:pPr>
              <a:buClr>
                <a:schemeClr val="accent4"/>
              </a:buClr>
            </a:pPr>
            <a:r>
              <a:rPr lang="en-US" sz="2400" dirty="0"/>
              <a:t>Make it easy to </a:t>
            </a:r>
            <a:br>
              <a:rPr lang="en-US" sz="2400" dirty="0"/>
            </a:br>
            <a:r>
              <a:rPr lang="en-US" sz="2400" dirty="0"/>
              <a:t>add new content</a:t>
            </a:r>
          </a:p>
          <a:p>
            <a:pPr lvl="1">
              <a:buClr>
                <a:schemeClr val="bg1"/>
              </a:buClr>
              <a:buFont typeface="System Font Regular"/>
              <a:buChar char="-"/>
            </a:pPr>
            <a:r>
              <a:rPr lang="en-US" sz="2000" b="0" dirty="0"/>
              <a:t>Monitor proposal manager contributions</a:t>
            </a:r>
          </a:p>
          <a:p>
            <a:pPr lvl="1">
              <a:buClr>
                <a:schemeClr val="bg1"/>
              </a:buClr>
              <a:buFont typeface="System Font Regular"/>
              <a:buChar char="-"/>
            </a:pPr>
            <a:r>
              <a:rPr lang="en-US" sz="2000" b="0" dirty="0"/>
              <a:t>Err on the side of too many Q&amp;A pairs rather than too little</a:t>
            </a:r>
          </a:p>
          <a:p>
            <a:pPr>
              <a:buClr>
                <a:schemeClr val="accent4"/>
              </a:buClr>
            </a:pPr>
            <a:r>
              <a:rPr lang="en-US" sz="2400" dirty="0"/>
              <a:t>Monitor content usage</a:t>
            </a:r>
          </a:p>
          <a:p>
            <a:pPr lvl="1">
              <a:buClr>
                <a:schemeClr val="bg1"/>
              </a:buClr>
              <a:buFont typeface="System Font Regular"/>
              <a:buChar char="-"/>
            </a:pPr>
            <a:r>
              <a:rPr lang="en-US" sz="2000" b="0" dirty="0"/>
              <a:t>Monitor content usage (crowdsourcing approval)</a:t>
            </a:r>
          </a:p>
          <a:p>
            <a:pPr lvl="1">
              <a:buClr>
                <a:schemeClr val="bg1"/>
              </a:buClr>
              <a:buFont typeface="System Font Regular"/>
              <a:buChar char="-"/>
            </a:pPr>
            <a:r>
              <a:rPr lang="en-US" sz="2000" b="0" dirty="0"/>
              <a:t>Purge annually based on usage</a:t>
            </a:r>
          </a:p>
          <a:p>
            <a:pPr lvl="1"/>
            <a:endParaRPr lang="en-US" dirty="0"/>
          </a:p>
          <a:p>
            <a:pPr lvl="1"/>
            <a:endParaRPr lang="en-US" dirty="0"/>
          </a:p>
          <a:p>
            <a:pPr marL="0" indent="0">
              <a:buFont typeface="Arial" panose="020B0604020202020204" pitchFamily="34" charset="0"/>
              <a:buNone/>
            </a:pPr>
            <a:endParaRPr lang="en-US" dirty="0"/>
          </a:p>
          <a:p>
            <a:endParaRPr lang="en-US" dirty="0"/>
          </a:p>
        </p:txBody>
      </p:sp>
      <p:sp>
        <p:nvSpPr>
          <p:cNvPr id="5" name="Oval 4">
            <a:extLst>
              <a:ext uri="{FF2B5EF4-FFF2-40B4-BE49-F238E27FC236}">
                <a16:creationId xmlns:a16="http://schemas.microsoft.com/office/drawing/2014/main" id="{E2AD9323-838B-C7BD-8DA4-57E57C54D3FF}"/>
              </a:ext>
            </a:extLst>
          </p:cNvPr>
          <p:cNvSpPr/>
          <p:nvPr/>
        </p:nvSpPr>
        <p:spPr>
          <a:xfrm>
            <a:off x="1784350" y="2045619"/>
            <a:ext cx="596900" cy="5606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R" sz="2800" b="1" dirty="0">
                <a:solidFill>
                  <a:schemeClr val="tx1"/>
                </a:solidFill>
              </a:rPr>
              <a:t>2</a:t>
            </a:r>
          </a:p>
        </p:txBody>
      </p:sp>
      <p:cxnSp>
        <p:nvCxnSpPr>
          <p:cNvPr id="7" name="Straight Connector 6">
            <a:extLst>
              <a:ext uri="{FF2B5EF4-FFF2-40B4-BE49-F238E27FC236}">
                <a16:creationId xmlns:a16="http://schemas.microsoft.com/office/drawing/2014/main" id="{29ED5358-8187-B783-DF37-E659D7D3C76A}"/>
              </a:ext>
            </a:extLst>
          </p:cNvPr>
          <p:cNvCxnSpPr>
            <a:cxnSpLocks/>
            <a:endCxn id="3" idx="2"/>
          </p:cNvCxnSpPr>
          <p:nvPr/>
        </p:nvCxnSpPr>
        <p:spPr>
          <a:xfrm flipH="1">
            <a:off x="7255097" y="2233329"/>
            <a:ext cx="13162" cy="421377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1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950F1B-A5FB-6D47-DB45-A9C4AFB59AFB}"/>
              </a:ext>
            </a:extLst>
          </p:cNvPr>
          <p:cNvPicPr>
            <a:picLocks noChangeAspect="1"/>
          </p:cNvPicPr>
          <p:nvPr/>
        </p:nvPicPr>
        <p:blipFill>
          <a:blip r:embed="rId3"/>
          <a:stretch>
            <a:fillRect/>
          </a:stretch>
        </p:blipFill>
        <p:spPr>
          <a:xfrm>
            <a:off x="0" y="-739919"/>
            <a:ext cx="7302500" cy="7573085"/>
          </a:xfrm>
          <a:prstGeom prst="rect">
            <a:avLst/>
          </a:prstGeom>
        </p:spPr>
      </p:pic>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3139515" y="446774"/>
            <a:ext cx="3479800" cy="2519362"/>
          </a:xfrm>
          <a:effectLst/>
        </p:spPr>
        <p:txBody>
          <a:bodyPr/>
          <a:lstStyle/>
          <a:p>
            <a:pPr algn="ctr"/>
            <a:r>
              <a:rPr lang="en-US" sz="4700" dirty="0">
                <a:solidFill>
                  <a:schemeClr val="tx1"/>
                </a:solidFill>
                <a:effectLst/>
              </a:rPr>
              <a:t>Where do we think the industry is headed?</a:t>
            </a:r>
          </a:p>
        </p:txBody>
      </p:sp>
      <p:sp>
        <p:nvSpPr>
          <p:cNvPr id="8" name="Content Placeholder 6">
            <a:extLst>
              <a:ext uri="{FF2B5EF4-FFF2-40B4-BE49-F238E27FC236}">
                <a16:creationId xmlns:a16="http://schemas.microsoft.com/office/drawing/2014/main" id="{7DC7FD3A-6499-CAE9-739A-25CDE1029850}"/>
              </a:ext>
            </a:extLst>
          </p:cNvPr>
          <p:cNvSpPr txBox="1">
            <a:spLocks/>
          </p:cNvSpPr>
          <p:nvPr/>
        </p:nvSpPr>
        <p:spPr>
          <a:xfrm>
            <a:off x="6699250" y="3095752"/>
            <a:ext cx="4765114" cy="1009873"/>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100" dirty="0">
                <a:solidFill>
                  <a:schemeClr val="accent4"/>
                </a:solidFill>
              </a:rPr>
              <a:t>Eliminate content housing duplication </a:t>
            </a:r>
            <a:r>
              <a:rPr lang="en-US" sz="2100" b="0" dirty="0"/>
              <a:t>(Internet/Intranet/Response Management Platform)</a:t>
            </a:r>
          </a:p>
          <a:p>
            <a:pPr marL="0" indent="0">
              <a:buFont typeface="Arial" panose="020B0604020202020204" pitchFamily="34" charset="0"/>
              <a:buNone/>
            </a:pPr>
            <a:endParaRPr lang="en-US" sz="2100" b="0" dirty="0"/>
          </a:p>
          <a:p>
            <a:endParaRPr lang="en-US" sz="2100" b="0" dirty="0"/>
          </a:p>
        </p:txBody>
      </p:sp>
      <p:sp>
        <p:nvSpPr>
          <p:cNvPr id="9" name="Content Placeholder 6">
            <a:extLst>
              <a:ext uri="{FF2B5EF4-FFF2-40B4-BE49-F238E27FC236}">
                <a16:creationId xmlns:a16="http://schemas.microsoft.com/office/drawing/2014/main" id="{E1E0D7FB-209A-1355-D2F9-F20D75BF5BC7}"/>
              </a:ext>
            </a:extLst>
          </p:cNvPr>
          <p:cNvSpPr txBox="1">
            <a:spLocks/>
          </p:cNvSpPr>
          <p:nvPr/>
        </p:nvSpPr>
        <p:spPr>
          <a:xfrm>
            <a:off x="7390081" y="2163900"/>
            <a:ext cx="4330140" cy="824184"/>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100" b="0" dirty="0"/>
              <a:t>World between </a:t>
            </a:r>
            <a:r>
              <a:rPr lang="en-US" sz="2100" dirty="0">
                <a:solidFill>
                  <a:schemeClr val="accent4"/>
                </a:solidFill>
              </a:rPr>
              <a:t>marketing, product, and proposals converges</a:t>
            </a:r>
          </a:p>
          <a:p>
            <a:pPr marL="0" indent="0">
              <a:buFont typeface="Arial" panose="020B0604020202020204" pitchFamily="34" charset="0"/>
              <a:buNone/>
            </a:pPr>
            <a:endParaRPr lang="en-US" sz="2100" b="0" dirty="0"/>
          </a:p>
          <a:p>
            <a:endParaRPr lang="en-US" sz="2100" b="0" dirty="0"/>
          </a:p>
        </p:txBody>
      </p:sp>
      <p:sp>
        <p:nvSpPr>
          <p:cNvPr id="10" name="Content Placeholder 6">
            <a:extLst>
              <a:ext uri="{FF2B5EF4-FFF2-40B4-BE49-F238E27FC236}">
                <a16:creationId xmlns:a16="http://schemas.microsoft.com/office/drawing/2014/main" id="{8D01CA13-2812-214C-AF12-39F0CA3AB3E8}"/>
              </a:ext>
            </a:extLst>
          </p:cNvPr>
          <p:cNvSpPr txBox="1">
            <a:spLocks/>
          </p:cNvSpPr>
          <p:nvPr/>
        </p:nvSpPr>
        <p:spPr>
          <a:xfrm>
            <a:off x="2069593" y="5977018"/>
            <a:ext cx="8750807" cy="489003"/>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100" b="0" dirty="0"/>
              <a:t>Continue </a:t>
            </a:r>
            <a:r>
              <a:rPr lang="en-US" sz="2100" dirty="0">
                <a:solidFill>
                  <a:schemeClr val="accent4"/>
                </a:solidFill>
              </a:rPr>
              <a:t>shift and innovation </a:t>
            </a:r>
            <a:r>
              <a:rPr lang="en-US" sz="2100" b="0" dirty="0"/>
              <a:t>(stay informed, be curious and flexible)</a:t>
            </a:r>
          </a:p>
          <a:p>
            <a:endParaRPr lang="en-US" sz="2100" b="0" dirty="0"/>
          </a:p>
          <a:p>
            <a:pPr marL="0" indent="0">
              <a:buFont typeface="Arial" panose="020B0604020202020204" pitchFamily="34" charset="0"/>
              <a:buNone/>
            </a:pPr>
            <a:endParaRPr lang="en-US" sz="2100" b="0" dirty="0"/>
          </a:p>
          <a:p>
            <a:endParaRPr lang="en-US" sz="2100" b="0" dirty="0"/>
          </a:p>
        </p:txBody>
      </p:sp>
      <p:sp>
        <p:nvSpPr>
          <p:cNvPr id="2" name="Content Placeholder 6">
            <a:extLst>
              <a:ext uri="{FF2B5EF4-FFF2-40B4-BE49-F238E27FC236}">
                <a16:creationId xmlns:a16="http://schemas.microsoft.com/office/drawing/2014/main" id="{148AADDD-5BDB-FC26-7D12-B73F35469CD1}"/>
              </a:ext>
            </a:extLst>
          </p:cNvPr>
          <p:cNvSpPr txBox="1">
            <a:spLocks/>
          </p:cNvSpPr>
          <p:nvPr/>
        </p:nvSpPr>
        <p:spPr>
          <a:xfrm>
            <a:off x="3513619" y="4896346"/>
            <a:ext cx="6371261" cy="736205"/>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100" dirty="0">
                <a:solidFill>
                  <a:schemeClr val="accent4"/>
                </a:solidFill>
              </a:rPr>
              <a:t>Response platform space to consolidate </a:t>
            </a:r>
            <a:r>
              <a:rPr lang="en-US" sz="2100" b="0" dirty="0"/>
              <a:t>(crowded market; lots of new </a:t>
            </a:r>
            <a:r>
              <a:rPr lang="en-US" sz="2100" b="0" dirty="0" err="1"/>
              <a:t>GenAI</a:t>
            </a:r>
            <a:r>
              <a:rPr lang="en-US" sz="2100" b="0" dirty="0"/>
              <a:t> entrants)</a:t>
            </a:r>
          </a:p>
        </p:txBody>
      </p:sp>
      <p:sp>
        <p:nvSpPr>
          <p:cNvPr id="4" name="Content Placeholder 6">
            <a:extLst>
              <a:ext uri="{FF2B5EF4-FFF2-40B4-BE49-F238E27FC236}">
                <a16:creationId xmlns:a16="http://schemas.microsoft.com/office/drawing/2014/main" id="{0D903BF5-D21E-F3BA-2EAA-2A3820EECF2F}"/>
              </a:ext>
            </a:extLst>
          </p:cNvPr>
          <p:cNvSpPr txBox="1">
            <a:spLocks/>
          </p:cNvSpPr>
          <p:nvPr/>
        </p:nvSpPr>
        <p:spPr>
          <a:xfrm>
            <a:off x="7466001" y="1315762"/>
            <a:ext cx="4178301" cy="736205"/>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100" dirty="0">
                <a:solidFill>
                  <a:schemeClr val="accent4"/>
                </a:solidFill>
              </a:rPr>
              <a:t>Keep calm and carry on </a:t>
            </a:r>
            <a:r>
              <a:rPr lang="en-US" sz="2100" b="0" dirty="0"/>
              <a:t>–this isn’t the end of the proposal world</a:t>
            </a:r>
          </a:p>
          <a:p>
            <a:endParaRPr lang="en-US" sz="2100" b="0" dirty="0"/>
          </a:p>
        </p:txBody>
      </p:sp>
      <p:sp>
        <p:nvSpPr>
          <p:cNvPr id="5" name="Content Placeholder 6">
            <a:extLst>
              <a:ext uri="{FF2B5EF4-FFF2-40B4-BE49-F238E27FC236}">
                <a16:creationId xmlns:a16="http://schemas.microsoft.com/office/drawing/2014/main" id="{8A1C0918-36D7-FD13-C588-540CF27E17BA}"/>
              </a:ext>
            </a:extLst>
          </p:cNvPr>
          <p:cNvSpPr txBox="1">
            <a:spLocks/>
          </p:cNvSpPr>
          <p:nvPr/>
        </p:nvSpPr>
        <p:spPr>
          <a:xfrm>
            <a:off x="5093103" y="4213293"/>
            <a:ext cx="6371261" cy="489002"/>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pPr>
            <a:r>
              <a:rPr lang="en-US" sz="2100" dirty="0">
                <a:solidFill>
                  <a:schemeClr val="accent4"/>
                </a:solidFill>
              </a:rPr>
              <a:t>Our jobs are moving from tactical to more strategic</a:t>
            </a:r>
            <a:endParaRPr lang="en-US" sz="2100" b="0" dirty="0"/>
          </a:p>
        </p:txBody>
      </p:sp>
    </p:spTree>
    <p:extLst>
      <p:ext uri="{BB962C8B-B14F-4D97-AF65-F5344CB8AC3E}">
        <p14:creationId xmlns:p14="http://schemas.microsoft.com/office/powerpoint/2010/main" val="58639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9297-368C-4CC7-CF89-1C17ADBD80FC}"/>
              </a:ext>
            </a:extLst>
          </p:cNvPr>
          <p:cNvSpPr>
            <a:spLocks noGrp="1"/>
          </p:cNvSpPr>
          <p:nvPr>
            <p:ph type="title"/>
          </p:nvPr>
        </p:nvSpPr>
        <p:spPr/>
        <p:txBody>
          <a:bodyPr/>
          <a:lstStyle/>
          <a:p>
            <a:r>
              <a:rPr lang="en-US" dirty="0"/>
              <a:t>Questions?</a:t>
            </a:r>
          </a:p>
        </p:txBody>
      </p:sp>
      <p:pic>
        <p:nvPicPr>
          <p:cNvPr id="5" name="Content Placeholder 4" descr="Classic retro vocal microphone">
            <a:extLst>
              <a:ext uri="{FF2B5EF4-FFF2-40B4-BE49-F238E27FC236}">
                <a16:creationId xmlns:a16="http://schemas.microsoft.com/office/drawing/2014/main" id="{7474B73D-D2DF-983D-893D-B59D58551CB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367" r="23355"/>
          <a:stretch/>
        </p:blipFill>
        <p:spPr>
          <a:xfrm>
            <a:off x="6743618" y="1901825"/>
            <a:ext cx="3017520" cy="4351338"/>
          </a:xfrm>
        </p:spPr>
      </p:pic>
      <p:sp>
        <p:nvSpPr>
          <p:cNvPr id="6" name="TextBox 5">
            <a:extLst>
              <a:ext uri="{FF2B5EF4-FFF2-40B4-BE49-F238E27FC236}">
                <a16:creationId xmlns:a16="http://schemas.microsoft.com/office/drawing/2014/main" id="{8A7B5863-2643-5823-7446-A031F50EBD22}"/>
              </a:ext>
            </a:extLst>
          </p:cNvPr>
          <p:cNvSpPr txBox="1"/>
          <p:nvPr/>
        </p:nvSpPr>
        <p:spPr>
          <a:xfrm>
            <a:off x="1173480" y="3474720"/>
            <a:ext cx="5082417" cy="523220"/>
          </a:xfrm>
          <a:prstGeom prst="rect">
            <a:avLst/>
          </a:prstGeom>
          <a:noFill/>
        </p:spPr>
        <p:txBody>
          <a:bodyPr wrap="none" rtlCol="0">
            <a:spAutoFit/>
          </a:bodyPr>
          <a:lstStyle/>
          <a:p>
            <a:r>
              <a:rPr lang="en-US" sz="2800" dirty="0">
                <a:solidFill>
                  <a:schemeClr val="bg1"/>
                </a:solidFill>
              </a:rPr>
              <a:t>Please come to the microphone…</a:t>
            </a:r>
          </a:p>
        </p:txBody>
      </p:sp>
    </p:spTree>
    <p:extLst>
      <p:ext uri="{BB962C8B-B14F-4D97-AF65-F5344CB8AC3E}">
        <p14:creationId xmlns:p14="http://schemas.microsoft.com/office/powerpoint/2010/main" val="3005676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71239-016C-45E8-0FD0-9384B7A94B96}"/>
              </a:ext>
            </a:extLst>
          </p:cNvPr>
          <p:cNvSpPr>
            <a:spLocks noGrp="1"/>
          </p:cNvSpPr>
          <p:nvPr>
            <p:ph type="title"/>
          </p:nvPr>
        </p:nvSpPr>
        <p:spPr>
          <a:xfrm>
            <a:off x="2298700" y="820426"/>
            <a:ext cx="7366000" cy="562532"/>
          </a:xfrm>
          <a:effectLst>
            <a:outerShdw blurRad="50800" dist="38100" dir="5400000" algn="t" rotWithShape="0">
              <a:prstClr val="black">
                <a:alpha val="40000"/>
              </a:prstClr>
            </a:outerShdw>
          </a:effectLst>
        </p:spPr>
        <p:txBody>
          <a:bodyPr/>
          <a:lstStyle/>
          <a:p>
            <a:pPr algn="ctr"/>
            <a:r>
              <a:rPr lang="en-US" dirty="0"/>
              <a:t>Connect with us:</a:t>
            </a:r>
            <a:endParaRPr lang="en-US" dirty="0">
              <a:latin typeface="Mont Bold" pitchFamily="2" charset="0"/>
            </a:endParaRPr>
          </a:p>
        </p:txBody>
      </p:sp>
      <p:sp>
        <p:nvSpPr>
          <p:cNvPr id="5" name="Content Placeholder 4">
            <a:extLst>
              <a:ext uri="{FF2B5EF4-FFF2-40B4-BE49-F238E27FC236}">
                <a16:creationId xmlns:a16="http://schemas.microsoft.com/office/drawing/2014/main" id="{ECD595AE-1420-1FDC-A261-95FD99BC9408}"/>
              </a:ext>
            </a:extLst>
          </p:cNvPr>
          <p:cNvSpPr>
            <a:spLocks noGrp="1"/>
          </p:cNvSpPr>
          <p:nvPr>
            <p:ph sz="half" idx="1"/>
          </p:nvPr>
        </p:nvSpPr>
        <p:spPr>
          <a:xfrm>
            <a:off x="2527300" y="3496529"/>
            <a:ext cx="3365500" cy="1114914"/>
          </a:xfrm>
          <a:effectLst>
            <a:outerShdw blurRad="50800" dist="38100" dir="5400000" algn="t" rotWithShape="0">
              <a:prstClr val="black">
                <a:alpha val="40000"/>
              </a:prstClr>
            </a:outerShdw>
          </a:effectLst>
        </p:spPr>
        <p:txBody>
          <a:bodyPr/>
          <a:lstStyle/>
          <a:p>
            <a:pPr marL="0" indent="0">
              <a:lnSpc>
                <a:spcPts val="1880"/>
              </a:lnSpc>
              <a:buNone/>
            </a:pPr>
            <a:r>
              <a:rPr lang="en-US" sz="2400" dirty="0"/>
              <a:t>Kelson Forsgren</a:t>
            </a:r>
          </a:p>
          <a:p>
            <a:pPr marL="0" indent="0">
              <a:lnSpc>
                <a:spcPts val="1880"/>
              </a:lnSpc>
              <a:buNone/>
            </a:pPr>
            <a:r>
              <a:rPr lang="en-US" u="sng" dirty="0">
                <a:solidFill>
                  <a:schemeClr val="accent5"/>
                </a:solidFill>
              </a:rPr>
              <a:t>kforsgren@shipleywins.com</a:t>
            </a:r>
          </a:p>
        </p:txBody>
      </p:sp>
      <p:sp>
        <p:nvSpPr>
          <p:cNvPr id="6" name="Content Placeholder 5">
            <a:extLst>
              <a:ext uri="{FF2B5EF4-FFF2-40B4-BE49-F238E27FC236}">
                <a16:creationId xmlns:a16="http://schemas.microsoft.com/office/drawing/2014/main" id="{3E86C963-77E9-0660-E857-E45D8DA3A755}"/>
              </a:ext>
            </a:extLst>
          </p:cNvPr>
          <p:cNvSpPr>
            <a:spLocks noGrp="1"/>
          </p:cNvSpPr>
          <p:nvPr>
            <p:ph sz="half" idx="2"/>
          </p:nvPr>
        </p:nvSpPr>
        <p:spPr>
          <a:xfrm>
            <a:off x="6362700" y="3496529"/>
            <a:ext cx="3302000" cy="1114914"/>
          </a:xfrm>
          <a:effectLst>
            <a:outerShdw blurRad="50800" dist="38100" dir="5400000" algn="t" rotWithShape="0">
              <a:prstClr val="black">
                <a:alpha val="40000"/>
              </a:prstClr>
            </a:outerShdw>
          </a:effectLst>
        </p:spPr>
        <p:txBody>
          <a:bodyPr/>
          <a:lstStyle/>
          <a:p>
            <a:pPr marL="0" indent="0">
              <a:lnSpc>
                <a:spcPts val="1880"/>
              </a:lnSpc>
              <a:buNone/>
            </a:pPr>
            <a:r>
              <a:rPr lang="en-US" sz="2400" b="0" dirty="0"/>
              <a:t>Lisa Puckrin</a:t>
            </a:r>
          </a:p>
          <a:p>
            <a:pPr marL="0" indent="0">
              <a:lnSpc>
                <a:spcPts val="1880"/>
              </a:lnSpc>
              <a:buNone/>
            </a:pPr>
            <a:r>
              <a:rPr lang="en-US" b="0" u="sng" dirty="0">
                <a:solidFill>
                  <a:schemeClr val="accent5"/>
                </a:solidFill>
                <a:latin typeface="Mont Book" pitchFamily="2" charset="0"/>
              </a:rPr>
              <a:t>lpuckrin@shipleywins.com</a:t>
            </a:r>
          </a:p>
        </p:txBody>
      </p:sp>
      <p:sp>
        <p:nvSpPr>
          <p:cNvPr id="15" name="Rounded Rectangle 14">
            <a:extLst>
              <a:ext uri="{FF2B5EF4-FFF2-40B4-BE49-F238E27FC236}">
                <a16:creationId xmlns:a16="http://schemas.microsoft.com/office/drawing/2014/main" id="{120ED78A-709E-C75B-EA61-6330CD3D630D}"/>
              </a:ext>
            </a:extLst>
          </p:cNvPr>
          <p:cNvSpPr/>
          <p:nvPr/>
        </p:nvSpPr>
        <p:spPr>
          <a:xfrm>
            <a:off x="2298700" y="1625600"/>
            <a:ext cx="3492500" cy="2768600"/>
          </a:xfrm>
          <a:prstGeom prst="round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6" name="Rounded Rectangle 15">
            <a:extLst>
              <a:ext uri="{FF2B5EF4-FFF2-40B4-BE49-F238E27FC236}">
                <a16:creationId xmlns:a16="http://schemas.microsoft.com/office/drawing/2014/main" id="{B8755DC8-04E9-D2BE-D355-B0D098725853}"/>
              </a:ext>
            </a:extLst>
          </p:cNvPr>
          <p:cNvSpPr/>
          <p:nvPr/>
        </p:nvSpPr>
        <p:spPr>
          <a:xfrm>
            <a:off x="6172200" y="1625600"/>
            <a:ext cx="3492500" cy="2768600"/>
          </a:xfrm>
          <a:prstGeom prst="roundRect">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17" name="TextBox 16">
            <a:extLst>
              <a:ext uri="{FF2B5EF4-FFF2-40B4-BE49-F238E27FC236}">
                <a16:creationId xmlns:a16="http://schemas.microsoft.com/office/drawing/2014/main" id="{939D3A1B-2CE1-ABED-9C2A-3FBD4CC9413F}"/>
              </a:ext>
            </a:extLst>
          </p:cNvPr>
          <p:cNvSpPr txBox="1"/>
          <p:nvPr/>
        </p:nvSpPr>
        <p:spPr>
          <a:xfrm>
            <a:off x="2527300" y="4978775"/>
            <a:ext cx="5027386" cy="1384995"/>
          </a:xfrm>
          <a:prstGeom prst="rect">
            <a:avLst/>
          </a:prstGeom>
          <a:noFill/>
        </p:spPr>
        <p:txBody>
          <a:bodyPr wrap="square" rtlCol="0">
            <a:spAutoFit/>
          </a:bodyPr>
          <a:lstStyle/>
          <a:p>
            <a:r>
              <a:rPr lang="en-US" sz="2800" b="1" dirty="0">
                <a:solidFill>
                  <a:schemeClr val="accent4"/>
                </a:solidFill>
              </a:rPr>
              <a:t>Complete the BPC survey in the Zoom Events app to share your feedback!</a:t>
            </a:r>
            <a:endParaRPr lang="en-CR" sz="2800" b="1" dirty="0">
              <a:solidFill>
                <a:schemeClr val="accent4"/>
              </a:solidFill>
            </a:endParaRPr>
          </a:p>
        </p:txBody>
      </p:sp>
      <p:pic>
        <p:nvPicPr>
          <p:cNvPr id="3" name="Picture 2">
            <a:extLst>
              <a:ext uri="{FF2B5EF4-FFF2-40B4-BE49-F238E27FC236}">
                <a16:creationId xmlns:a16="http://schemas.microsoft.com/office/drawing/2014/main" id="{D1AA39BF-D3C3-90B5-DA35-2988FA1CCFAE}"/>
              </a:ext>
            </a:extLst>
          </p:cNvPr>
          <p:cNvPicPr>
            <a:picLocks noChangeAspect="1"/>
          </p:cNvPicPr>
          <p:nvPr/>
        </p:nvPicPr>
        <p:blipFill>
          <a:blip r:embed="rId3"/>
          <a:stretch>
            <a:fillRect/>
          </a:stretch>
        </p:blipFill>
        <p:spPr>
          <a:xfrm>
            <a:off x="7918450" y="4775476"/>
            <a:ext cx="1797208" cy="1791592"/>
          </a:xfrm>
          <a:prstGeom prst="rect">
            <a:avLst/>
          </a:prstGeom>
        </p:spPr>
      </p:pic>
      <p:pic>
        <p:nvPicPr>
          <p:cNvPr id="2" name="Picture 1">
            <a:extLst>
              <a:ext uri="{FF2B5EF4-FFF2-40B4-BE49-F238E27FC236}">
                <a16:creationId xmlns:a16="http://schemas.microsoft.com/office/drawing/2014/main" id="{5D539FBD-377F-1E95-FE74-F330ED2E9A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1305" y="1966017"/>
            <a:ext cx="1281186" cy="1281186"/>
          </a:xfrm>
          <a:prstGeom prst="ellipse">
            <a:avLst/>
          </a:prstGeom>
          <a:ln w="28575">
            <a:solidFill>
              <a:schemeClr val="bg1"/>
            </a:solidFill>
          </a:ln>
        </p:spPr>
      </p:pic>
      <p:pic>
        <p:nvPicPr>
          <p:cNvPr id="7" name="Picture 6">
            <a:extLst>
              <a:ext uri="{FF2B5EF4-FFF2-40B4-BE49-F238E27FC236}">
                <a16:creationId xmlns:a16="http://schemas.microsoft.com/office/drawing/2014/main" id="{6E041E00-73AD-77AA-E8CB-795481452A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919" t="5779" r="17289" b="9202"/>
          <a:stretch/>
        </p:blipFill>
        <p:spPr>
          <a:xfrm>
            <a:off x="7169892" y="1966017"/>
            <a:ext cx="1281186" cy="1281186"/>
          </a:xfrm>
          <a:prstGeom prst="ellipse">
            <a:avLst/>
          </a:prstGeom>
          <a:ln w="28575">
            <a:solidFill>
              <a:schemeClr val="bg1"/>
            </a:solidFill>
          </a:ln>
        </p:spPr>
      </p:pic>
    </p:spTree>
    <p:extLst>
      <p:ext uri="{BB962C8B-B14F-4D97-AF65-F5344CB8AC3E}">
        <p14:creationId xmlns:p14="http://schemas.microsoft.com/office/powerpoint/2010/main" val="10283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771935-94A8-7847-298D-D6A230C76878}"/>
              </a:ext>
            </a:extLst>
          </p:cNvPr>
          <p:cNvSpPr>
            <a:spLocks noGrp="1"/>
          </p:cNvSpPr>
          <p:nvPr>
            <p:ph type="title"/>
          </p:nvPr>
        </p:nvSpPr>
        <p:spPr>
          <a:xfrm>
            <a:off x="1562556" y="411902"/>
            <a:ext cx="7356349" cy="1391185"/>
          </a:xfrm>
        </p:spPr>
        <p:txBody>
          <a:bodyPr/>
          <a:lstStyle/>
          <a:p>
            <a:pPr algn="ctr">
              <a:lnSpc>
                <a:spcPts val="5140"/>
              </a:lnSpc>
            </a:pPr>
            <a:r>
              <a:rPr lang="en-US" sz="7200" dirty="0"/>
              <a:t>Proposal Content</a:t>
            </a:r>
            <a:r>
              <a:rPr lang="en-US" sz="5400" dirty="0"/>
              <a:t> </a:t>
            </a:r>
            <a:br>
              <a:rPr lang="en-US" sz="5400" dirty="0"/>
            </a:br>
            <a:r>
              <a:rPr lang="en-US" sz="5400" dirty="0"/>
              <a:t>Management Evolution</a:t>
            </a:r>
          </a:p>
        </p:txBody>
      </p:sp>
      <p:sp>
        <p:nvSpPr>
          <p:cNvPr id="4" name="TextBox 3">
            <a:extLst>
              <a:ext uri="{FF2B5EF4-FFF2-40B4-BE49-F238E27FC236}">
                <a16:creationId xmlns:a16="http://schemas.microsoft.com/office/drawing/2014/main" id="{3451D66E-06B9-7237-C7D4-0014334DFD64}"/>
              </a:ext>
            </a:extLst>
          </p:cNvPr>
          <p:cNvSpPr txBox="1"/>
          <p:nvPr/>
        </p:nvSpPr>
        <p:spPr>
          <a:xfrm>
            <a:off x="10302419" y="2260522"/>
            <a:ext cx="1619492" cy="1179810"/>
          </a:xfrm>
          <a:prstGeom prst="rect">
            <a:avLst/>
          </a:prstGeom>
          <a:noFill/>
        </p:spPr>
        <p:txBody>
          <a:bodyPr wrap="square">
            <a:spAutoFit/>
          </a:bodyPr>
          <a:lstStyle/>
          <a:p>
            <a:pPr marL="0" lvl="2">
              <a:spcBef>
                <a:spcPts val="1000"/>
              </a:spcBef>
              <a:spcAft>
                <a:spcPts val="800"/>
              </a:spcAft>
            </a:pPr>
            <a:r>
              <a:rPr lang="en-US" sz="1600" dirty="0">
                <a:solidFill>
                  <a:schemeClr val="bg1"/>
                </a:solidFill>
              </a:rPr>
              <a:t>Biggest shift since advent of the Internet!</a:t>
            </a:r>
          </a:p>
          <a:p>
            <a:r>
              <a:rPr lang="en-US" sz="1600" dirty="0">
                <a:solidFill>
                  <a:schemeClr val="bg1"/>
                </a:solidFill>
              </a:rPr>
              <a:t>Generative AI</a:t>
            </a:r>
          </a:p>
        </p:txBody>
      </p:sp>
      <p:sp>
        <p:nvSpPr>
          <p:cNvPr id="8" name="TextBox 7">
            <a:extLst>
              <a:ext uri="{FF2B5EF4-FFF2-40B4-BE49-F238E27FC236}">
                <a16:creationId xmlns:a16="http://schemas.microsoft.com/office/drawing/2014/main" id="{65FD28C3-4821-5D00-3DC9-10ABE0ACC07E}"/>
              </a:ext>
            </a:extLst>
          </p:cNvPr>
          <p:cNvSpPr txBox="1"/>
          <p:nvPr/>
        </p:nvSpPr>
        <p:spPr>
          <a:xfrm>
            <a:off x="7219371" y="3658370"/>
            <a:ext cx="1864001" cy="2421176"/>
          </a:xfrm>
          <a:prstGeom prst="rect">
            <a:avLst/>
          </a:prstGeom>
          <a:noFill/>
        </p:spPr>
        <p:txBody>
          <a:bodyPr wrap="square">
            <a:spAutoFit/>
          </a:bodyPr>
          <a:lstStyle/>
          <a:p>
            <a:pPr marL="0" lvl="2" indent="-228600">
              <a:spcBef>
                <a:spcPts val="1000"/>
              </a:spcBef>
            </a:pPr>
            <a:r>
              <a:rPr lang="en-US" sz="1600" dirty="0">
                <a:solidFill>
                  <a:schemeClr val="bg1"/>
                </a:solidFill>
              </a:rPr>
              <a:t>Information stored in Q&amp;A pairs</a:t>
            </a:r>
          </a:p>
          <a:p>
            <a:pPr marL="0" lvl="2" indent="-228600">
              <a:spcBef>
                <a:spcPts val="1000"/>
              </a:spcBef>
              <a:spcAft>
                <a:spcPts val="800"/>
              </a:spcAft>
            </a:pPr>
            <a:r>
              <a:rPr lang="en-US" sz="1600" dirty="0">
                <a:solidFill>
                  <a:schemeClr val="bg1"/>
                </a:solidFill>
              </a:rPr>
              <a:t>Architecture, tagging, keywords became crucial for AI/auto respond</a:t>
            </a:r>
          </a:p>
          <a:p>
            <a:pPr marL="0" lvl="2" indent="-228600">
              <a:spcBef>
                <a:spcPts val="1000"/>
              </a:spcBef>
              <a:spcAft>
                <a:spcPts val="800"/>
              </a:spcAft>
            </a:pPr>
            <a:r>
              <a:rPr lang="en-US" sz="1600" dirty="0">
                <a:solidFill>
                  <a:schemeClr val="bg1"/>
                </a:solidFill>
              </a:rPr>
              <a:t>Automation feature race</a:t>
            </a:r>
          </a:p>
        </p:txBody>
      </p:sp>
      <p:sp>
        <p:nvSpPr>
          <p:cNvPr id="10" name="TextBox 9">
            <a:extLst>
              <a:ext uri="{FF2B5EF4-FFF2-40B4-BE49-F238E27FC236}">
                <a16:creationId xmlns:a16="http://schemas.microsoft.com/office/drawing/2014/main" id="{0C945C31-2B92-3C39-BF11-AF9EE2B5EA87}"/>
              </a:ext>
            </a:extLst>
          </p:cNvPr>
          <p:cNvSpPr txBox="1"/>
          <p:nvPr/>
        </p:nvSpPr>
        <p:spPr>
          <a:xfrm>
            <a:off x="4076162" y="4868958"/>
            <a:ext cx="1823706" cy="1333698"/>
          </a:xfrm>
          <a:prstGeom prst="rect">
            <a:avLst/>
          </a:prstGeom>
          <a:noFill/>
        </p:spPr>
        <p:txBody>
          <a:bodyPr wrap="square">
            <a:spAutoFit/>
          </a:bodyPr>
          <a:lstStyle/>
          <a:p>
            <a:pPr marL="0" lvl="2" indent="-228600">
              <a:spcBef>
                <a:spcPts val="1000"/>
              </a:spcBef>
            </a:pPr>
            <a:r>
              <a:rPr lang="en-US" sz="1600" dirty="0">
                <a:solidFill>
                  <a:schemeClr val="bg1"/>
                </a:solidFill>
              </a:rPr>
              <a:t>Sant software</a:t>
            </a:r>
          </a:p>
          <a:p>
            <a:pPr marL="0" lvl="2" indent="-228600">
              <a:spcBef>
                <a:spcPts val="1000"/>
              </a:spcBef>
            </a:pPr>
            <a:r>
              <a:rPr lang="en-US" sz="1600" dirty="0">
                <a:solidFill>
                  <a:schemeClr val="bg1"/>
                </a:solidFill>
              </a:rPr>
              <a:t>Started to explore use of Q&amp;A pairs</a:t>
            </a:r>
          </a:p>
          <a:p>
            <a:pPr marL="0" lvl="2" indent="-228600">
              <a:spcBef>
                <a:spcPts val="1000"/>
              </a:spcBef>
            </a:pPr>
            <a:r>
              <a:rPr lang="en-US" sz="1600" dirty="0">
                <a:solidFill>
                  <a:schemeClr val="bg1"/>
                </a:solidFill>
              </a:rPr>
              <a:t>Build proposal</a:t>
            </a:r>
          </a:p>
        </p:txBody>
      </p:sp>
      <p:sp>
        <p:nvSpPr>
          <p:cNvPr id="12" name="TextBox 11">
            <a:extLst>
              <a:ext uri="{FF2B5EF4-FFF2-40B4-BE49-F238E27FC236}">
                <a16:creationId xmlns:a16="http://schemas.microsoft.com/office/drawing/2014/main" id="{435637A8-2B4E-D28A-6088-261AB978AEFB}"/>
              </a:ext>
            </a:extLst>
          </p:cNvPr>
          <p:cNvSpPr txBox="1"/>
          <p:nvPr/>
        </p:nvSpPr>
        <p:spPr>
          <a:xfrm>
            <a:off x="1324318" y="4977283"/>
            <a:ext cx="1596462" cy="1826141"/>
          </a:xfrm>
          <a:prstGeom prst="rect">
            <a:avLst/>
          </a:prstGeom>
          <a:noFill/>
        </p:spPr>
        <p:txBody>
          <a:bodyPr wrap="square">
            <a:spAutoFit/>
          </a:bodyPr>
          <a:lstStyle/>
          <a:p>
            <a:pPr marL="0" lvl="2" indent="-228600">
              <a:spcBef>
                <a:spcPts val="1000"/>
              </a:spcBef>
            </a:pPr>
            <a:r>
              <a:rPr lang="en-US" sz="1600" b="1" dirty="0">
                <a:solidFill>
                  <a:schemeClr val="bg1"/>
                </a:solidFill>
              </a:rPr>
              <a:t>SharePoint: </a:t>
            </a:r>
            <a:br>
              <a:rPr lang="en-US" sz="1600" dirty="0">
                <a:solidFill>
                  <a:schemeClr val="bg1"/>
                </a:solidFill>
              </a:rPr>
            </a:br>
            <a:r>
              <a:rPr lang="en-US" sz="1600" dirty="0">
                <a:solidFill>
                  <a:schemeClr val="bg1"/>
                </a:solidFill>
              </a:rPr>
              <a:t>Content stored in documents </a:t>
            </a:r>
          </a:p>
          <a:p>
            <a:pPr marL="0" lvl="2" indent="-228600">
              <a:spcBef>
                <a:spcPts val="1000"/>
              </a:spcBef>
            </a:pPr>
            <a:r>
              <a:rPr lang="en-US" sz="1600" b="1" dirty="0">
                <a:solidFill>
                  <a:schemeClr val="bg1"/>
                </a:solidFill>
              </a:rPr>
              <a:t>Excel: </a:t>
            </a:r>
            <a:r>
              <a:rPr lang="en-US" sz="1600" dirty="0">
                <a:solidFill>
                  <a:schemeClr val="bg1"/>
                </a:solidFill>
              </a:rPr>
              <a:t>Quick facts</a:t>
            </a:r>
          </a:p>
          <a:p>
            <a:pPr marL="0" lvl="2" indent="-228600">
              <a:spcBef>
                <a:spcPts val="1000"/>
              </a:spcBef>
            </a:pPr>
            <a:r>
              <a:rPr lang="en-US" sz="1600" dirty="0">
                <a:solidFill>
                  <a:schemeClr val="bg1"/>
                </a:solidFill>
              </a:rPr>
              <a:t>No automation</a:t>
            </a:r>
          </a:p>
        </p:txBody>
      </p:sp>
      <p:sp>
        <p:nvSpPr>
          <p:cNvPr id="16" name="TextBox 15">
            <a:extLst>
              <a:ext uri="{FF2B5EF4-FFF2-40B4-BE49-F238E27FC236}">
                <a16:creationId xmlns:a16="http://schemas.microsoft.com/office/drawing/2014/main" id="{8D6CB59A-1096-B737-0FF1-A0B07AF5757B}"/>
              </a:ext>
            </a:extLst>
          </p:cNvPr>
          <p:cNvSpPr txBox="1"/>
          <p:nvPr/>
        </p:nvSpPr>
        <p:spPr>
          <a:xfrm>
            <a:off x="1323846" y="4096901"/>
            <a:ext cx="1430438" cy="923330"/>
          </a:xfrm>
          <a:prstGeom prst="rect">
            <a:avLst/>
          </a:prstGeom>
          <a:noFill/>
        </p:spPr>
        <p:txBody>
          <a:bodyPr wrap="square">
            <a:spAutoFit/>
          </a:bodyPr>
          <a:lstStyle/>
          <a:p>
            <a:pPr marL="0" marR="0" lvl="2">
              <a:spcBef>
                <a:spcPts val="1000"/>
              </a:spcBef>
              <a:spcAft>
                <a:spcPts val="0"/>
              </a:spcAft>
            </a:pPr>
            <a:r>
              <a:rPr lang="en-US" sz="1800" b="1" dirty="0">
                <a:solidFill>
                  <a:srgbClr val="FFC000"/>
                </a:solidFill>
              </a:rPr>
              <a:t>Microsoft Online Era</a:t>
            </a:r>
            <a:br>
              <a:rPr lang="en-US" sz="1800" b="1" dirty="0">
                <a:solidFill>
                  <a:srgbClr val="FFC000"/>
                </a:solidFill>
              </a:rPr>
            </a:br>
            <a:r>
              <a:rPr lang="en-US" dirty="0">
                <a:solidFill>
                  <a:srgbClr val="FFC000"/>
                </a:solidFill>
              </a:rPr>
              <a:t>2000</a:t>
            </a:r>
            <a:r>
              <a:rPr lang="en-US" sz="1800" dirty="0">
                <a:solidFill>
                  <a:srgbClr val="FFC000"/>
                </a:solidFill>
              </a:rPr>
              <a:t>-2010</a:t>
            </a:r>
          </a:p>
        </p:txBody>
      </p:sp>
      <p:sp>
        <p:nvSpPr>
          <p:cNvPr id="17" name="TextBox 16">
            <a:extLst>
              <a:ext uri="{FF2B5EF4-FFF2-40B4-BE49-F238E27FC236}">
                <a16:creationId xmlns:a16="http://schemas.microsoft.com/office/drawing/2014/main" id="{22433533-ED20-5611-F80F-B1222C03A22E}"/>
              </a:ext>
            </a:extLst>
          </p:cNvPr>
          <p:cNvSpPr txBox="1"/>
          <p:nvPr/>
        </p:nvSpPr>
        <p:spPr>
          <a:xfrm>
            <a:off x="4065495" y="3573381"/>
            <a:ext cx="2092542" cy="1200329"/>
          </a:xfrm>
          <a:prstGeom prst="rect">
            <a:avLst/>
          </a:prstGeom>
          <a:noFill/>
        </p:spPr>
        <p:txBody>
          <a:bodyPr wrap="square">
            <a:spAutoFit/>
          </a:bodyPr>
          <a:lstStyle/>
          <a:p>
            <a:pPr marL="0" marR="0" lvl="2">
              <a:spcBef>
                <a:spcPts val="1000"/>
              </a:spcBef>
              <a:spcAft>
                <a:spcPts val="0"/>
              </a:spcAft>
            </a:pPr>
            <a:r>
              <a:rPr lang="en-US" sz="1800" b="1" dirty="0">
                <a:solidFill>
                  <a:srgbClr val="FFC000"/>
                </a:solidFill>
              </a:rPr>
              <a:t>Content Management Platform Era </a:t>
            </a:r>
            <a:br>
              <a:rPr lang="en-US" sz="1800" b="1" dirty="0">
                <a:solidFill>
                  <a:srgbClr val="FFC000"/>
                </a:solidFill>
              </a:rPr>
            </a:br>
            <a:r>
              <a:rPr lang="en-US" sz="1800" dirty="0">
                <a:solidFill>
                  <a:srgbClr val="FFC000"/>
                </a:solidFill>
              </a:rPr>
              <a:t>2005-2012</a:t>
            </a:r>
          </a:p>
        </p:txBody>
      </p:sp>
      <p:sp>
        <p:nvSpPr>
          <p:cNvPr id="18" name="TextBox 17">
            <a:extLst>
              <a:ext uri="{FF2B5EF4-FFF2-40B4-BE49-F238E27FC236}">
                <a16:creationId xmlns:a16="http://schemas.microsoft.com/office/drawing/2014/main" id="{5C1406C3-3660-4F7A-CA8B-ABB2FCBA7CB4}"/>
              </a:ext>
            </a:extLst>
          </p:cNvPr>
          <p:cNvSpPr txBox="1"/>
          <p:nvPr/>
        </p:nvSpPr>
        <p:spPr>
          <a:xfrm>
            <a:off x="7235184" y="2650051"/>
            <a:ext cx="1864001" cy="923330"/>
          </a:xfrm>
          <a:prstGeom prst="rect">
            <a:avLst/>
          </a:prstGeom>
          <a:noFill/>
        </p:spPr>
        <p:txBody>
          <a:bodyPr wrap="square">
            <a:spAutoFit/>
          </a:bodyPr>
          <a:lstStyle/>
          <a:p>
            <a:pPr marL="0" marR="0" lvl="2">
              <a:spcBef>
                <a:spcPts val="1000"/>
              </a:spcBef>
              <a:spcAft>
                <a:spcPts val="0"/>
              </a:spcAft>
            </a:pPr>
            <a:r>
              <a:rPr lang="en-US" sz="1800" b="1" dirty="0">
                <a:solidFill>
                  <a:srgbClr val="FFC000"/>
                </a:solidFill>
              </a:rPr>
              <a:t>Response Management Era </a:t>
            </a:r>
            <a:r>
              <a:rPr lang="en-US" sz="1800" dirty="0">
                <a:solidFill>
                  <a:srgbClr val="FFC000"/>
                </a:solidFill>
              </a:rPr>
              <a:t>2012-2023</a:t>
            </a:r>
          </a:p>
        </p:txBody>
      </p:sp>
      <p:sp>
        <p:nvSpPr>
          <p:cNvPr id="19" name="TextBox 18">
            <a:extLst>
              <a:ext uri="{FF2B5EF4-FFF2-40B4-BE49-F238E27FC236}">
                <a16:creationId xmlns:a16="http://schemas.microsoft.com/office/drawing/2014/main" id="{0E8312DC-D75A-05AE-C851-593DB3A359AA}"/>
              </a:ext>
            </a:extLst>
          </p:cNvPr>
          <p:cNvSpPr txBox="1"/>
          <p:nvPr/>
        </p:nvSpPr>
        <p:spPr>
          <a:xfrm>
            <a:off x="10233547" y="1285575"/>
            <a:ext cx="2496272" cy="923330"/>
          </a:xfrm>
          <a:prstGeom prst="rect">
            <a:avLst/>
          </a:prstGeom>
          <a:noFill/>
        </p:spPr>
        <p:txBody>
          <a:bodyPr wrap="square">
            <a:spAutoFit/>
          </a:bodyPr>
          <a:lstStyle/>
          <a:p>
            <a:pPr marL="0" marR="0" lvl="2">
              <a:spcBef>
                <a:spcPts val="1000"/>
              </a:spcBef>
              <a:spcAft>
                <a:spcPts val="0"/>
              </a:spcAft>
            </a:pPr>
            <a:r>
              <a:rPr lang="en-US" sz="1800" b="1" dirty="0">
                <a:solidFill>
                  <a:srgbClr val="FFC000"/>
                </a:solidFill>
              </a:rPr>
              <a:t>AI </a:t>
            </a:r>
            <a:br>
              <a:rPr lang="en-US" sz="1800" b="1" dirty="0">
                <a:solidFill>
                  <a:srgbClr val="FFC000"/>
                </a:solidFill>
              </a:rPr>
            </a:br>
            <a:r>
              <a:rPr lang="en-US" sz="1800" b="1" dirty="0">
                <a:solidFill>
                  <a:srgbClr val="FFC000"/>
                </a:solidFill>
              </a:rPr>
              <a:t>Acceleration Era </a:t>
            </a:r>
            <a:br>
              <a:rPr lang="en-US" sz="1800" b="1" dirty="0">
                <a:solidFill>
                  <a:srgbClr val="FFC000"/>
                </a:solidFill>
              </a:rPr>
            </a:br>
            <a:r>
              <a:rPr lang="en-US" sz="1800" dirty="0">
                <a:solidFill>
                  <a:srgbClr val="FFC000"/>
                </a:solidFill>
              </a:rPr>
              <a:t>20</a:t>
            </a:r>
            <a:r>
              <a:rPr lang="en-US" dirty="0">
                <a:solidFill>
                  <a:srgbClr val="FFC000"/>
                </a:solidFill>
              </a:rPr>
              <a:t>23</a:t>
            </a:r>
            <a:r>
              <a:rPr lang="en-US" sz="1800" dirty="0">
                <a:solidFill>
                  <a:srgbClr val="FFC000"/>
                </a:solidFill>
              </a:rPr>
              <a:t>-</a:t>
            </a:r>
          </a:p>
        </p:txBody>
      </p:sp>
      <p:grpSp>
        <p:nvGrpSpPr>
          <p:cNvPr id="48" name="Group 47">
            <a:extLst>
              <a:ext uri="{FF2B5EF4-FFF2-40B4-BE49-F238E27FC236}">
                <a16:creationId xmlns:a16="http://schemas.microsoft.com/office/drawing/2014/main" id="{BE546302-73BB-5359-B390-AA9CA5290B90}"/>
              </a:ext>
            </a:extLst>
          </p:cNvPr>
          <p:cNvGrpSpPr/>
          <p:nvPr/>
        </p:nvGrpSpPr>
        <p:grpSpPr>
          <a:xfrm>
            <a:off x="431399" y="4243840"/>
            <a:ext cx="725951" cy="2888480"/>
            <a:chOff x="431399" y="4243840"/>
            <a:chExt cx="725951" cy="2888480"/>
          </a:xfrm>
        </p:grpSpPr>
        <p:pic>
          <p:nvPicPr>
            <p:cNvPr id="6" name="Picture 5">
              <a:extLst>
                <a:ext uri="{FF2B5EF4-FFF2-40B4-BE49-F238E27FC236}">
                  <a16:creationId xmlns:a16="http://schemas.microsoft.com/office/drawing/2014/main" id="{D9355B8E-6D45-86E6-98BD-F5DB60918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99" y="4243840"/>
              <a:ext cx="725951" cy="781793"/>
            </a:xfrm>
            <a:prstGeom prst="rect">
              <a:avLst/>
            </a:prstGeom>
            <a:effectLst>
              <a:outerShdw blurRad="285533" dist="263873" dir="5400000" algn="t" rotWithShape="0">
                <a:prstClr val="black">
                  <a:alpha val="40000"/>
                </a:prstClr>
              </a:outerShdw>
            </a:effectLst>
          </p:spPr>
        </p:pic>
        <p:sp>
          <p:nvSpPr>
            <p:cNvPr id="40" name="Freeform 39">
              <a:extLst>
                <a:ext uri="{FF2B5EF4-FFF2-40B4-BE49-F238E27FC236}">
                  <a16:creationId xmlns:a16="http://schemas.microsoft.com/office/drawing/2014/main" id="{AAB8C359-1264-DCAF-4C88-F2212E7D2DCB}"/>
                </a:ext>
              </a:extLst>
            </p:cNvPr>
            <p:cNvSpPr/>
            <p:nvPr/>
          </p:nvSpPr>
          <p:spPr>
            <a:xfrm>
              <a:off x="665018" y="5004262"/>
              <a:ext cx="399011" cy="2128058"/>
            </a:xfrm>
            <a:custGeom>
              <a:avLst/>
              <a:gdLst>
                <a:gd name="connsiteX0" fmla="*/ 133004 w 399011"/>
                <a:gd name="connsiteY0" fmla="*/ 0 h 2128058"/>
                <a:gd name="connsiteX1" fmla="*/ 116378 w 399011"/>
                <a:gd name="connsiteY1" fmla="*/ 58189 h 2128058"/>
                <a:gd name="connsiteX2" fmla="*/ 108066 w 399011"/>
                <a:gd name="connsiteY2" fmla="*/ 83127 h 2128058"/>
                <a:gd name="connsiteX3" fmla="*/ 99753 w 399011"/>
                <a:gd name="connsiteY3" fmla="*/ 116378 h 2128058"/>
                <a:gd name="connsiteX4" fmla="*/ 99753 w 399011"/>
                <a:gd name="connsiteY4" fmla="*/ 698269 h 2128058"/>
                <a:gd name="connsiteX5" fmla="*/ 116378 w 399011"/>
                <a:gd name="connsiteY5" fmla="*/ 831273 h 2128058"/>
                <a:gd name="connsiteX6" fmla="*/ 133004 w 399011"/>
                <a:gd name="connsiteY6" fmla="*/ 914400 h 2128058"/>
                <a:gd name="connsiteX7" fmla="*/ 157942 w 399011"/>
                <a:gd name="connsiteY7" fmla="*/ 947651 h 2128058"/>
                <a:gd name="connsiteX8" fmla="*/ 191193 w 399011"/>
                <a:gd name="connsiteY8" fmla="*/ 997527 h 2128058"/>
                <a:gd name="connsiteX9" fmla="*/ 207818 w 399011"/>
                <a:gd name="connsiteY9" fmla="*/ 1022465 h 2128058"/>
                <a:gd name="connsiteX10" fmla="*/ 241069 w 399011"/>
                <a:gd name="connsiteY10" fmla="*/ 1039091 h 2128058"/>
                <a:gd name="connsiteX11" fmla="*/ 266007 w 399011"/>
                <a:gd name="connsiteY11" fmla="*/ 1055716 h 2128058"/>
                <a:gd name="connsiteX12" fmla="*/ 340822 w 399011"/>
                <a:gd name="connsiteY12" fmla="*/ 1047403 h 2128058"/>
                <a:gd name="connsiteX13" fmla="*/ 374073 w 399011"/>
                <a:gd name="connsiteY13" fmla="*/ 997527 h 2128058"/>
                <a:gd name="connsiteX14" fmla="*/ 399011 w 399011"/>
                <a:gd name="connsiteY14" fmla="*/ 864523 h 2128058"/>
                <a:gd name="connsiteX15" fmla="*/ 390698 w 399011"/>
                <a:gd name="connsiteY15" fmla="*/ 764771 h 2128058"/>
                <a:gd name="connsiteX16" fmla="*/ 382386 w 399011"/>
                <a:gd name="connsiteY16" fmla="*/ 739833 h 2128058"/>
                <a:gd name="connsiteX17" fmla="*/ 357447 w 399011"/>
                <a:gd name="connsiteY17" fmla="*/ 714894 h 2128058"/>
                <a:gd name="connsiteX18" fmla="*/ 324197 w 399011"/>
                <a:gd name="connsiteY18" fmla="*/ 698269 h 2128058"/>
                <a:gd name="connsiteX19" fmla="*/ 290946 w 399011"/>
                <a:gd name="connsiteY19" fmla="*/ 689956 h 2128058"/>
                <a:gd name="connsiteX20" fmla="*/ 249382 w 399011"/>
                <a:gd name="connsiteY20" fmla="*/ 698269 h 2128058"/>
                <a:gd name="connsiteX21" fmla="*/ 199506 w 399011"/>
                <a:gd name="connsiteY21" fmla="*/ 731520 h 2128058"/>
                <a:gd name="connsiteX22" fmla="*/ 166255 w 399011"/>
                <a:gd name="connsiteY22" fmla="*/ 756458 h 2128058"/>
                <a:gd name="connsiteX23" fmla="*/ 108066 w 399011"/>
                <a:gd name="connsiteY23" fmla="*/ 822960 h 2128058"/>
                <a:gd name="connsiteX24" fmla="*/ 83127 w 399011"/>
                <a:gd name="connsiteY24" fmla="*/ 864523 h 2128058"/>
                <a:gd name="connsiteX25" fmla="*/ 74815 w 399011"/>
                <a:gd name="connsiteY25" fmla="*/ 889462 h 2128058"/>
                <a:gd name="connsiteX26" fmla="*/ 58189 w 399011"/>
                <a:gd name="connsiteY26" fmla="*/ 931025 h 2128058"/>
                <a:gd name="connsiteX27" fmla="*/ 33251 w 399011"/>
                <a:gd name="connsiteY27" fmla="*/ 1005840 h 2128058"/>
                <a:gd name="connsiteX28" fmla="*/ 16626 w 399011"/>
                <a:gd name="connsiteY28" fmla="*/ 1055716 h 2128058"/>
                <a:gd name="connsiteX29" fmla="*/ 0 w 399011"/>
                <a:gd name="connsiteY29" fmla="*/ 1163782 h 2128058"/>
                <a:gd name="connsiteX30" fmla="*/ 24938 w 399011"/>
                <a:gd name="connsiteY30" fmla="*/ 1537854 h 2128058"/>
                <a:gd name="connsiteX31" fmla="*/ 41564 w 399011"/>
                <a:gd name="connsiteY31" fmla="*/ 1637607 h 2128058"/>
                <a:gd name="connsiteX32" fmla="*/ 66502 w 399011"/>
                <a:gd name="connsiteY32" fmla="*/ 1803862 h 2128058"/>
                <a:gd name="connsiteX33" fmla="*/ 74815 w 399011"/>
                <a:gd name="connsiteY33" fmla="*/ 1845425 h 2128058"/>
                <a:gd name="connsiteX34" fmla="*/ 83127 w 399011"/>
                <a:gd name="connsiteY34" fmla="*/ 1928553 h 2128058"/>
                <a:gd name="connsiteX35" fmla="*/ 91440 w 399011"/>
                <a:gd name="connsiteY35" fmla="*/ 1961803 h 2128058"/>
                <a:gd name="connsiteX36" fmla="*/ 99753 w 399011"/>
                <a:gd name="connsiteY36" fmla="*/ 2028305 h 2128058"/>
                <a:gd name="connsiteX37" fmla="*/ 108066 w 399011"/>
                <a:gd name="connsiteY37" fmla="*/ 2053243 h 2128058"/>
                <a:gd name="connsiteX38" fmla="*/ 124691 w 399011"/>
                <a:gd name="connsiteY38" fmla="*/ 2111433 h 2128058"/>
                <a:gd name="connsiteX39" fmla="*/ 133004 w 399011"/>
                <a:gd name="connsiteY39" fmla="*/ 2128058 h 212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9011" h="2128058">
                  <a:moveTo>
                    <a:pt x="133004" y="0"/>
                  </a:moveTo>
                  <a:cubicBezTo>
                    <a:pt x="127462" y="19396"/>
                    <a:pt x="122175" y="38867"/>
                    <a:pt x="116378" y="58189"/>
                  </a:cubicBezTo>
                  <a:cubicBezTo>
                    <a:pt x="113860" y="66582"/>
                    <a:pt x="110473" y="74702"/>
                    <a:pt x="108066" y="83127"/>
                  </a:cubicBezTo>
                  <a:cubicBezTo>
                    <a:pt x="104927" y="94112"/>
                    <a:pt x="102524" y="105294"/>
                    <a:pt x="99753" y="116378"/>
                  </a:cubicBezTo>
                  <a:cubicBezTo>
                    <a:pt x="73536" y="352320"/>
                    <a:pt x="85873" y="212501"/>
                    <a:pt x="99753" y="698269"/>
                  </a:cubicBezTo>
                  <a:cubicBezTo>
                    <a:pt x="100253" y="715758"/>
                    <a:pt x="112309" y="808214"/>
                    <a:pt x="116378" y="831273"/>
                  </a:cubicBezTo>
                  <a:cubicBezTo>
                    <a:pt x="121289" y="859101"/>
                    <a:pt x="116049" y="891794"/>
                    <a:pt x="133004" y="914400"/>
                  </a:cubicBezTo>
                  <a:cubicBezTo>
                    <a:pt x="141317" y="925484"/>
                    <a:pt x="150599" y="935902"/>
                    <a:pt x="157942" y="947651"/>
                  </a:cubicBezTo>
                  <a:cubicBezTo>
                    <a:pt x="229749" y="1062545"/>
                    <a:pt x="133121" y="924938"/>
                    <a:pt x="191193" y="997527"/>
                  </a:cubicBezTo>
                  <a:cubicBezTo>
                    <a:pt x="197434" y="1005328"/>
                    <a:pt x="200143" y="1016069"/>
                    <a:pt x="207818" y="1022465"/>
                  </a:cubicBezTo>
                  <a:cubicBezTo>
                    <a:pt x="217338" y="1030398"/>
                    <a:pt x="230310" y="1032943"/>
                    <a:pt x="241069" y="1039091"/>
                  </a:cubicBezTo>
                  <a:cubicBezTo>
                    <a:pt x="249743" y="1044048"/>
                    <a:pt x="257694" y="1050174"/>
                    <a:pt x="266007" y="1055716"/>
                  </a:cubicBezTo>
                  <a:cubicBezTo>
                    <a:pt x="290945" y="1052945"/>
                    <a:pt x="318729" y="1059299"/>
                    <a:pt x="340822" y="1047403"/>
                  </a:cubicBezTo>
                  <a:cubicBezTo>
                    <a:pt x="358415" y="1037930"/>
                    <a:pt x="374073" y="997527"/>
                    <a:pt x="374073" y="997527"/>
                  </a:cubicBezTo>
                  <a:cubicBezTo>
                    <a:pt x="396116" y="909352"/>
                    <a:pt x="387864" y="953698"/>
                    <a:pt x="399011" y="864523"/>
                  </a:cubicBezTo>
                  <a:cubicBezTo>
                    <a:pt x="396240" y="831272"/>
                    <a:pt x="395108" y="797844"/>
                    <a:pt x="390698" y="764771"/>
                  </a:cubicBezTo>
                  <a:cubicBezTo>
                    <a:pt x="389540" y="756086"/>
                    <a:pt x="387246" y="747124"/>
                    <a:pt x="382386" y="739833"/>
                  </a:cubicBezTo>
                  <a:cubicBezTo>
                    <a:pt x="375865" y="730051"/>
                    <a:pt x="367014" y="721727"/>
                    <a:pt x="357447" y="714894"/>
                  </a:cubicBezTo>
                  <a:cubicBezTo>
                    <a:pt x="347364" y="707692"/>
                    <a:pt x="335800" y="702620"/>
                    <a:pt x="324197" y="698269"/>
                  </a:cubicBezTo>
                  <a:cubicBezTo>
                    <a:pt x="313500" y="694257"/>
                    <a:pt x="302030" y="692727"/>
                    <a:pt x="290946" y="689956"/>
                  </a:cubicBezTo>
                  <a:cubicBezTo>
                    <a:pt x="277091" y="692727"/>
                    <a:pt x="262786" y="693801"/>
                    <a:pt x="249382" y="698269"/>
                  </a:cubicBezTo>
                  <a:cubicBezTo>
                    <a:pt x="209157" y="711677"/>
                    <a:pt x="224871" y="710383"/>
                    <a:pt x="199506" y="731520"/>
                  </a:cubicBezTo>
                  <a:cubicBezTo>
                    <a:pt x="188863" y="740390"/>
                    <a:pt x="176682" y="747335"/>
                    <a:pt x="166255" y="756458"/>
                  </a:cubicBezTo>
                  <a:cubicBezTo>
                    <a:pt x="134948" y="783852"/>
                    <a:pt x="132032" y="791005"/>
                    <a:pt x="108066" y="822960"/>
                  </a:cubicBezTo>
                  <a:cubicBezTo>
                    <a:pt x="84514" y="893614"/>
                    <a:pt x="117363" y="807462"/>
                    <a:pt x="83127" y="864523"/>
                  </a:cubicBezTo>
                  <a:cubicBezTo>
                    <a:pt x="78619" y="872037"/>
                    <a:pt x="77892" y="881257"/>
                    <a:pt x="74815" y="889462"/>
                  </a:cubicBezTo>
                  <a:cubicBezTo>
                    <a:pt x="69576" y="903434"/>
                    <a:pt x="63288" y="917002"/>
                    <a:pt x="58189" y="931025"/>
                  </a:cubicBezTo>
                  <a:cubicBezTo>
                    <a:pt x="49205" y="955730"/>
                    <a:pt x="41564" y="980902"/>
                    <a:pt x="33251" y="1005840"/>
                  </a:cubicBezTo>
                  <a:cubicBezTo>
                    <a:pt x="33249" y="1005847"/>
                    <a:pt x="16627" y="1055708"/>
                    <a:pt x="16626" y="1055716"/>
                  </a:cubicBezTo>
                  <a:cubicBezTo>
                    <a:pt x="5092" y="1124920"/>
                    <a:pt x="10697" y="1088907"/>
                    <a:pt x="0" y="1163782"/>
                  </a:cubicBezTo>
                  <a:cubicBezTo>
                    <a:pt x="9852" y="1449495"/>
                    <a:pt x="-1660" y="1325073"/>
                    <a:pt x="24938" y="1537854"/>
                  </a:cubicBezTo>
                  <a:cubicBezTo>
                    <a:pt x="34667" y="1615690"/>
                    <a:pt x="27833" y="1582685"/>
                    <a:pt x="41564" y="1637607"/>
                  </a:cubicBezTo>
                  <a:cubicBezTo>
                    <a:pt x="52688" y="1748846"/>
                    <a:pt x="44417" y="1693434"/>
                    <a:pt x="66502" y="1803862"/>
                  </a:cubicBezTo>
                  <a:lnTo>
                    <a:pt x="74815" y="1845425"/>
                  </a:lnTo>
                  <a:cubicBezTo>
                    <a:pt x="77586" y="1873134"/>
                    <a:pt x="79189" y="1900985"/>
                    <a:pt x="83127" y="1928553"/>
                  </a:cubicBezTo>
                  <a:cubicBezTo>
                    <a:pt x="84743" y="1939863"/>
                    <a:pt x="89562" y="1950534"/>
                    <a:pt x="91440" y="1961803"/>
                  </a:cubicBezTo>
                  <a:cubicBezTo>
                    <a:pt x="95113" y="1983839"/>
                    <a:pt x="95757" y="2006326"/>
                    <a:pt x="99753" y="2028305"/>
                  </a:cubicBezTo>
                  <a:cubicBezTo>
                    <a:pt x="101321" y="2036926"/>
                    <a:pt x="105659" y="2044818"/>
                    <a:pt x="108066" y="2053243"/>
                  </a:cubicBezTo>
                  <a:cubicBezTo>
                    <a:pt x="115949" y="2080836"/>
                    <a:pt x="114724" y="2086516"/>
                    <a:pt x="124691" y="2111433"/>
                  </a:cubicBezTo>
                  <a:cubicBezTo>
                    <a:pt x="126992" y="2117186"/>
                    <a:pt x="130233" y="2122516"/>
                    <a:pt x="133004" y="2128058"/>
                  </a:cubicBezTo>
                </a:path>
              </a:pathLst>
            </a:cu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49" name="Group 48">
            <a:extLst>
              <a:ext uri="{FF2B5EF4-FFF2-40B4-BE49-F238E27FC236}">
                <a16:creationId xmlns:a16="http://schemas.microsoft.com/office/drawing/2014/main" id="{51DF01CB-B694-9FDF-1FAB-A4A08F48796A}"/>
              </a:ext>
            </a:extLst>
          </p:cNvPr>
          <p:cNvGrpSpPr/>
          <p:nvPr/>
        </p:nvGrpSpPr>
        <p:grpSpPr>
          <a:xfrm>
            <a:off x="3222658" y="3580878"/>
            <a:ext cx="725951" cy="3692758"/>
            <a:chOff x="3222658" y="3580878"/>
            <a:chExt cx="725951" cy="3692758"/>
          </a:xfrm>
        </p:grpSpPr>
        <p:pic>
          <p:nvPicPr>
            <p:cNvPr id="7" name="Picture 6">
              <a:extLst>
                <a:ext uri="{FF2B5EF4-FFF2-40B4-BE49-F238E27FC236}">
                  <a16:creationId xmlns:a16="http://schemas.microsoft.com/office/drawing/2014/main" id="{5BF88712-E0C9-0E41-F87D-2BF336F7F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658" y="3580878"/>
              <a:ext cx="725951" cy="781793"/>
            </a:xfrm>
            <a:prstGeom prst="rect">
              <a:avLst/>
            </a:prstGeom>
            <a:effectLst>
              <a:outerShdw blurRad="124505" dist="253647" dir="5400000" algn="t" rotWithShape="0">
                <a:prstClr val="black">
                  <a:alpha val="40000"/>
                </a:prstClr>
              </a:outerShdw>
            </a:effectLst>
          </p:spPr>
        </p:pic>
        <p:sp>
          <p:nvSpPr>
            <p:cNvPr id="41" name="Freeform 40">
              <a:extLst>
                <a:ext uri="{FF2B5EF4-FFF2-40B4-BE49-F238E27FC236}">
                  <a16:creationId xmlns:a16="http://schemas.microsoft.com/office/drawing/2014/main" id="{D288521D-ADB2-8E8A-D475-F9B5E32018DF}"/>
                </a:ext>
              </a:extLst>
            </p:cNvPr>
            <p:cNvSpPr/>
            <p:nvPr/>
          </p:nvSpPr>
          <p:spPr>
            <a:xfrm>
              <a:off x="3549535" y="4372495"/>
              <a:ext cx="299258" cy="2901141"/>
            </a:xfrm>
            <a:custGeom>
              <a:avLst/>
              <a:gdLst>
                <a:gd name="connsiteX0" fmla="*/ 58189 w 299258"/>
                <a:gd name="connsiteY0" fmla="*/ 0 h 2901141"/>
                <a:gd name="connsiteX1" fmla="*/ 24938 w 299258"/>
                <a:gd name="connsiteY1" fmla="*/ 58189 h 2901141"/>
                <a:gd name="connsiteX2" fmla="*/ 8312 w 299258"/>
                <a:gd name="connsiteY2" fmla="*/ 108065 h 2901141"/>
                <a:gd name="connsiteX3" fmla="*/ 0 w 299258"/>
                <a:gd name="connsiteY3" fmla="*/ 166254 h 2901141"/>
                <a:gd name="connsiteX4" fmla="*/ 8312 w 299258"/>
                <a:gd name="connsiteY4" fmla="*/ 232756 h 2901141"/>
                <a:gd name="connsiteX5" fmla="*/ 49876 w 299258"/>
                <a:gd name="connsiteY5" fmla="*/ 332509 h 2901141"/>
                <a:gd name="connsiteX6" fmla="*/ 99752 w 299258"/>
                <a:gd name="connsiteY6" fmla="*/ 399010 h 2901141"/>
                <a:gd name="connsiteX7" fmla="*/ 133003 w 299258"/>
                <a:gd name="connsiteY7" fmla="*/ 448887 h 2901141"/>
                <a:gd name="connsiteX8" fmla="*/ 141316 w 299258"/>
                <a:gd name="connsiteY8" fmla="*/ 473825 h 2901141"/>
                <a:gd name="connsiteX9" fmla="*/ 174567 w 299258"/>
                <a:gd name="connsiteY9" fmla="*/ 540327 h 2901141"/>
                <a:gd name="connsiteX10" fmla="*/ 174567 w 299258"/>
                <a:gd name="connsiteY10" fmla="*/ 756458 h 2901141"/>
                <a:gd name="connsiteX11" fmla="*/ 166254 w 299258"/>
                <a:gd name="connsiteY11" fmla="*/ 798021 h 2901141"/>
                <a:gd name="connsiteX12" fmla="*/ 149629 w 299258"/>
                <a:gd name="connsiteY12" fmla="*/ 831272 h 2901141"/>
                <a:gd name="connsiteX13" fmla="*/ 108065 w 299258"/>
                <a:gd name="connsiteY13" fmla="*/ 939338 h 2901141"/>
                <a:gd name="connsiteX14" fmla="*/ 74814 w 299258"/>
                <a:gd name="connsiteY14" fmla="*/ 1005840 h 2901141"/>
                <a:gd name="connsiteX15" fmla="*/ 58189 w 299258"/>
                <a:gd name="connsiteY15" fmla="*/ 1030778 h 2901141"/>
                <a:gd name="connsiteX16" fmla="*/ 41563 w 299258"/>
                <a:gd name="connsiteY16" fmla="*/ 1097280 h 2901141"/>
                <a:gd name="connsiteX17" fmla="*/ 33250 w 299258"/>
                <a:gd name="connsiteY17" fmla="*/ 1122218 h 2901141"/>
                <a:gd name="connsiteX18" fmla="*/ 41563 w 299258"/>
                <a:gd name="connsiteY18" fmla="*/ 1313410 h 2901141"/>
                <a:gd name="connsiteX19" fmla="*/ 66501 w 299258"/>
                <a:gd name="connsiteY19" fmla="*/ 1354974 h 2901141"/>
                <a:gd name="connsiteX20" fmla="*/ 74814 w 299258"/>
                <a:gd name="connsiteY20" fmla="*/ 1379912 h 2901141"/>
                <a:gd name="connsiteX21" fmla="*/ 108065 w 299258"/>
                <a:gd name="connsiteY21" fmla="*/ 1421476 h 2901141"/>
                <a:gd name="connsiteX22" fmla="*/ 157941 w 299258"/>
                <a:gd name="connsiteY22" fmla="*/ 1487978 h 2901141"/>
                <a:gd name="connsiteX23" fmla="*/ 174567 w 299258"/>
                <a:gd name="connsiteY23" fmla="*/ 1512916 h 2901141"/>
                <a:gd name="connsiteX24" fmla="*/ 232756 w 299258"/>
                <a:gd name="connsiteY24" fmla="*/ 1587730 h 2901141"/>
                <a:gd name="connsiteX25" fmla="*/ 249381 w 299258"/>
                <a:gd name="connsiteY25" fmla="*/ 1612669 h 2901141"/>
                <a:gd name="connsiteX26" fmla="*/ 266007 w 299258"/>
                <a:gd name="connsiteY26" fmla="*/ 1654232 h 2901141"/>
                <a:gd name="connsiteX27" fmla="*/ 282632 w 299258"/>
                <a:gd name="connsiteY27" fmla="*/ 1670858 h 2901141"/>
                <a:gd name="connsiteX28" fmla="*/ 290945 w 299258"/>
                <a:gd name="connsiteY28" fmla="*/ 1704109 h 2901141"/>
                <a:gd name="connsiteX29" fmla="*/ 299258 w 299258"/>
                <a:gd name="connsiteY29" fmla="*/ 1729047 h 2901141"/>
                <a:gd name="connsiteX30" fmla="*/ 282632 w 299258"/>
                <a:gd name="connsiteY30" fmla="*/ 1870363 h 2901141"/>
                <a:gd name="connsiteX31" fmla="*/ 257694 w 299258"/>
                <a:gd name="connsiteY31" fmla="*/ 1911927 h 2901141"/>
                <a:gd name="connsiteX32" fmla="*/ 241069 w 299258"/>
                <a:gd name="connsiteY32" fmla="*/ 1945178 h 2901141"/>
                <a:gd name="connsiteX33" fmla="*/ 232756 w 299258"/>
                <a:gd name="connsiteY33" fmla="*/ 1970116 h 2901141"/>
                <a:gd name="connsiteX34" fmla="*/ 216130 w 299258"/>
                <a:gd name="connsiteY34" fmla="*/ 1986741 h 2901141"/>
                <a:gd name="connsiteX35" fmla="*/ 191192 w 299258"/>
                <a:gd name="connsiteY35" fmla="*/ 2019992 h 2901141"/>
                <a:gd name="connsiteX36" fmla="*/ 157941 w 299258"/>
                <a:gd name="connsiteY36" fmla="*/ 2078181 h 2901141"/>
                <a:gd name="connsiteX37" fmla="*/ 141316 w 299258"/>
                <a:gd name="connsiteY37" fmla="*/ 2119745 h 2901141"/>
                <a:gd name="connsiteX38" fmla="*/ 108065 w 299258"/>
                <a:gd name="connsiteY38" fmla="*/ 2186247 h 2901141"/>
                <a:gd name="connsiteX39" fmla="*/ 108065 w 299258"/>
                <a:gd name="connsiteY39" fmla="*/ 2319250 h 2901141"/>
                <a:gd name="connsiteX40" fmla="*/ 133003 w 299258"/>
                <a:gd name="connsiteY40" fmla="*/ 2402378 h 2901141"/>
                <a:gd name="connsiteX41" fmla="*/ 157941 w 299258"/>
                <a:gd name="connsiteY41" fmla="*/ 2435629 h 2901141"/>
                <a:gd name="connsiteX42" fmla="*/ 191192 w 299258"/>
                <a:gd name="connsiteY42" fmla="*/ 2493818 h 2901141"/>
                <a:gd name="connsiteX43" fmla="*/ 207818 w 299258"/>
                <a:gd name="connsiteY43" fmla="*/ 2535381 h 2901141"/>
                <a:gd name="connsiteX44" fmla="*/ 224443 w 299258"/>
                <a:gd name="connsiteY44" fmla="*/ 2568632 h 2901141"/>
                <a:gd name="connsiteX45" fmla="*/ 232756 w 299258"/>
                <a:gd name="connsiteY45" fmla="*/ 2610196 h 2901141"/>
                <a:gd name="connsiteX46" fmla="*/ 241069 w 299258"/>
                <a:gd name="connsiteY46" fmla="*/ 2643447 h 2901141"/>
                <a:gd name="connsiteX47" fmla="*/ 232756 w 299258"/>
                <a:gd name="connsiteY47" fmla="*/ 2759825 h 2901141"/>
                <a:gd name="connsiteX48" fmla="*/ 216130 w 299258"/>
                <a:gd name="connsiteY48" fmla="*/ 2834640 h 2901141"/>
                <a:gd name="connsiteX49" fmla="*/ 207818 w 299258"/>
                <a:gd name="connsiteY49" fmla="*/ 2901141 h 290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9258" h="2901141">
                  <a:moveTo>
                    <a:pt x="58189" y="0"/>
                  </a:moveTo>
                  <a:cubicBezTo>
                    <a:pt x="47105" y="19396"/>
                    <a:pt x="34300" y="37905"/>
                    <a:pt x="24938" y="58189"/>
                  </a:cubicBezTo>
                  <a:cubicBezTo>
                    <a:pt x="17594" y="74101"/>
                    <a:pt x="8312" y="108065"/>
                    <a:pt x="8312" y="108065"/>
                  </a:cubicBezTo>
                  <a:cubicBezTo>
                    <a:pt x="5541" y="127461"/>
                    <a:pt x="0" y="146661"/>
                    <a:pt x="0" y="166254"/>
                  </a:cubicBezTo>
                  <a:cubicBezTo>
                    <a:pt x="0" y="188594"/>
                    <a:pt x="4639" y="210720"/>
                    <a:pt x="8312" y="232756"/>
                  </a:cubicBezTo>
                  <a:cubicBezTo>
                    <a:pt x="13970" y="266708"/>
                    <a:pt x="30314" y="306427"/>
                    <a:pt x="49876" y="332509"/>
                  </a:cubicBezTo>
                  <a:cubicBezTo>
                    <a:pt x="66501" y="354676"/>
                    <a:pt x="87360" y="374227"/>
                    <a:pt x="99752" y="399010"/>
                  </a:cubicBezTo>
                  <a:cubicBezTo>
                    <a:pt x="119883" y="439271"/>
                    <a:pt x="107616" y="423498"/>
                    <a:pt x="133003" y="448887"/>
                  </a:cubicBezTo>
                  <a:cubicBezTo>
                    <a:pt x="135774" y="457200"/>
                    <a:pt x="137690" y="465848"/>
                    <a:pt x="141316" y="473825"/>
                  </a:cubicBezTo>
                  <a:cubicBezTo>
                    <a:pt x="151572" y="496387"/>
                    <a:pt x="174567" y="540327"/>
                    <a:pt x="174567" y="540327"/>
                  </a:cubicBezTo>
                  <a:cubicBezTo>
                    <a:pt x="193337" y="634171"/>
                    <a:pt x="187545" y="587743"/>
                    <a:pt x="174567" y="756458"/>
                  </a:cubicBezTo>
                  <a:cubicBezTo>
                    <a:pt x="173483" y="770545"/>
                    <a:pt x="170722" y="784617"/>
                    <a:pt x="166254" y="798021"/>
                  </a:cubicBezTo>
                  <a:cubicBezTo>
                    <a:pt x="162335" y="809777"/>
                    <a:pt x="154510" y="819882"/>
                    <a:pt x="149629" y="831272"/>
                  </a:cubicBezTo>
                  <a:cubicBezTo>
                    <a:pt x="130542" y="875809"/>
                    <a:pt x="149121" y="877753"/>
                    <a:pt x="108065" y="939338"/>
                  </a:cubicBezTo>
                  <a:cubicBezTo>
                    <a:pt x="69548" y="997115"/>
                    <a:pt x="115486" y="924497"/>
                    <a:pt x="74814" y="1005840"/>
                  </a:cubicBezTo>
                  <a:cubicBezTo>
                    <a:pt x="70346" y="1014776"/>
                    <a:pt x="62657" y="1021842"/>
                    <a:pt x="58189" y="1030778"/>
                  </a:cubicBezTo>
                  <a:cubicBezTo>
                    <a:pt x="48687" y="1049781"/>
                    <a:pt x="46307" y="1078307"/>
                    <a:pt x="41563" y="1097280"/>
                  </a:cubicBezTo>
                  <a:cubicBezTo>
                    <a:pt x="39438" y="1105781"/>
                    <a:pt x="36021" y="1113905"/>
                    <a:pt x="33250" y="1122218"/>
                  </a:cubicBezTo>
                  <a:cubicBezTo>
                    <a:pt x="36021" y="1185949"/>
                    <a:pt x="32542" y="1250260"/>
                    <a:pt x="41563" y="1313410"/>
                  </a:cubicBezTo>
                  <a:cubicBezTo>
                    <a:pt x="43848" y="1329405"/>
                    <a:pt x="59275" y="1340523"/>
                    <a:pt x="66501" y="1354974"/>
                  </a:cubicBezTo>
                  <a:cubicBezTo>
                    <a:pt x="70420" y="1362811"/>
                    <a:pt x="70895" y="1372075"/>
                    <a:pt x="74814" y="1379912"/>
                  </a:cubicBezTo>
                  <a:cubicBezTo>
                    <a:pt x="85300" y="1400883"/>
                    <a:pt x="92603" y="1406013"/>
                    <a:pt x="108065" y="1421476"/>
                  </a:cubicBezTo>
                  <a:cubicBezTo>
                    <a:pt x="129693" y="1486356"/>
                    <a:pt x="94265" y="1392467"/>
                    <a:pt x="157941" y="1487978"/>
                  </a:cubicBezTo>
                  <a:cubicBezTo>
                    <a:pt x="163483" y="1496291"/>
                    <a:pt x="168573" y="1504923"/>
                    <a:pt x="174567" y="1512916"/>
                  </a:cubicBezTo>
                  <a:cubicBezTo>
                    <a:pt x="193523" y="1538190"/>
                    <a:pt x="215232" y="1561442"/>
                    <a:pt x="232756" y="1587730"/>
                  </a:cubicBezTo>
                  <a:cubicBezTo>
                    <a:pt x="238298" y="1596043"/>
                    <a:pt x="244913" y="1603733"/>
                    <a:pt x="249381" y="1612669"/>
                  </a:cubicBezTo>
                  <a:cubicBezTo>
                    <a:pt x="256054" y="1626015"/>
                    <a:pt x="258604" y="1641276"/>
                    <a:pt x="266007" y="1654232"/>
                  </a:cubicBezTo>
                  <a:cubicBezTo>
                    <a:pt x="269895" y="1661037"/>
                    <a:pt x="277090" y="1665316"/>
                    <a:pt x="282632" y="1670858"/>
                  </a:cubicBezTo>
                  <a:cubicBezTo>
                    <a:pt x="285403" y="1681942"/>
                    <a:pt x="287806" y="1693124"/>
                    <a:pt x="290945" y="1704109"/>
                  </a:cubicBezTo>
                  <a:cubicBezTo>
                    <a:pt x="293352" y="1712534"/>
                    <a:pt x="299258" y="1720285"/>
                    <a:pt x="299258" y="1729047"/>
                  </a:cubicBezTo>
                  <a:cubicBezTo>
                    <a:pt x="299258" y="1733339"/>
                    <a:pt x="296802" y="1838481"/>
                    <a:pt x="282632" y="1870363"/>
                  </a:cubicBezTo>
                  <a:cubicBezTo>
                    <a:pt x="276070" y="1885128"/>
                    <a:pt x="265540" y="1897803"/>
                    <a:pt x="257694" y="1911927"/>
                  </a:cubicBezTo>
                  <a:cubicBezTo>
                    <a:pt x="251676" y="1922759"/>
                    <a:pt x="245950" y="1933788"/>
                    <a:pt x="241069" y="1945178"/>
                  </a:cubicBezTo>
                  <a:cubicBezTo>
                    <a:pt x="237617" y="1953232"/>
                    <a:pt x="237264" y="1962602"/>
                    <a:pt x="232756" y="1970116"/>
                  </a:cubicBezTo>
                  <a:cubicBezTo>
                    <a:pt x="228724" y="1976836"/>
                    <a:pt x="221147" y="1980720"/>
                    <a:pt x="216130" y="1986741"/>
                  </a:cubicBezTo>
                  <a:cubicBezTo>
                    <a:pt x="207260" y="1997384"/>
                    <a:pt x="199505" y="2008908"/>
                    <a:pt x="191192" y="2019992"/>
                  </a:cubicBezTo>
                  <a:cubicBezTo>
                    <a:pt x="171073" y="2080353"/>
                    <a:pt x="199879" y="2002693"/>
                    <a:pt x="157941" y="2078181"/>
                  </a:cubicBezTo>
                  <a:cubicBezTo>
                    <a:pt x="150694" y="2091225"/>
                    <a:pt x="147569" y="2106197"/>
                    <a:pt x="141316" y="2119745"/>
                  </a:cubicBezTo>
                  <a:cubicBezTo>
                    <a:pt x="130930" y="2142248"/>
                    <a:pt x="108065" y="2186247"/>
                    <a:pt x="108065" y="2186247"/>
                  </a:cubicBezTo>
                  <a:cubicBezTo>
                    <a:pt x="94771" y="2252712"/>
                    <a:pt x="96259" y="2224807"/>
                    <a:pt x="108065" y="2319250"/>
                  </a:cubicBezTo>
                  <a:cubicBezTo>
                    <a:pt x="111527" y="2346949"/>
                    <a:pt x="119344" y="2377792"/>
                    <a:pt x="133003" y="2402378"/>
                  </a:cubicBezTo>
                  <a:cubicBezTo>
                    <a:pt x="139731" y="2414489"/>
                    <a:pt x="149628" y="2424545"/>
                    <a:pt x="157941" y="2435629"/>
                  </a:cubicBezTo>
                  <a:cubicBezTo>
                    <a:pt x="178062" y="2495989"/>
                    <a:pt x="149254" y="2418331"/>
                    <a:pt x="191192" y="2493818"/>
                  </a:cubicBezTo>
                  <a:cubicBezTo>
                    <a:pt x="198439" y="2506862"/>
                    <a:pt x="201758" y="2521745"/>
                    <a:pt x="207818" y="2535381"/>
                  </a:cubicBezTo>
                  <a:cubicBezTo>
                    <a:pt x="212851" y="2546705"/>
                    <a:pt x="218901" y="2557548"/>
                    <a:pt x="224443" y="2568632"/>
                  </a:cubicBezTo>
                  <a:cubicBezTo>
                    <a:pt x="227214" y="2582487"/>
                    <a:pt x="229691" y="2596403"/>
                    <a:pt x="232756" y="2610196"/>
                  </a:cubicBezTo>
                  <a:cubicBezTo>
                    <a:pt x="235234" y="2621349"/>
                    <a:pt x="241069" y="2632022"/>
                    <a:pt x="241069" y="2643447"/>
                  </a:cubicBezTo>
                  <a:cubicBezTo>
                    <a:pt x="241069" y="2682339"/>
                    <a:pt x="236827" y="2721147"/>
                    <a:pt x="232756" y="2759825"/>
                  </a:cubicBezTo>
                  <a:cubicBezTo>
                    <a:pt x="229529" y="2790480"/>
                    <a:pt x="221945" y="2805562"/>
                    <a:pt x="216130" y="2834640"/>
                  </a:cubicBezTo>
                  <a:cubicBezTo>
                    <a:pt x="206907" y="2880756"/>
                    <a:pt x="207818" y="2870695"/>
                    <a:pt x="207818" y="2901141"/>
                  </a:cubicBezTo>
                </a:path>
              </a:pathLst>
            </a:cu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50" name="Group 49">
            <a:extLst>
              <a:ext uri="{FF2B5EF4-FFF2-40B4-BE49-F238E27FC236}">
                <a16:creationId xmlns:a16="http://schemas.microsoft.com/office/drawing/2014/main" id="{3660B19C-AFE2-16A9-9D3F-56606C039D52}"/>
              </a:ext>
            </a:extLst>
          </p:cNvPr>
          <p:cNvGrpSpPr/>
          <p:nvPr/>
        </p:nvGrpSpPr>
        <p:grpSpPr>
          <a:xfrm>
            <a:off x="6400800" y="2647207"/>
            <a:ext cx="746957" cy="4327171"/>
            <a:chOff x="6400800" y="2647207"/>
            <a:chExt cx="746957" cy="4327171"/>
          </a:xfrm>
        </p:grpSpPr>
        <p:pic>
          <p:nvPicPr>
            <p:cNvPr id="9" name="Picture 8">
              <a:extLst>
                <a:ext uri="{FF2B5EF4-FFF2-40B4-BE49-F238E27FC236}">
                  <a16:creationId xmlns:a16="http://schemas.microsoft.com/office/drawing/2014/main" id="{8C9E0A82-868A-2855-9815-D5EC59A2E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806" y="2647207"/>
              <a:ext cx="725951" cy="781793"/>
            </a:xfrm>
            <a:prstGeom prst="rect">
              <a:avLst/>
            </a:prstGeom>
            <a:effectLst>
              <a:outerShdw blurRad="113722" dist="201000" dir="5400000" algn="t" rotWithShape="0">
                <a:prstClr val="black">
                  <a:alpha val="40000"/>
                </a:prstClr>
              </a:outerShdw>
            </a:effectLst>
          </p:spPr>
        </p:pic>
        <p:sp>
          <p:nvSpPr>
            <p:cNvPr id="42" name="Freeform 41">
              <a:extLst>
                <a:ext uri="{FF2B5EF4-FFF2-40B4-BE49-F238E27FC236}">
                  <a16:creationId xmlns:a16="http://schemas.microsoft.com/office/drawing/2014/main" id="{4326EB9F-B3B8-D924-744E-D39BA788F890}"/>
                </a:ext>
              </a:extLst>
            </p:cNvPr>
            <p:cNvSpPr/>
            <p:nvPr/>
          </p:nvSpPr>
          <p:spPr>
            <a:xfrm>
              <a:off x="6400800" y="3433156"/>
              <a:ext cx="449281" cy="3541222"/>
            </a:xfrm>
            <a:custGeom>
              <a:avLst/>
              <a:gdLst>
                <a:gd name="connsiteX0" fmla="*/ 407324 w 449281"/>
                <a:gd name="connsiteY0" fmla="*/ 0 h 3541222"/>
                <a:gd name="connsiteX1" fmla="*/ 399011 w 449281"/>
                <a:gd name="connsiteY1" fmla="*/ 266008 h 3541222"/>
                <a:gd name="connsiteX2" fmla="*/ 390698 w 449281"/>
                <a:gd name="connsiteY2" fmla="*/ 748146 h 3541222"/>
                <a:gd name="connsiteX3" fmla="*/ 365760 w 449281"/>
                <a:gd name="connsiteY3" fmla="*/ 897775 h 3541222"/>
                <a:gd name="connsiteX4" fmla="*/ 357447 w 449281"/>
                <a:gd name="connsiteY4" fmla="*/ 922713 h 3541222"/>
                <a:gd name="connsiteX5" fmla="*/ 349135 w 449281"/>
                <a:gd name="connsiteY5" fmla="*/ 955964 h 3541222"/>
                <a:gd name="connsiteX6" fmla="*/ 340822 w 449281"/>
                <a:gd name="connsiteY6" fmla="*/ 980902 h 3541222"/>
                <a:gd name="connsiteX7" fmla="*/ 332509 w 449281"/>
                <a:gd name="connsiteY7" fmla="*/ 1014153 h 3541222"/>
                <a:gd name="connsiteX8" fmla="*/ 315884 w 449281"/>
                <a:gd name="connsiteY8" fmla="*/ 1064029 h 3541222"/>
                <a:gd name="connsiteX9" fmla="*/ 307571 w 449281"/>
                <a:gd name="connsiteY9" fmla="*/ 1097280 h 3541222"/>
                <a:gd name="connsiteX10" fmla="*/ 290945 w 449281"/>
                <a:gd name="connsiteY10" fmla="*/ 1122219 h 3541222"/>
                <a:gd name="connsiteX11" fmla="*/ 282633 w 449281"/>
                <a:gd name="connsiteY11" fmla="*/ 1147157 h 3541222"/>
                <a:gd name="connsiteX12" fmla="*/ 274320 w 449281"/>
                <a:gd name="connsiteY12" fmla="*/ 1180408 h 3541222"/>
                <a:gd name="connsiteX13" fmla="*/ 257695 w 449281"/>
                <a:gd name="connsiteY13" fmla="*/ 1205346 h 3541222"/>
                <a:gd name="connsiteX14" fmla="*/ 249382 w 449281"/>
                <a:gd name="connsiteY14" fmla="*/ 1230284 h 3541222"/>
                <a:gd name="connsiteX15" fmla="*/ 216131 w 449281"/>
                <a:gd name="connsiteY15" fmla="*/ 1271848 h 3541222"/>
                <a:gd name="connsiteX16" fmla="*/ 207818 w 449281"/>
                <a:gd name="connsiteY16" fmla="*/ 1296786 h 3541222"/>
                <a:gd name="connsiteX17" fmla="*/ 157942 w 449281"/>
                <a:gd name="connsiteY17" fmla="*/ 1354975 h 3541222"/>
                <a:gd name="connsiteX18" fmla="*/ 99753 w 449281"/>
                <a:gd name="connsiteY18" fmla="*/ 1404851 h 3541222"/>
                <a:gd name="connsiteX19" fmla="*/ 66502 w 449281"/>
                <a:gd name="connsiteY19" fmla="*/ 1421477 h 3541222"/>
                <a:gd name="connsiteX20" fmla="*/ 16625 w 449281"/>
                <a:gd name="connsiteY20" fmla="*/ 1438102 h 3541222"/>
                <a:gd name="connsiteX21" fmla="*/ 33251 w 449281"/>
                <a:gd name="connsiteY21" fmla="*/ 1288473 h 3541222"/>
                <a:gd name="connsiteX22" fmla="*/ 49876 w 449281"/>
                <a:gd name="connsiteY22" fmla="*/ 1238597 h 3541222"/>
                <a:gd name="connsiteX23" fmla="*/ 91440 w 449281"/>
                <a:gd name="connsiteY23" fmla="*/ 1205346 h 3541222"/>
                <a:gd name="connsiteX24" fmla="*/ 116378 w 449281"/>
                <a:gd name="connsiteY24" fmla="*/ 1197033 h 3541222"/>
                <a:gd name="connsiteX25" fmla="*/ 157942 w 449281"/>
                <a:gd name="connsiteY25" fmla="*/ 1205346 h 3541222"/>
                <a:gd name="connsiteX26" fmla="*/ 216131 w 449281"/>
                <a:gd name="connsiteY26" fmla="*/ 1263535 h 3541222"/>
                <a:gd name="connsiteX27" fmla="*/ 224444 w 449281"/>
                <a:gd name="connsiteY27" fmla="*/ 1288473 h 3541222"/>
                <a:gd name="connsiteX28" fmla="*/ 241069 w 449281"/>
                <a:gd name="connsiteY28" fmla="*/ 1321724 h 3541222"/>
                <a:gd name="connsiteX29" fmla="*/ 257695 w 449281"/>
                <a:gd name="connsiteY29" fmla="*/ 1404851 h 3541222"/>
                <a:gd name="connsiteX30" fmla="*/ 274320 w 449281"/>
                <a:gd name="connsiteY30" fmla="*/ 1529542 h 3541222"/>
                <a:gd name="connsiteX31" fmla="*/ 266007 w 449281"/>
                <a:gd name="connsiteY31" fmla="*/ 1654233 h 3541222"/>
                <a:gd name="connsiteX32" fmla="*/ 224444 w 449281"/>
                <a:gd name="connsiteY32" fmla="*/ 1753986 h 3541222"/>
                <a:gd name="connsiteX33" fmla="*/ 182880 w 449281"/>
                <a:gd name="connsiteY33" fmla="*/ 1812175 h 3541222"/>
                <a:gd name="connsiteX34" fmla="*/ 166255 w 449281"/>
                <a:gd name="connsiteY34" fmla="*/ 1845426 h 3541222"/>
                <a:gd name="connsiteX35" fmla="*/ 124691 w 449281"/>
                <a:gd name="connsiteY35" fmla="*/ 1886989 h 3541222"/>
                <a:gd name="connsiteX36" fmla="*/ 108065 w 449281"/>
                <a:gd name="connsiteY36" fmla="*/ 1920240 h 3541222"/>
                <a:gd name="connsiteX37" fmla="*/ 91440 w 449281"/>
                <a:gd name="connsiteY37" fmla="*/ 1936866 h 3541222"/>
                <a:gd name="connsiteX38" fmla="*/ 58189 w 449281"/>
                <a:gd name="connsiteY38" fmla="*/ 1986742 h 3541222"/>
                <a:gd name="connsiteX39" fmla="*/ 24938 w 449281"/>
                <a:gd name="connsiteY39" fmla="*/ 2061557 h 3541222"/>
                <a:gd name="connsiteX40" fmla="*/ 0 w 449281"/>
                <a:gd name="connsiteY40" fmla="*/ 2119746 h 3541222"/>
                <a:gd name="connsiteX41" fmla="*/ 16625 w 449281"/>
                <a:gd name="connsiteY41" fmla="*/ 2244437 h 3541222"/>
                <a:gd name="connsiteX42" fmla="*/ 74815 w 449281"/>
                <a:gd name="connsiteY42" fmla="*/ 2302626 h 3541222"/>
                <a:gd name="connsiteX43" fmla="*/ 133004 w 449281"/>
                <a:gd name="connsiteY43" fmla="*/ 2344189 h 3541222"/>
                <a:gd name="connsiteX44" fmla="*/ 191193 w 449281"/>
                <a:gd name="connsiteY44" fmla="*/ 2385753 h 3541222"/>
                <a:gd name="connsiteX45" fmla="*/ 232756 w 449281"/>
                <a:gd name="connsiteY45" fmla="*/ 2419004 h 3541222"/>
                <a:gd name="connsiteX46" fmla="*/ 266007 w 449281"/>
                <a:gd name="connsiteY46" fmla="*/ 2452255 h 3541222"/>
                <a:gd name="connsiteX47" fmla="*/ 282633 w 449281"/>
                <a:gd name="connsiteY47" fmla="*/ 2468880 h 3541222"/>
                <a:gd name="connsiteX48" fmla="*/ 307571 w 449281"/>
                <a:gd name="connsiteY48" fmla="*/ 2502131 h 3541222"/>
                <a:gd name="connsiteX49" fmla="*/ 324196 w 449281"/>
                <a:gd name="connsiteY49" fmla="*/ 2535382 h 3541222"/>
                <a:gd name="connsiteX50" fmla="*/ 340822 w 449281"/>
                <a:gd name="connsiteY50" fmla="*/ 2560320 h 3541222"/>
                <a:gd name="connsiteX51" fmla="*/ 315884 w 449281"/>
                <a:gd name="connsiteY51" fmla="*/ 2743200 h 3541222"/>
                <a:gd name="connsiteX52" fmla="*/ 290945 w 449281"/>
                <a:gd name="connsiteY52" fmla="*/ 2776451 h 3541222"/>
                <a:gd name="connsiteX53" fmla="*/ 282633 w 449281"/>
                <a:gd name="connsiteY53" fmla="*/ 2801389 h 3541222"/>
                <a:gd name="connsiteX54" fmla="*/ 266007 w 449281"/>
                <a:gd name="connsiteY54" fmla="*/ 2818015 h 3541222"/>
                <a:gd name="connsiteX55" fmla="*/ 241069 w 449281"/>
                <a:gd name="connsiteY55" fmla="*/ 2851266 h 3541222"/>
                <a:gd name="connsiteX56" fmla="*/ 207818 w 449281"/>
                <a:gd name="connsiteY56" fmla="*/ 2909455 h 3541222"/>
                <a:gd name="connsiteX57" fmla="*/ 182880 w 449281"/>
                <a:gd name="connsiteY57" fmla="*/ 2984269 h 3541222"/>
                <a:gd name="connsiteX58" fmla="*/ 191193 w 449281"/>
                <a:gd name="connsiteY58" fmla="*/ 3042459 h 3541222"/>
                <a:gd name="connsiteX59" fmla="*/ 249382 w 449281"/>
                <a:gd name="connsiteY59" fmla="*/ 3117273 h 3541222"/>
                <a:gd name="connsiteX60" fmla="*/ 282633 w 449281"/>
                <a:gd name="connsiteY60" fmla="*/ 3142211 h 3541222"/>
                <a:gd name="connsiteX61" fmla="*/ 332509 w 449281"/>
                <a:gd name="connsiteY61" fmla="*/ 3175462 h 3541222"/>
                <a:gd name="connsiteX62" fmla="*/ 382385 w 449281"/>
                <a:gd name="connsiteY62" fmla="*/ 3208713 h 3541222"/>
                <a:gd name="connsiteX63" fmla="*/ 423949 w 449281"/>
                <a:gd name="connsiteY63" fmla="*/ 3258589 h 3541222"/>
                <a:gd name="connsiteX64" fmla="*/ 432262 w 449281"/>
                <a:gd name="connsiteY64" fmla="*/ 3291840 h 3541222"/>
                <a:gd name="connsiteX65" fmla="*/ 448887 w 449281"/>
                <a:gd name="connsiteY65" fmla="*/ 3325091 h 3541222"/>
                <a:gd name="connsiteX66" fmla="*/ 440575 w 449281"/>
                <a:gd name="connsiteY66" fmla="*/ 3491346 h 3541222"/>
                <a:gd name="connsiteX67" fmla="*/ 440575 w 449281"/>
                <a:gd name="connsiteY67" fmla="*/ 3541222 h 354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9281" h="3541222">
                  <a:moveTo>
                    <a:pt x="407324" y="0"/>
                  </a:moveTo>
                  <a:cubicBezTo>
                    <a:pt x="404553" y="88669"/>
                    <a:pt x="400982" y="177317"/>
                    <a:pt x="399011" y="266008"/>
                  </a:cubicBezTo>
                  <a:cubicBezTo>
                    <a:pt x="395440" y="426705"/>
                    <a:pt x="397390" y="587549"/>
                    <a:pt x="390698" y="748146"/>
                  </a:cubicBezTo>
                  <a:cubicBezTo>
                    <a:pt x="389074" y="787121"/>
                    <a:pt x="378733" y="852372"/>
                    <a:pt x="365760" y="897775"/>
                  </a:cubicBezTo>
                  <a:cubicBezTo>
                    <a:pt x="363353" y="906200"/>
                    <a:pt x="359854" y="914288"/>
                    <a:pt x="357447" y="922713"/>
                  </a:cubicBezTo>
                  <a:cubicBezTo>
                    <a:pt x="354308" y="933698"/>
                    <a:pt x="352274" y="944979"/>
                    <a:pt x="349135" y="955964"/>
                  </a:cubicBezTo>
                  <a:cubicBezTo>
                    <a:pt x="346728" y="964389"/>
                    <a:pt x="343229" y="972477"/>
                    <a:pt x="340822" y="980902"/>
                  </a:cubicBezTo>
                  <a:cubicBezTo>
                    <a:pt x="337683" y="991887"/>
                    <a:pt x="335792" y="1003210"/>
                    <a:pt x="332509" y="1014153"/>
                  </a:cubicBezTo>
                  <a:cubicBezTo>
                    <a:pt x="327473" y="1030939"/>
                    <a:pt x="320134" y="1047028"/>
                    <a:pt x="315884" y="1064029"/>
                  </a:cubicBezTo>
                  <a:cubicBezTo>
                    <a:pt x="313113" y="1075113"/>
                    <a:pt x="312072" y="1086779"/>
                    <a:pt x="307571" y="1097280"/>
                  </a:cubicBezTo>
                  <a:cubicBezTo>
                    <a:pt x="303635" y="1106463"/>
                    <a:pt x="296487" y="1113906"/>
                    <a:pt x="290945" y="1122219"/>
                  </a:cubicBezTo>
                  <a:cubicBezTo>
                    <a:pt x="288174" y="1130532"/>
                    <a:pt x="285040" y="1138732"/>
                    <a:pt x="282633" y="1147157"/>
                  </a:cubicBezTo>
                  <a:cubicBezTo>
                    <a:pt x="279494" y="1158142"/>
                    <a:pt x="278820" y="1169907"/>
                    <a:pt x="274320" y="1180408"/>
                  </a:cubicBezTo>
                  <a:cubicBezTo>
                    <a:pt x="270385" y="1189591"/>
                    <a:pt x="262163" y="1196410"/>
                    <a:pt x="257695" y="1205346"/>
                  </a:cubicBezTo>
                  <a:cubicBezTo>
                    <a:pt x="253776" y="1213183"/>
                    <a:pt x="253301" y="1222447"/>
                    <a:pt x="249382" y="1230284"/>
                  </a:cubicBezTo>
                  <a:cubicBezTo>
                    <a:pt x="238896" y="1251255"/>
                    <a:pt x="231593" y="1256385"/>
                    <a:pt x="216131" y="1271848"/>
                  </a:cubicBezTo>
                  <a:cubicBezTo>
                    <a:pt x="213360" y="1280161"/>
                    <a:pt x="211737" y="1288949"/>
                    <a:pt x="207818" y="1296786"/>
                  </a:cubicBezTo>
                  <a:cubicBezTo>
                    <a:pt x="195157" y="1322107"/>
                    <a:pt x="178396" y="1334521"/>
                    <a:pt x="157942" y="1354975"/>
                  </a:cubicBezTo>
                  <a:cubicBezTo>
                    <a:pt x="135271" y="1377646"/>
                    <a:pt x="128191" y="1387077"/>
                    <a:pt x="99753" y="1404851"/>
                  </a:cubicBezTo>
                  <a:cubicBezTo>
                    <a:pt x="89245" y="1411419"/>
                    <a:pt x="78008" y="1416875"/>
                    <a:pt x="66502" y="1421477"/>
                  </a:cubicBezTo>
                  <a:cubicBezTo>
                    <a:pt x="50231" y="1427986"/>
                    <a:pt x="16625" y="1438102"/>
                    <a:pt x="16625" y="1438102"/>
                  </a:cubicBezTo>
                  <a:cubicBezTo>
                    <a:pt x="21977" y="1363176"/>
                    <a:pt x="16614" y="1343930"/>
                    <a:pt x="33251" y="1288473"/>
                  </a:cubicBezTo>
                  <a:cubicBezTo>
                    <a:pt x="38287" y="1271687"/>
                    <a:pt x="37484" y="1250989"/>
                    <a:pt x="49876" y="1238597"/>
                  </a:cubicBezTo>
                  <a:cubicBezTo>
                    <a:pt x="65340" y="1223133"/>
                    <a:pt x="70466" y="1215833"/>
                    <a:pt x="91440" y="1205346"/>
                  </a:cubicBezTo>
                  <a:cubicBezTo>
                    <a:pt x="99277" y="1201427"/>
                    <a:pt x="108065" y="1199804"/>
                    <a:pt x="116378" y="1197033"/>
                  </a:cubicBezTo>
                  <a:cubicBezTo>
                    <a:pt x="130233" y="1199804"/>
                    <a:pt x="145031" y="1199608"/>
                    <a:pt x="157942" y="1205346"/>
                  </a:cubicBezTo>
                  <a:cubicBezTo>
                    <a:pt x="187037" y="1218277"/>
                    <a:pt x="198120" y="1239520"/>
                    <a:pt x="216131" y="1263535"/>
                  </a:cubicBezTo>
                  <a:cubicBezTo>
                    <a:pt x="218902" y="1271848"/>
                    <a:pt x="220992" y="1280419"/>
                    <a:pt x="224444" y="1288473"/>
                  </a:cubicBezTo>
                  <a:cubicBezTo>
                    <a:pt x="229325" y="1299863"/>
                    <a:pt x="237665" y="1309809"/>
                    <a:pt x="241069" y="1321724"/>
                  </a:cubicBezTo>
                  <a:cubicBezTo>
                    <a:pt x="248832" y="1348895"/>
                    <a:pt x="252153" y="1377142"/>
                    <a:pt x="257695" y="1404851"/>
                  </a:cubicBezTo>
                  <a:cubicBezTo>
                    <a:pt x="271467" y="1473709"/>
                    <a:pt x="264603" y="1432380"/>
                    <a:pt x="274320" y="1529542"/>
                  </a:cubicBezTo>
                  <a:cubicBezTo>
                    <a:pt x="271549" y="1571106"/>
                    <a:pt x="270368" y="1612806"/>
                    <a:pt x="266007" y="1654233"/>
                  </a:cubicBezTo>
                  <a:cubicBezTo>
                    <a:pt x="262187" y="1690523"/>
                    <a:pt x="240021" y="1722833"/>
                    <a:pt x="224444" y="1753986"/>
                  </a:cubicBezTo>
                  <a:cubicBezTo>
                    <a:pt x="202561" y="1797751"/>
                    <a:pt x="216580" y="1778475"/>
                    <a:pt x="182880" y="1812175"/>
                  </a:cubicBezTo>
                  <a:cubicBezTo>
                    <a:pt x="177338" y="1823259"/>
                    <a:pt x="173863" y="1835644"/>
                    <a:pt x="166255" y="1845426"/>
                  </a:cubicBezTo>
                  <a:cubicBezTo>
                    <a:pt x="154226" y="1860892"/>
                    <a:pt x="133454" y="1869464"/>
                    <a:pt x="124691" y="1886989"/>
                  </a:cubicBezTo>
                  <a:cubicBezTo>
                    <a:pt x="119149" y="1898073"/>
                    <a:pt x="114939" y="1909929"/>
                    <a:pt x="108065" y="1920240"/>
                  </a:cubicBezTo>
                  <a:cubicBezTo>
                    <a:pt x="103718" y="1926761"/>
                    <a:pt x="95787" y="1930345"/>
                    <a:pt x="91440" y="1936866"/>
                  </a:cubicBezTo>
                  <a:cubicBezTo>
                    <a:pt x="51185" y="1997251"/>
                    <a:pt x="96306" y="1948627"/>
                    <a:pt x="58189" y="1986742"/>
                  </a:cubicBezTo>
                  <a:cubicBezTo>
                    <a:pt x="17263" y="2068596"/>
                    <a:pt x="67393" y="1966032"/>
                    <a:pt x="24938" y="2061557"/>
                  </a:cubicBezTo>
                  <a:cubicBezTo>
                    <a:pt x="-2453" y="2123187"/>
                    <a:pt x="17074" y="2068527"/>
                    <a:pt x="0" y="2119746"/>
                  </a:cubicBezTo>
                  <a:cubicBezTo>
                    <a:pt x="5542" y="2161310"/>
                    <a:pt x="5954" y="2203886"/>
                    <a:pt x="16625" y="2244437"/>
                  </a:cubicBezTo>
                  <a:cubicBezTo>
                    <a:pt x="23730" y="2271435"/>
                    <a:pt x="56627" y="2286711"/>
                    <a:pt x="74815" y="2302626"/>
                  </a:cubicBezTo>
                  <a:cubicBezTo>
                    <a:pt x="123365" y="2345107"/>
                    <a:pt x="88106" y="2329225"/>
                    <a:pt x="133004" y="2344189"/>
                  </a:cubicBezTo>
                  <a:cubicBezTo>
                    <a:pt x="172451" y="2383636"/>
                    <a:pt x="151385" y="2372483"/>
                    <a:pt x="191193" y="2385753"/>
                  </a:cubicBezTo>
                  <a:cubicBezTo>
                    <a:pt x="247774" y="2442337"/>
                    <a:pt x="159369" y="2356101"/>
                    <a:pt x="232756" y="2419004"/>
                  </a:cubicBezTo>
                  <a:cubicBezTo>
                    <a:pt x="244657" y="2429205"/>
                    <a:pt x="254923" y="2441171"/>
                    <a:pt x="266007" y="2452255"/>
                  </a:cubicBezTo>
                  <a:cubicBezTo>
                    <a:pt x="271549" y="2457797"/>
                    <a:pt x="277931" y="2462610"/>
                    <a:pt x="282633" y="2468880"/>
                  </a:cubicBezTo>
                  <a:cubicBezTo>
                    <a:pt x="290946" y="2479964"/>
                    <a:pt x="300228" y="2490382"/>
                    <a:pt x="307571" y="2502131"/>
                  </a:cubicBezTo>
                  <a:cubicBezTo>
                    <a:pt x="314139" y="2512639"/>
                    <a:pt x="318048" y="2524623"/>
                    <a:pt x="324196" y="2535382"/>
                  </a:cubicBezTo>
                  <a:cubicBezTo>
                    <a:pt x="329153" y="2544056"/>
                    <a:pt x="335280" y="2552007"/>
                    <a:pt x="340822" y="2560320"/>
                  </a:cubicBezTo>
                  <a:cubicBezTo>
                    <a:pt x="335653" y="2653352"/>
                    <a:pt x="353898" y="2682378"/>
                    <a:pt x="315884" y="2743200"/>
                  </a:cubicBezTo>
                  <a:cubicBezTo>
                    <a:pt x="308541" y="2754949"/>
                    <a:pt x="299258" y="2765367"/>
                    <a:pt x="290945" y="2776451"/>
                  </a:cubicBezTo>
                  <a:cubicBezTo>
                    <a:pt x="288174" y="2784764"/>
                    <a:pt x="287141" y="2793875"/>
                    <a:pt x="282633" y="2801389"/>
                  </a:cubicBezTo>
                  <a:cubicBezTo>
                    <a:pt x="278601" y="2808110"/>
                    <a:pt x="271024" y="2811994"/>
                    <a:pt x="266007" y="2818015"/>
                  </a:cubicBezTo>
                  <a:cubicBezTo>
                    <a:pt x="257138" y="2828658"/>
                    <a:pt x="249382" y="2840182"/>
                    <a:pt x="241069" y="2851266"/>
                  </a:cubicBezTo>
                  <a:cubicBezTo>
                    <a:pt x="220947" y="2911631"/>
                    <a:pt x="249758" y="2833961"/>
                    <a:pt x="207818" y="2909455"/>
                  </a:cubicBezTo>
                  <a:cubicBezTo>
                    <a:pt x="193591" y="2935064"/>
                    <a:pt x="189728" y="2956880"/>
                    <a:pt x="182880" y="2984269"/>
                  </a:cubicBezTo>
                  <a:cubicBezTo>
                    <a:pt x="185651" y="3003666"/>
                    <a:pt x="186038" y="3023556"/>
                    <a:pt x="191193" y="3042459"/>
                  </a:cubicBezTo>
                  <a:cubicBezTo>
                    <a:pt x="199345" y="3072350"/>
                    <a:pt x="226308" y="3099968"/>
                    <a:pt x="249382" y="3117273"/>
                  </a:cubicBezTo>
                  <a:cubicBezTo>
                    <a:pt x="260466" y="3125586"/>
                    <a:pt x="271990" y="3133341"/>
                    <a:pt x="282633" y="3142211"/>
                  </a:cubicBezTo>
                  <a:cubicBezTo>
                    <a:pt x="320716" y="3173947"/>
                    <a:pt x="272174" y="3145295"/>
                    <a:pt x="332509" y="3175462"/>
                  </a:cubicBezTo>
                  <a:cubicBezTo>
                    <a:pt x="376994" y="3219947"/>
                    <a:pt x="311932" y="3158390"/>
                    <a:pt x="382385" y="3208713"/>
                  </a:cubicBezTo>
                  <a:cubicBezTo>
                    <a:pt x="402753" y="3223261"/>
                    <a:pt x="410691" y="3238702"/>
                    <a:pt x="423949" y="3258589"/>
                  </a:cubicBezTo>
                  <a:cubicBezTo>
                    <a:pt x="426720" y="3269673"/>
                    <a:pt x="428251" y="3281143"/>
                    <a:pt x="432262" y="3291840"/>
                  </a:cubicBezTo>
                  <a:cubicBezTo>
                    <a:pt x="436613" y="3303443"/>
                    <a:pt x="448371" y="3312710"/>
                    <a:pt x="448887" y="3325091"/>
                  </a:cubicBezTo>
                  <a:cubicBezTo>
                    <a:pt x="451197" y="3380530"/>
                    <a:pt x="442707" y="3435899"/>
                    <a:pt x="440575" y="3491346"/>
                  </a:cubicBezTo>
                  <a:cubicBezTo>
                    <a:pt x="439936" y="3507959"/>
                    <a:pt x="440575" y="3524597"/>
                    <a:pt x="440575" y="3541222"/>
                  </a:cubicBezTo>
                </a:path>
              </a:pathLst>
            </a:cu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grpSp>
      <p:grpSp>
        <p:nvGrpSpPr>
          <p:cNvPr id="51" name="Group 50">
            <a:extLst>
              <a:ext uri="{FF2B5EF4-FFF2-40B4-BE49-F238E27FC236}">
                <a16:creationId xmlns:a16="http://schemas.microsoft.com/office/drawing/2014/main" id="{B2A04838-2D45-EF28-6DB7-C7034F3E8A1A}"/>
              </a:ext>
            </a:extLst>
          </p:cNvPr>
          <p:cNvGrpSpPr/>
          <p:nvPr/>
        </p:nvGrpSpPr>
        <p:grpSpPr>
          <a:xfrm>
            <a:off x="9055146" y="737036"/>
            <a:ext cx="1219385" cy="6120964"/>
            <a:chOff x="9055146" y="737036"/>
            <a:chExt cx="1219385" cy="6120964"/>
          </a:xfrm>
        </p:grpSpPr>
        <p:pic>
          <p:nvPicPr>
            <p:cNvPr id="13" name="Picture 12">
              <a:extLst>
                <a:ext uri="{FF2B5EF4-FFF2-40B4-BE49-F238E27FC236}">
                  <a16:creationId xmlns:a16="http://schemas.microsoft.com/office/drawing/2014/main" id="{A6DCF8C1-6BBD-6675-FDB6-11FEB172A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146" y="737036"/>
              <a:ext cx="1155700" cy="1244600"/>
            </a:xfrm>
            <a:prstGeom prst="rect">
              <a:avLst/>
            </a:prstGeom>
            <a:effectLst>
              <a:outerShdw blurRad="161459" dist="248787" dir="5400000" algn="t" rotWithShape="0">
                <a:prstClr val="black">
                  <a:alpha val="40000"/>
                </a:prstClr>
              </a:outerShdw>
            </a:effectLst>
          </p:spPr>
        </p:pic>
        <p:cxnSp>
          <p:nvCxnSpPr>
            <p:cNvPr id="15" name="Straight Connector 14">
              <a:extLst>
                <a:ext uri="{FF2B5EF4-FFF2-40B4-BE49-F238E27FC236}">
                  <a16:creationId xmlns:a16="http://schemas.microsoft.com/office/drawing/2014/main" id="{1E65AE32-8E5F-9443-E090-E2C957AB95B2}"/>
                </a:ext>
              </a:extLst>
            </p:cNvPr>
            <p:cNvCxnSpPr/>
            <p:nvPr/>
          </p:nvCxnSpPr>
          <p:spPr>
            <a:xfrm flipH="1">
              <a:off x="9373166" y="2044736"/>
              <a:ext cx="125954" cy="5401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0148DF-09E0-CA07-8033-3D8522C6C92D}"/>
                </a:ext>
              </a:extLst>
            </p:cNvPr>
            <p:cNvCxnSpPr/>
            <p:nvPr/>
          </p:nvCxnSpPr>
          <p:spPr>
            <a:xfrm flipH="1">
              <a:off x="9559636" y="2069869"/>
              <a:ext cx="73360" cy="8130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8C8571-7C61-042D-D2E7-8407D9058C17}"/>
                </a:ext>
              </a:extLst>
            </p:cNvPr>
            <p:cNvCxnSpPr>
              <a:cxnSpLocks/>
            </p:cNvCxnSpPr>
            <p:nvPr/>
          </p:nvCxnSpPr>
          <p:spPr>
            <a:xfrm>
              <a:off x="9720423" y="2058319"/>
              <a:ext cx="56555" cy="489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DA5DC23-0B51-183E-A9E5-A1A27DB0D4EE}"/>
                </a:ext>
              </a:extLst>
            </p:cNvPr>
            <p:cNvCxnSpPr/>
            <p:nvPr/>
          </p:nvCxnSpPr>
          <p:spPr>
            <a:xfrm>
              <a:off x="9842363" y="2069869"/>
              <a:ext cx="194885" cy="6755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Freeform 42">
              <a:extLst>
                <a:ext uri="{FF2B5EF4-FFF2-40B4-BE49-F238E27FC236}">
                  <a16:creationId xmlns:a16="http://schemas.microsoft.com/office/drawing/2014/main" id="{EE5DEDFD-C80D-C9AE-B075-DBEF59202A1C}"/>
                </a:ext>
              </a:extLst>
            </p:cNvPr>
            <p:cNvSpPr/>
            <p:nvPr/>
          </p:nvSpPr>
          <p:spPr>
            <a:xfrm>
              <a:off x="9135687" y="2676698"/>
              <a:ext cx="382424" cy="540666"/>
            </a:xfrm>
            <a:custGeom>
              <a:avLst/>
              <a:gdLst>
                <a:gd name="connsiteX0" fmla="*/ 83128 w 382424"/>
                <a:gd name="connsiteY0" fmla="*/ 0 h 540666"/>
                <a:gd name="connsiteX1" fmla="*/ 58189 w 382424"/>
                <a:gd name="connsiteY1" fmla="*/ 58189 h 540666"/>
                <a:gd name="connsiteX2" fmla="*/ 41564 w 382424"/>
                <a:gd name="connsiteY2" fmla="*/ 91440 h 540666"/>
                <a:gd name="connsiteX3" fmla="*/ 33251 w 382424"/>
                <a:gd name="connsiteY3" fmla="*/ 124691 h 540666"/>
                <a:gd name="connsiteX4" fmla="*/ 16626 w 382424"/>
                <a:gd name="connsiteY4" fmla="*/ 166255 h 540666"/>
                <a:gd name="connsiteX5" fmla="*/ 0 w 382424"/>
                <a:gd name="connsiteY5" fmla="*/ 232757 h 540666"/>
                <a:gd name="connsiteX6" fmla="*/ 8313 w 382424"/>
                <a:gd name="connsiteY6" fmla="*/ 282633 h 540666"/>
                <a:gd name="connsiteX7" fmla="*/ 83128 w 382424"/>
                <a:gd name="connsiteY7" fmla="*/ 290946 h 540666"/>
                <a:gd name="connsiteX8" fmla="*/ 116378 w 382424"/>
                <a:gd name="connsiteY8" fmla="*/ 249382 h 540666"/>
                <a:gd name="connsiteX9" fmla="*/ 124691 w 382424"/>
                <a:gd name="connsiteY9" fmla="*/ 224444 h 540666"/>
                <a:gd name="connsiteX10" fmla="*/ 116378 w 382424"/>
                <a:gd name="connsiteY10" fmla="*/ 257695 h 540666"/>
                <a:gd name="connsiteX11" fmla="*/ 108066 w 382424"/>
                <a:gd name="connsiteY11" fmla="*/ 299258 h 540666"/>
                <a:gd name="connsiteX12" fmla="*/ 116378 w 382424"/>
                <a:gd name="connsiteY12" fmla="*/ 423949 h 540666"/>
                <a:gd name="connsiteX13" fmla="*/ 141317 w 382424"/>
                <a:gd name="connsiteY13" fmla="*/ 407324 h 540666"/>
                <a:gd name="connsiteX14" fmla="*/ 182880 w 382424"/>
                <a:gd name="connsiteY14" fmla="*/ 365760 h 540666"/>
                <a:gd name="connsiteX15" fmla="*/ 199506 w 382424"/>
                <a:gd name="connsiteY15" fmla="*/ 332509 h 540666"/>
                <a:gd name="connsiteX16" fmla="*/ 207818 w 382424"/>
                <a:gd name="connsiteY16" fmla="*/ 324197 h 540666"/>
                <a:gd name="connsiteX17" fmla="*/ 182880 w 382424"/>
                <a:gd name="connsiteY17" fmla="*/ 415637 h 540666"/>
                <a:gd name="connsiteX18" fmla="*/ 216131 w 382424"/>
                <a:gd name="connsiteY18" fmla="*/ 540327 h 540666"/>
                <a:gd name="connsiteX19" fmla="*/ 282633 w 382424"/>
                <a:gd name="connsiteY19" fmla="*/ 532015 h 540666"/>
                <a:gd name="connsiteX20" fmla="*/ 332509 w 382424"/>
                <a:gd name="connsiteY20" fmla="*/ 498764 h 540666"/>
                <a:gd name="connsiteX21" fmla="*/ 365760 w 382424"/>
                <a:gd name="connsiteY21" fmla="*/ 457200 h 540666"/>
                <a:gd name="connsiteX22" fmla="*/ 374073 w 382424"/>
                <a:gd name="connsiteY22" fmla="*/ 432262 h 540666"/>
                <a:gd name="connsiteX23" fmla="*/ 382386 w 382424"/>
                <a:gd name="connsiteY23" fmla="*/ 374073 h 54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424" h="540666">
                  <a:moveTo>
                    <a:pt x="83128" y="0"/>
                  </a:moveTo>
                  <a:cubicBezTo>
                    <a:pt x="74815" y="19396"/>
                    <a:pt x="66921" y="38978"/>
                    <a:pt x="58189" y="58189"/>
                  </a:cubicBezTo>
                  <a:cubicBezTo>
                    <a:pt x="53061" y="69470"/>
                    <a:pt x="45915" y="79837"/>
                    <a:pt x="41564" y="91440"/>
                  </a:cubicBezTo>
                  <a:cubicBezTo>
                    <a:pt x="37553" y="102137"/>
                    <a:pt x="36864" y="113852"/>
                    <a:pt x="33251" y="124691"/>
                  </a:cubicBezTo>
                  <a:cubicBezTo>
                    <a:pt x="28532" y="138847"/>
                    <a:pt x="21014" y="151993"/>
                    <a:pt x="16626" y="166255"/>
                  </a:cubicBezTo>
                  <a:cubicBezTo>
                    <a:pt x="9906" y="188094"/>
                    <a:pt x="0" y="232757"/>
                    <a:pt x="0" y="232757"/>
                  </a:cubicBezTo>
                  <a:cubicBezTo>
                    <a:pt x="2771" y="249382"/>
                    <a:pt x="775" y="267558"/>
                    <a:pt x="8313" y="282633"/>
                  </a:cubicBezTo>
                  <a:cubicBezTo>
                    <a:pt x="23298" y="312603"/>
                    <a:pt x="63848" y="294159"/>
                    <a:pt x="83128" y="290946"/>
                  </a:cubicBezTo>
                  <a:cubicBezTo>
                    <a:pt x="98591" y="275482"/>
                    <a:pt x="105892" y="270354"/>
                    <a:pt x="116378" y="249382"/>
                  </a:cubicBezTo>
                  <a:cubicBezTo>
                    <a:pt x="120297" y="241545"/>
                    <a:pt x="124691" y="215682"/>
                    <a:pt x="124691" y="224444"/>
                  </a:cubicBezTo>
                  <a:cubicBezTo>
                    <a:pt x="124691" y="235869"/>
                    <a:pt x="118856" y="246542"/>
                    <a:pt x="116378" y="257695"/>
                  </a:cubicBezTo>
                  <a:cubicBezTo>
                    <a:pt x="113313" y="271487"/>
                    <a:pt x="110837" y="285404"/>
                    <a:pt x="108066" y="299258"/>
                  </a:cubicBezTo>
                  <a:cubicBezTo>
                    <a:pt x="110837" y="340822"/>
                    <a:pt x="104128" y="384135"/>
                    <a:pt x="116378" y="423949"/>
                  </a:cubicBezTo>
                  <a:cubicBezTo>
                    <a:pt x="119316" y="433498"/>
                    <a:pt x="133798" y="413903"/>
                    <a:pt x="141317" y="407324"/>
                  </a:cubicBezTo>
                  <a:cubicBezTo>
                    <a:pt x="156062" y="394422"/>
                    <a:pt x="174117" y="383285"/>
                    <a:pt x="182880" y="365760"/>
                  </a:cubicBezTo>
                  <a:cubicBezTo>
                    <a:pt x="188422" y="354676"/>
                    <a:pt x="193130" y="343135"/>
                    <a:pt x="199506" y="332509"/>
                  </a:cubicBezTo>
                  <a:cubicBezTo>
                    <a:pt x="201522" y="329149"/>
                    <a:pt x="207818" y="324197"/>
                    <a:pt x="207818" y="324197"/>
                  </a:cubicBezTo>
                  <a:cubicBezTo>
                    <a:pt x="189068" y="399199"/>
                    <a:pt x="198419" y="369021"/>
                    <a:pt x="182880" y="415637"/>
                  </a:cubicBezTo>
                  <a:cubicBezTo>
                    <a:pt x="183089" y="418349"/>
                    <a:pt x="163585" y="535550"/>
                    <a:pt x="216131" y="540327"/>
                  </a:cubicBezTo>
                  <a:cubicBezTo>
                    <a:pt x="238379" y="542350"/>
                    <a:pt x="260466" y="534786"/>
                    <a:pt x="282633" y="532015"/>
                  </a:cubicBezTo>
                  <a:cubicBezTo>
                    <a:pt x="299258" y="520931"/>
                    <a:pt x="318380" y="512893"/>
                    <a:pt x="332509" y="498764"/>
                  </a:cubicBezTo>
                  <a:cubicBezTo>
                    <a:pt x="347973" y="483300"/>
                    <a:pt x="355273" y="478174"/>
                    <a:pt x="365760" y="457200"/>
                  </a:cubicBezTo>
                  <a:cubicBezTo>
                    <a:pt x="369679" y="449363"/>
                    <a:pt x="371948" y="440763"/>
                    <a:pt x="374073" y="432262"/>
                  </a:cubicBezTo>
                  <a:cubicBezTo>
                    <a:pt x="383473" y="394664"/>
                    <a:pt x="382386" y="401140"/>
                    <a:pt x="382386" y="374073"/>
                  </a:cubicBez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4" name="Freeform 43">
              <a:extLst>
                <a:ext uri="{FF2B5EF4-FFF2-40B4-BE49-F238E27FC236}">
                  <a16:creationId xmlns:a16="http://schemas.microsoft.com/office/drawing/2014/main" id="{FD1B0BF9-387B-A642-7656-0AC7D0F472C8}"/>
                </a:ext>
              </a:extLst>
            </p:cNvPr>
            <p:cNvSpPr/>
            <p:nvPr/>
          </p:nvSpPr>
          <p:spPr>
            <a:xfrm>
              <a:off x="9692640" y="2610196"/>
              <a:ext cx="581891" cy="399011"/>
            </a:xfrm>
            <a:custGeom>
              <a:avLst/>
              <a:gdLst>
                <a:gd name="connsiteX0" fmla="*/ 0 w 581891"/>
                <a:gd name="connsiteY0" fmla="*/ 74815 h 399011"/>
                <a:gd name="connsiteX1" fmla="*/ 8313 w 581891"/>
                <a:gd name="connsiteY1" fmla="*/ 133004 h 399011"/>
                <a:gd name="connsiteX2" fmla="*/ 16625 w 581891"/>
                <a:gd name="connsiteY2" fmla="*/ 199506 h 399011"/>
                <a:gd name="connsiteX3" fmla="*/ 33251 w 581891"/>
                <a:gd name="connsiteY3" fmla="*/ 257695 h 399011"/>
                <a:gd name="connsiteX4" fmla="*/ 58189 w 581891"/>
                <a:gd name="connsiteY4" fmla="*/ 274320 h 399011"/>
                <a:gd name="connsiteX5" fmla="*/ 116378 w 581891"/>
                <a:gd name="connsiteY5" fmla="*/ 241069 h 399011"/>
                <a:gd name="connsiteX6" fmla="*/ 133004 w 581891"/>
                <a:gd name="connsiteY6" fmla="*/ 207819 h 399011"/>
                <a:gd name="connsiteX7" fmla="*/ 149629 w 581891"/>
                <a:gd name="connsiteY7" fmla="*/ 157942 h 399011"/>
                <a:gd name="connsiteX8" fmla="*/ 133004 w 581891"/>
                <a:gd name="connsiteY8" fmla="*/ 182880 h 399011"/>
                <a:gd name="connsiteX9" fmla="*/ 141316 w 581891"/>
                <a:gd name="connsiteY9" fmla="*/ 332509 h 399011"/>
                <a:gd name="connsiteX10" fmla="*/ 157942 w 581891"/>
                <a:gd name="connsiteY10" fmla="*/ 357448 h 399011"/>
                <a:gd name="connsiteX11" fmla="*/ 191193 w 581891"/>
                <a:gd name="connsiteY11" fmla="*/ 365760 h 399011"/>
                <a:gd name="connsiteX12" fmla="*/ 241069 w 581891"/>
                <a:gd name="connsiteY12" fmla="*/ 357448 h 399011"/>
                <a:gd name="connsiteX13" fmla="*/ 282633 w 581891"/>
                <a:gd name="connsiteY13" fmla="*/ 282633 h 399011"/>
                <a:gd name="connsiteX14" fmla="*/ 299258 w 581891"/>
                <a:gd name="connsiteY14" fmla="*/ 340822 h 399011"/>
                <a:gd name="connsiteX15" fmla="*/ 315884 w 581891"/>
                <a:gd name="connsiteY15" fmla="*/ 357448 h 399011"/>
                <a:gd name="connsiteX16" fmla="*/ 374073 w 581891"/>
                <a:gd name="connsiteY16" fmla="*/ 390699 h 399011"/>
                <a:gd name="connsiteX17" fmla="*/ 399011 w 581891"/>
                <a:gd name="connsiteY17" fmla="*/ 399011 h 399011"/>
                <a:gd name="connsiteX18" fmla="*/ 490451 w 581891"/>
                <a:gd name="connsiteY18" fmla="*/ 374073 h 399011"/>
                <a:gd name="connsiteX19" fmla="*/ 498764 w 581891"/>
                <a:gd name="connsiteY19" fmla="*/ 349135 h 399011"/>
                <a:gd name="connsiteX20" fmla="*/ 507076 w 581891"/>
                <a:gd name="connsiteY20" fmla="*/ 282633 h 399011"/>
                <a:gd name="connsiteX21" fmla="*/ 532015 w 581891"/>
                <a:gd name="connsiteY21" fmla="*/ 274320 h 399011"/>
                <a:gd name="connsiteX22" fmla="*/ 556953 w 581891"/>
                <a:gd name="connsiteY22" fmla="*/ 257695 h 399011"/>
                <a:gd name="connsiteX23" fmla="*/ 573578 w 581891"/>
                <a:gd name="connsiteY23" fmla="*/ 199506 h 399011"/>
                <a:gd name="connsiteX24" fmla="*/ 581891 w 581891"/>
                <a:gd name="connsiteY24" fmla="*/ 174568 h 399011"/>
                <a:gd name="connsiteX25" fmla="*/ 556953 w 581891"/>
                <a:gd name="connsiteY25" fmla="*/ 24939 h 399011"/>
                <a:gd name="connsiteX26" fmla="*/ 532015 w 581891"/>
                <a:gd name="connsiteY26" fmla="*/ 0 h 399011"/>
                <a:gd name="connsiteX27" fmla="*/ 465513 w 581891"/>
                <a:gd name="connsiteY27" fmla="*/ 8313 h 399011"/>
                <a:gd name="connsiteX28" fmla="*/ 448887 w 581891"/>
                <a:gd name="connsiteY28" fmla="*/ 24939 h 399011"/>
                <a:gd name="connsiteX29" fmla="*/ 465513 w 581891"/>
                <a:gd name="connsiteY29" fmla="*/ 24939 h 39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1891" h="399011">
                  <a:moveTo>
                    <a:pt x="0" y="74815"/>
                  </a:moveTo>
                  <a:cubicBezTo>
                    <a:pt x="2771" y="94211"/>
                    <a:pt x="5724" y="113583"/>
                    <a:pt x="8313" y="133004"/>
                  </a:cubicBezTo>
                  <a:cubicBezTo>
                    <a:pt x="11265" y="155148"/>
                    <a:pt x="12952" y="177470"/>
                    <a:pt x="16625" y="199506"/>
                  </a:cubicBezTo>
                  <a:cubicBezTo>
                    <a:pt x="16939" y="201393"/>
                    <a:pt x="29090" y="252493"/>
                    <a:pt x="33251" y="257695"/>
                  </a:cubicBezTo>
                  <a:cubicBezTo>
                    <a:pt x="39492" y="265496"/>
                    <a:pt x="49876" y="268778"/>
                    <a:pt x="58189" y="274320"/>
                  </a:cubicBezTo>
                  <a:cubicBezTo>
                    <a:pt x="67068" y="269881"/>
                    <a:pt x="107983" y="251142"/>
                    <a:pt x="116378" y="241069"/>
                  </a:cubicBezTo>
                  <a:cubicBezTo>
                    <a:pt x="124311" y="231550"/>
                    <a:pt x="128402" y="219324"/>
                    <a:pt x="133004" y="207819"/>
                  </a:cubicBezTo>
                  <a:cubicBezTo>
                    <a:pt x="139513" y="191548"/>
                    <a:pt x="159350" y="143360"/>
                    <a:pt x="149629" y="157942"/>
                  </a:cubicBezTo>
                  <a:lnTo>
                    <a:pt x="133004" y="182880"/>
                  </a:lnTo>
                  <a:cubicBezTo>
                    <a:pt x="135775" y="232756"/>
                    <a:pt x="134252" y="283058"/>
                    <a:pt x="141316" y="332509"/>
                  </a:cubicBezTo>
                  <a:cubicBezTo>
                    <a:pt x="142729" y="342400"/>
                    <a:pt x="149629" y="351906"/>
                    <a:pt x="157942" y="357448"/>
                  </a:cubicBezTo>
                  <a:cubicBezTo>
                    <a:pt x="167448" y="363785"/>
                    <a:pt x="180109" y="362989"/>
                    <a:pt x="191193" y="365760"/>
                  </a:cubicBezTo>
                  <a:cubicBezTo>
                    <a:pt x="207818" y="362989"/>
                    <a:pt x="227261" y="367114"/>
                    <a:pt x="241069" y="357448"/>
                  </a:cubicBezTo>
                  <a:cubicBezTo>
                    <a:pt x="265923" y="340050"/>
                    <a:pt x="273815" y="309087"/>
                    <a:pt x="282633" y="282633"/>
                  </a:cubicBezTo>
                  <a:cubicBezTo>
                    <a:pt x="284187" y="288848"/>
                    <a:pt x="294145" y="332301"/>
                    <a:pt x="299258" y="340822"/>
                  </a:cubicBezTo>
                  <a:cubicBezTo>
                    <a:pt x="303290" y="347543"/>
                    <a:pt x="309764" y="352552"/>
                    <a:pt x="315884" y="357448"/>
                  </a:cubicBezTo>
                  <a:cubicBezTo>
                    <a:pt x="331936" y="370290"/>
                    <a:pt x="355697" y="382824"/>
                    <a:pt x="374073" y="390699"/>
                  </a:cubicBezTo>
                  <a:cubicBezTo>
                    <a:pt x="382127" y="394151"/>
                    <a:pt x="390698" y="396240"/>
                    <a:pt x="399011" y="399011"/>
                  </a:cubicBezTo>
                  <a:cubicBezTo>
                    <a:pt x="424964" y="395767"/>
                    <a:pt x="469493" y="400271"/>
                    <a:pt x="490451" y="374073"/>
                  </a:cubicBezTo>
                  <a:cubicBezTo>
                    <a:pt x="495925" y="367231"/>
                    <a:pt x="495993" y="357448"/>
                    <a:pt x="498764" y="349135"/>
                  </a:cubicBezTo>
                  <a:cubicBezTo>
                    <a:pt x="501535" y="326968"/>
                    <a:pt x="498003" y="303047"/>
                    <a:pt x="507076" y="282633"/>
                  </a:cubicBezTo>
                  <a:cubicBezTo>
                    <a:pt x="510635" y="274626"/>
                    <a:pt x="524177" y="278239"/>
                    <a:pt x="532015" y="274320"/>
                  </a:cubicBezTo>
                  <a:cubicBezTo>
                    <a:pt x="540951" y="269852"/>
                    <a:pt x="548640" y="263237"/>
                    <a:pt x="556953" y="257695"/>
                  </a:cubicBezTo>
                  <a:cubicBezTo>
                    <a:pt x="576889" y="197882"/>
                    <a:pt x="552694" y="272597"/>
                    <a:pt x="573578" y="199506"/>
                  </a:cubicBezTo>
                  <a:cubicBezTo>
                    <a:pt x="575985" y="191081"/>
                    <a:pt x="579120" y="182881"/>
                    <a:pt x="581891" y="174568"/>
                  </a:cubicBezTo>
                  <a:cubicBezTo>
                    <a:pt x="577779" y="117006"/>
                    <a:pt x="589351" y="70297"/>
                    <a:pt x="556953" y="24939"/>
                  </a:cubicBezTo>
                  <a:cubicBezTo>
                    <a:pt x="550120" y="15373"/>
                    <a:pt x="540328" y="8313"/>
                    <a:pt x="532015" y="0"/>
                  </a:cubicBezTo>
                  <a:cubicBezTo>
                    <a:pt x="509848" y="2771"/>
                    <a:pt x="486911" y="1894"/>
                    <a:pt x="465513" y="8313"/>
                  </a:cubicBezTo>
                  <a:cubicBezTo>
                    <a:pt x="458006" y="10565"/>
                    <a:pt x="448887" y="17101"/>
                    <a:pt x="448887" y="24939"/>
                  </a:cubicBezTo>
                  <a:cubicBezTo>
                    <a:pt x="448887" y="30481"/>
                    <a:pt x="459971" y="24939"/>
                    <a:pt x="465513" y="24939"/>
                  </a:cubicBez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sp>
          <p:nvSpPr>
            <p:cNvPr id="45" name="Freeform 44">
              <a:extLst>
                <a:ext uri="{FF2B5EF4-FFF2-40B4-BE49-F238E27FC236}">
                  <a16:creationId xmlns:a16="http://schemas.microsoft.com/office/drawing/2014/main" id="{23EC1728-2BEC-BD6E-E9C0-259223332BF5}"/>
                </a:ext>
              </a:extLst>
            </p:cNvPr>
            <p:cNvSpPr/>
            <p:nvPr/>
          </p:nvSpPr>
          <p:spPr>
            <a:xfrm>
              <a:off x="9443258" y="2884516"/>
              <a:ext cx="549542" cy="390699"/>
            </a:xfrm>
            <a:custGeom>
              <a:avLst/>
              <a:gdLst>
                <a:gd name="connsiteX0" fmla="*/ 0 w 549542"/>
                <a:gd name="connsiteY0" fmla="*/ 0 h 390699"/>
                <a:gd name="connsiteX1" fmla="*/ 16626 w 549542"/>
                <a:gd name="connsiteY1" fmla="*/ 99753 h 390699"/>
                <a:gd name="connsiteX2" fmla="*/ 33251 w 549542"/>
                <a:gd name="connsiteY2" fmla="*/ 124691 h 390699"/>
                <a:gd name="connsiteX3" fmla="*/ 58189 w 549542"/>
                <a:gd name="connsiteY3" fmla="*/ 174568 h 390699"/>
                <a:gd name="connsiteX4" fmla="*/ 83127 w 549542"/>
                <a:gd name="connsiteY4" fmla="*/ 191193 h 390699"/>
                <a:gd name="connsiteX5" fmla="*/ 99753 w 549542"/>
                <a:gd name="connsiteY5" fmla="*/ 207819 h 390699"/>
                <a:gd name="connsiteX6" fmla="*/ 166255 w 549542"/>
                <a:gd name="connsiteY6" fmla="*/ 182880 h 390699"/>
                <a:gd name="connsiteX7" fmla="*/ 182880 w 549542"/>
                <a:gd name="connsiteY7" fmla="*/ 157942 h 390699"/>
                <a:gd name="connsiteX8" fmla="*/ 191193 w 549542"/>
                <a:gd name="connsiteY8" fmla="*/ 133004 h 390699"/>
                <a:gd name="connsiteX9" fmla="*/ 182880 w 549542"/>
                <a:gd name="connsiteY9" fmla="*/ 166255 h 390699"/>
                <a:gd name="connsiteX10" fmla="*/ 191193 w 549542"/>
                <a:gd name="connsiteY10" fmla="*/ 274320 h 390699"/>
                <a:gd name="connsiteX11" fmla="*/ 199506 w 549542"/>
                <a:gd name="connsiteY11" fmla="*/ 299259 h 390699"/>
                <a:gd name="connsiteX12" fmla="*/ 224444 w 549542"/>
                <a:gd name="connsiteY12" fmla="*/ 315884 h 390699"/>
                <a:gd name="connsiteX13" fmla="*/ 249382 w 549542"/>
                <a:gd name="connsiteY13" fmla="*/ 299259 h 390699"/>
                <a:gd name="connsiteX14" fmla="*/ 307571 w 549542"/>
                <a:gd name="connsiteY14" fmla="*/ 232757 h 390699"/>
                <a:gd name="connsiteX15" fmla="*/ 315884 w 549542"/>
                <a:gd name="connsiteY15" fmla="*/ 324197 h 390699"/>
                <a:gd name="connsiteX16" fmla="*/ 332509 w 549542"/>
                <a:gd name="connsiteY16" fmla="*/ 349135 h 390699"/>
                <a:gd name="connsiteX17" fmla="*/ 390698 w 549542"/>
                <a:gd name="connsiteY17" fmla="*/ 390699 h 390699"/>
                <a:gd name="connsiteX18" fmla="*/ 473826 w 549542"/>
                <a:gd name="connsiteY18" fmla="*/ 382386 h 390699"/>
                <a:gd name="connsiteX19" fmla="*/ 507077 w 549542"/>
                <a:gd name="connsiteY19" fmla="*/ 349135 h 390699"/>
                <a:gd name="connsiteX20" fmla="*/ 523702 w 549542"/>
                <a:gd name="connsiteY20" fmla="*/ 332509 h 390699"/>
                <a:gd name="connsiteX21" fmla="*/ 540327 w 549542"/>
                <a:gd name="connsiteY21" fmla="*/ 290946 h 390699"/>
                <a:gd name="connsiteX22" fmla="*/ 540327 w 549542"/>
                <a:gd name="connsiteY22" fmla="*/ 182880 h 390699"/>
                <a:gd name="connsiteX23" fmla="*/ 498764 w 549542"/>
                <a:gd name="connsiteY23" fmla="*/ 174568 h 39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9542" h="390699">
                  <a:moveTo>
                    <a:pt x="0" y="0"/>
                  </a:moveTo>
                  <a:cubicBezTo>
                    <a:pt x="1235" y="8642"/>
                    <a:pt x="11016" y="84792"/>
                    <a:pt x="16626" y="99753"/>
                  </a:cubicBezTo>
                  <a:cubicBezTo>
                    <a:pt x="20134" y="109107"/>
                    <a:pt x="28783" y="115755"/>
                    <a:pt x="33251" y="124691"/>
                  </a:cubicBezTo>
                  <a:cubicBezTo>
                    <a:pt x="46772" y="151732"/>
                    <a:pt x="34368" y="150747"/>
                    <a:pt x="58189" y="174568"/>
                  </a:cubicBezTo>
                  <a:cubicBezTo>
                    <a:pt x="65253" y="181632"/>
                    <a:pt x="75326" y="184952"/>
                    <a:pt x="83127" y="191193"/>
                  </a:cubicBezTo>
                  <a:cubicBezTo>
                    <a:pt x="89247" y="196089"/>
                    <a:pt x="94211" y="202277"/>
                    <a:pt x="99753" y="207819"/>
                  </a:cubicBezTo>
                  <a:cubicBezTo>
                    <a:pt x="143194" y="200579"/>
                    <a:pt x="144298" y="210326"/>
                    <a:pt x="166255" y="182880"/>
                  </a:cubicBezTo>
                  <a:cubicBezTo>
                    <a:pt x="172496" y="175079"/>
                    <a:pt x="178412" y="166878"/>
                    <a:pt x="182880" y="157942"/>
                  </a:cubicBezTo>
                  <a:cubicBezTo>
                    <a:pt x="186799" y="150105"/>
                    <a:pt x="191193" y="124242"/>
                    <a:pt x="191193" y="133004"/>
                  </a:cubicBezTo>
                  <a:cubicBezTo>
                    <a:pt x="191193" y="144429"/>
                    <a:pt x="185651" y="155171"/>
                    <a:pt x="182880" y="166255"/>
                  </a:cubicBezTo>
                  <a:cubicBezTo>
                    <a:pt x="185651" y="202277"/>
                    <a:pt x="186712" y="238471"/>
                    <a:pt x="191193" y="274320"/>
                  </a:cubicBezTo>
                  <a:cubicBezTo>
                    <a:pt x="192280" y="283015"/>
                    <a:pt x="194032" y="292416"/>
                    <a:pt x="199506" y="299259"/>
                  </a:cubicBezTo>
                  <a:cubicBezTo>
                    <a:pt x="205747" y="307060"/>
                    <a:pt x="216131" y="310342"/>
                    <a:pt x="224444" y="315884"/>
                  </a:cubicBezTo>
                  <a:cubicBezTo>
                    <a:pt x="232757" y="310342"/>
                    <a:pt x="242803" y="306778"/>
                    <a:pt x="249382" y="299259"/>
                  </a:cubicBezTo>
                  <a:cubicBezTo>
                    <a:pt x="317269" y="221674"/>
                    <a:pt x="251460" y="270163"/>
                    <a:pt x="307571" y="232757"/>
                  </a:cubicBezTo>
                  <a:cubicBezTo>
                    <a:pt x="310342" y="263237"/>
                    <a:pt x="309471" y="294271"/>
                    <a:pt x="315884" y="324197"/>
                  </a:cubicBezTo>
                  <a:cubicBezTo>
                    <a:pt x="317977" y="333966"/>
                    <a:pt x="326113" y="341460"/>
                    <a:pt x="332509" y="349135"/>
                  </a:cubicBezTo>
                  <a:cubicBezTo>
                    <a:pt x="356580" y="378021"/>
                    <a:pt x="357083" y="373891"/>
                    <a:pt x="390698" y="390699"/>
                  </a:cubicBezTo>
                  <a:cubicBezTo>
                    <a:pt x="418407" y="387928"/>
                    <a:pt x="447601" y="391752"/>
                    <a:pt x="473826" y="382386"/>
                  </a:cubicBezTo>
                  <a:cubicBezTo>
                    <a:pt x="488587" y="377114"/>
                    <a:pt x="495993" y="360219"/>
                    <a:pt x="507077" y="349135"/>
                  </a:cubicBezTo>
                  <a:lnTo>
                    <a:pt x="523702" y="332509"/>
                  </a:lnTo>
                  <a:cubicBezTo>
                    <a:pt x="529244" y="318655"/>
                    <a:pt x="536039" y="305238"/>
                    <a:pt x="540327" y="290946"/>
                  </a:cubicBezTo>
                  <a:cubicBezTo>
                    <a:pt x="550255" y="257854"/>
                    <a:pt x="554767" y="215370"/>
                    <a:pt x="540327" y="182880"/>
                  </a:cubicBezTo>
                  <a:cubicBezTo>
                    <a:pt x="535854" y="172816"/>
                    <a:pt x="507883" y="174568"/>
                    <a:pt x="498764" y="174568"/>
                  </a:cubicBez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R"/>
            </a:p>
          </p:txBody>
        </p:sp>
        <p:cxnSp>
          <p:nvCxnSpPr>
            <p:cNvPr id="47" name="Straight Connector 46">
              <a:extLst>
                <a:ext uri="{FF2B5EF4-FFF2-40B4-BE49-F238E27FC236}">
                  <a16:creationId xmlns:a16="http://schemas.microsoft.com/office/drawing/2014/main" id="{847BD330-B8DB-93F5-677A-032EFB6A3009}"/>
                </a:ext>
              </a:extLst>
            </p:cNvPr>
            <p:cNvCxnSpPr/>
            <p:nvPr/>
          </p:nvCxnSpPr>
          <p:spPr>
            <a:xfrm>
              <a:off x="9692640" y="3275215"/>
              <a:ext cx="0" cy="358278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98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ppt_x"/>
                                          </p:val>
                                        </p:tav>
                                        <p:tav tm="100000">
                                          <p:val>
                                            <p:strVal val="#ppt_x"/>
                                          </p:val>
                                        </p:tav>
                                      </p:tavLst>
                                    </p:anim>
                                    <p:anim calcmode="lin" valueType="num">
                                      <p:cBhvr additive="base">
                                        <p:cTn id="8" dur="10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1000" fill="hold"/>
                                        <p:tgtEl>
                                          <p:spTgt spid="49"/>
                                        </p:tgtEl>
                                        <p:attrNameLst>
                                          <p:attrName>ppt_x</p:attrName>
                                        </p:attrNameLst>
                                      </p:cBhvr>
                                      <p:tavLst>
                                        <p:tav tm="0">
                                          <p:val>
                                            <p:strVal val="#ppt_x"/>
                                          </p:val>
                                        </p:tav>
                                        <p:tav tm="100000">
                                          <p:val>
                                            <p:strVal val="#ppt_x"/>
                                          </p:val>
                                        </p:tav>
                                      </p:tavLst>
                                    </p:anim>
                                    <p:anim calcmode="lin" valueType="num">
                                      <p:cBhvr additive="base">
                                        <p:cTn id="21" dur="1000" fill="hold"/>
                                        <p:tgtEl>
                                          <p:spTgt spid="4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1000" fill="hold"/>
                                        <p:tgtEl>
                                          <p:spTgt spid="50"/>
                                        </p:tgtEl>
                                        <p:attrNameLst>
                                          <p:attrName>ppt_x</p:attrName>
                                        </p:attrNameLst>
                                      </p:cBhvr>
                                      <p:tavLst>
                                        <p:tav tm="0">
                                          <p:val>
                                            <p:strVal val="#ppt_x"/>
                                          </p:val>
                                        </p:tav>
                                        <p:tav tm="100000">
                                          <p:val>
                                            <p:strVal val="#ppt_x"/>
                                          </p:val>
                                        </p:tav>
                                      </p:tavLst>
                                    </p:anim>
                                    <p:anim calcmode="lin" valueType="num">
                                      <p:cBhvr additive="base">
                                        <p:cTn id="34" dur="1000" fill="hold"/>
                                        <p:tgtEl>
                                          <p:spTgt spid="50"/>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900" decel="100000" fill="hold"/>
                                        <p:tgtEl>
                                          <p:spTgt spid="5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2723021" y="195943"/>
            <a:ext cx="7008747" cy="1693303"/>
          </a:xfrm>
        </p:spPr>
        <p:txBody>
          <a:bodyPr/>
          <a:lstStyle/>
          <a:p>
            <a:pPr algn="ctr"/>
            <a:r>
              <a:rPr lang="en-US" sz="4800" dirty="0"/>
              <a:t>Survey Question: </a:t>
            </a:r>
            <a:br>
              <a:rPr lang="en-US" sz="4800" dirty="0"/>
            </a:br>
            <a:r>
              <a:rPr lang="en-US" sz="4800" b="0" dirty="0">
                <a:solidFill>
                  <a:schemeClr val="accent4"/>
                </a:solidFill>
              </a:rPr>
              <a:t>Do More with Less</a:t>
            </a:r>
          </a:p>
        </p:txBody>
      </p:sp>
      <p:pic>
        <p:nvPicPr>
          <p:cNvPr id="1026" name="Picture 2">
            <a:extLst>
              <a:ext uri="{FF2B5EF4-FFF2-40B4-BE49-F238E27FC236}">
                <a16:creationId xmlns:a16="http://schemas.microsoft.com/office/drawing/2014/main" id="{24AD4A1E-766B-E11D-26A7-DF3AFF4B5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318" y="1734640"/>
            <a:ext cx="8209363" cy="45686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9564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BC7B5-20E5-0063-850D-B4BA91704C6F}"/>
              </a:ext>
            </a:extLst>
          </p:cNvPr>
          <p:cNvSpPr>
            <a:spLocks noGrp="1"/>
          </p:cNvSpPr>
          <p:nvPr>
            <p:ph idx="1"/>
          </p:nvPr>
        </p:nvSpPr>
        <p:spPr>
          <a:xfrm>
            <a:off x="2585885" y="1248697"/>
            <a:ext cx="7334865" cy="3405167"/>
          </a:xfrm>
        </p:spPr>
        <p:txBody>
          <a:bodyPr/>
          <a:lstStyle/>
          <a:p>
            <a:pPr marL="0" indent="0">
              <a:buNone/>
            </a:pPr>
            <a:r>
              <a:rPr lang="en-US" sz="4800" i="1" dirty="0"/>
              <a:t>KPMG survey found that </a:t>
            </a:r>
            <a:r>
              <a:rPr lang="en-US" sz="6000" i="1" dirty="0">
                <a:solidFill>
                  <a:schemeClr val="accent4"/>
                </a:solidFill>
              </a:rPr>
              <a:t>61% </a:t>
            </a:r>
            <a:r>
              <a:rPr lang="en-US" sz="4800" i="1" dirty="0"/>
              <a:t>of US CEOs are encouraging employees </a:t>
            </a:r>
            <a:br>
              <a:rPr lang="en-US" sz="4800" i="1" dirty="0"/>
            </a:br>
            <a:r>
              <a:rPr lang="en-US" sz="4800" i="1" dirty="0"/>
              <a:t>to use generative AI to automate mundane tasks.”</a:t>
            </a:r>
          </a:p>
        </p:txBody>
      </p:sp>
      <p:sp>
        <p:nvSpPr>
          <p:cNvPr id="5" name="TextBox 4">
            <a:extLst>
              <a:ext uri="{FF2B5EF4-FFF2-40B4-BE49-F238E27FC236}">
                <a16:creationId xmlns:a16="http://schemas.microsoft.com/office/drawing/2014/main" id="{2A28CDA7-C1E5-6756-6696-2A5C049C7385}"/>
              </a:ext>
            </a:extLst>
          </p:cNvPr>
          <p:cNvSpPr txBox="1"/>
          <p:nvPr/>
        </p:nvSpPr>
        <p:spPr>
          <a:xfrm>
            <a:off x="2679291" y="4861655"/>
            <a:ext cx="6656438" cy="1200329"/>
          </a:xfrm>
          <a:prstGeom prst="rect">
            <a:avLst/>
          </a:prstGeom>
          <a:noFill/>
        </p:spPr>
        <p:txBody>
          <a:bodyPr wrap="square">
            <a:spAutoFit/>
          </a:bodyPr>
          <a:lstStyle/>
          <a:p>
            <a:pPr marL="0" indent="0" algn="r">
              <a:buNone/>
            </a:pPr>
            <a:r>
              <a:rPr lang="en-US" sz="3600" b="1" dirty="0">
                <a:solidFill>
                  <a:srgbClr val="FFC000"/>
                </a:solidFill>
              </a:rPr>
              <a:t>CNN </a:t>
            </a:r>
          </a:p>
          <a:p>
            <a:pPr marL="0" indent="0" algn="r">
              <a:buNone/>
            </a:pPr>
            <a:r>
              <a:rPr lang="en-US" dirty="0">
                <a:solidFill>
                  <a:schemeClr val="bg1"/>
                </a:solidFill>
              </a:rPr>
              <a:t>“4-day workweeks may be around the corner”</a:t>
            </a:r>
          </a:p>
          <a:p>
            <a:pPr marL="0" indent="0" algn="r">
              <a:buNone/>
            </a:pPr>
            <a:r>
              <a:rPr lang="en-US" dirty="0">
                <a:solidFill>
                  <a:schemeClr val="bg1"/>
                </a:solidFill>
              </a:rPr>
              <a:t>April 2024</a:t>
            </a:r>
          </a:p>
        </p:txBody>
      </p:sp>
      <p:sp>
        <p:nvSpPr>
          <p:cNvPr id="6" name="Content Placeholder 2">
            <a:extLst>
              <a:ext uri="{FF2B5EF4-FFF2-40B4-BE49-F238E27FC236}">
                <a16:creationId xmlns:a16="http://schemas.microsoft.com/office/drawing/2014/main" id="{6D659B6B-59EF-47D7-0E38-1F01120C462B}"/>
              </a:ext>
            </a:extLst>
          </p:cNvPr>
          <p:cNvSpPr txBox="1">
            <a:spLocks/>
          </p:cNvSpPr>
          <p:nvPr/>
        </p:nvSpPr>
        <p:spPr>
          <a:xfrm>
            <a:off x="1406016" y="570271"/>
            <a:ext cx="1809133" cy="3165987"/>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0" i="1" dirty="0">
                <a:solidFill>
                  <a:schemeClr val="accent4"/>
                </a:solidFill>
              </a:rPr>
              <a:t>“</a:t>
            </a:r>
          </a:p>
        </p:txBody>
      </p:sp>
    </p:spTree>
    <p:extLst>
      <p:ext uri="{BB962C8B-B14F-4D97-AF65-F5344CB8AC3E}">
        <p14:creationId xmlns:p14="http://schemas.microsoft.com/office/powerpoint/2010/main" val="43548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2544984" y="842057"/>
            <a:ext cx="6564293" cy="2155786"/>
          </a:xfrm>
        </p:spPr>
        <p:txBody>
          <a:bodyPr/>
          <a:lstStyle/>
          <a:p>
            <a:pPr marL="0" indent="0" algn="ctr">
              <a:buNone/>
            </a:pPr>
            <a:r>
              <a:rPr lang="en-US" sz="13800" dirty="0"/>
              <a:t>Where</a:t>
            </a:r>
          </a:p>
        </p:txBody>
      </p:sp>
      <p:sp>
        <p:nvSpPr>
          <p:cNvPr id="2" name="Content Placeholder 6">
            <a:extLst>
              <a:ext uri="{FF2B5EF4-FFF2-40B4-BE49-F238E27FC236}">
                <a16:creationId xmlns:a16="http://schemas.microsoft.com/office/drawing/2014/main" id="{0FD570A5-5FE7-331F-1427-E896A56EFE43}"/>
              </a:ext>
            </a:extLst>
          </p:cNvPr>
          <p:cNvSpPr txBox="1">
            <a:spLocks/>
          </p:cNvSpPr>
          <p:nvPr/>
        </p:nvSpPr>
        <p:spPr>
          <a:xfrm>
            <a:off x="733546" y="2199191"/>
            <a:ext cx="10007278" cy="1623349"/>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800" dirty="0"/>
              <a:t>should</a:t>
            </a:r>
          </a:p>
        </p:txBody>
      </p:sp>
      <p:sp>
        <p:nvSpPr>
          <p:cNvPr id="3" name="Content Placeholder 6">
            <a:extLst>
              <a:ext uri="{FF2B5EF4-FFF2-40B4-BE49-F238E27FC236}">
                <a16:creationId xmlns:a16="http://schemas.microsoft.com/office/drawing/2014/main" id="{6B7CEA39-B609-B897-E2F4-7030A0688F49}"/>
              </a:ext>
            </a:extLst>
          </p:cNvPr>
          <p:cNvSpPr txBox="1">
            <a:spLocks/>
          </p:cNvSpPr>
          <p:nvPr/>
        </p:nvSpPr>
        <p:spPr>
          <a:xfrm>
            <a:off x="5212948" y="3512915"/>
            <a:ext cx="3143491" cy="1021466"/>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t>you</a:t>
            </a:r>
          </a:p>
        </p:txBody>
      </p:sp>
      <p:sp>
        <p:nvSpPr>
          <p:cNvPr id="4" name="Content Placeholder 6">
            <a:extLst>
              <a:ext uri="{FF2B5EF4-FFF2-40B4-BE49-F238E27FC236}">
                <a16:creationId xmlns:a16="http://schemas.microsoft.com/office/drawing/2014/main" id="{CF38ADAB-199D-F155-1F13-863A77E92537}"/>
              </a:ext>
            </a:extLst>
          </p:cNvPr>
          <p:cNvSpPr txBox="1">
            <a:spLocks/>
          </p:cNvSpPr>
          <p:nvPr/>
        </p:nvSpPr>
        <p:spPr>
          <a:xfrm>
            <a:off x="3139197" y="3512915"/>
            <a:ext cx="5238508" cy="1796970"/>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900" dirty="0"/>
              <a:t>start</a:t>
            </a:r>
          </a:p>
        </p:txBody>
      </p:sp>
      <p:sp>
        <p:nvSpPr>
          <p:cNvPr id="5" name="Content Placeholder 6">
            <a:extLst>
              <a:ext uri="{FF2B5EF4-FFF2-40B4-BE49-F238E27FC236}">
                <a16:creationId xmlns:a16="http://schemas.microsoft.com/office/drawing/2014/main" id="{944FC488-9B19-6232-9F50-8A88114A60C6}"/>
              </a:ext>
            </a:extLst>
          </p:cNvPr>
          <p:cNvSpPr txBox="1">
            <a:spLocks/>
          </p:cNvSpPr>
          <p:nvPr/>
        </p:nvSpPr>
        <p:spPr>
          <a:xfrm>
            <a:off x="8095526" y="3512915"/>
            <a:ext cx="1430438" cy="2410428"/>
          </a:xfrm>
          <a:prstGeom prst="rect">
            <a:avLst/>
          </a:prstGeom>
          <a:effectLst>
            <a:outerShdw blurRad="50800" dist="38100" dir="5400000" algn="t" rotWithShape="0">
              <a:prstClr val="black">
                <a:alpha val="40000"/>
              </a:prst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Mont 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bg1"/>
                </a:solidFill>
                <a:latin typeface="Mont Bold"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ont 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bg1"/>
                </a:solidFill>
                <a:latin typeface="Mont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0" dirty="0">
                <a:solidFill>
                  <a:srgbClr val="FFC000"/>
                </a:solidFill>
              </a:rPr>
              <a:t>?</a:t>
            </a:r>
          </a:p>
        </p:txBody>
      </p:sp>
    </p:spTree>
    <p:extLst>
      <p:ext uri="{BB962C8B-B14F-4D97-AF65-F5344CB8AC3E}">
        <p14:creationId xmlns:p14="http://schemas.microsoft.com/office/powerpoint/2010/main" val="41841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F3837B8-57EF-2F53-C240-52D1DA390784}"/>
              </a:ext>
            </a:extLst>
          </p:cNvPr>
          <p:cNvSpPr>
            <a:spLocks noGrp="1"/>
          </p:cNvSpPr>
          <p:nvPr>
            <p:ph type="title"/>
          </p:nvPr>
        </p:nvSpPr>
        <p:spPr>
          <a:xfrm>
            <a:off x="3274188" y="666369"/>
            <a:ext cx="5643623" cy="965660"/>
          </a:xfrm>
        </p:spPr>
        <p:txBody>
          <a:bodyPr/>
          <a:lstStyle/>
          <a:p>
            <a:r>
              <a:rPr lang="en-US" sz="6600" dirty="0"/>
              <a:t>Generative AI? </a:t>
            </a:r>
          </a:p>
        </p:txBody>
      </p:sp>
      <p:pic>
        <p:nvPicPr>
          <p:cNvPr id="3" name="Picture 2">
            <a:extLst>
              <a:ext uri="{FF2B5EF4-FFF2-40B4-BE49-F238E27FC236}">
                <a16:creationId xmlns:a16="http://schemas.microsoft.com/office/drawing/2014/main" id="{43245785-6529-D133-E087-AA50BD550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071" y="1632029"/>
            <a:ext cx="4923503" cy="4923503"/>
          </a:xfrm>
          <a:prstGeom prst="rect">
            <a:avLst/>
          </a:prstGeom>
        </p:spPr>
      </p:pic>
    </p:spTree>
    <p:extLst>
      <p:ext uri="{BB962C8B-B14F-4D97-AF65-F5344CB8AC3E}">
        <p14:creationId xmlns:p14="http://schemas.microsoft.com/office/powerpoint/2010/main" val="33725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D4E7-C16F-9CB9-43F2-CCDE3746BCF4}"/>
              </a:ext>
            </a:extLst>
          </p:cNvPr>
          <p:cNvSpPr>
            <a:spLocks noGrp="1"/>
          </p:cNvSpPr>
          <p:nvPr>
            <p:ph type="title"/>
          </p:nvPr>
        </p:nvSpPr>
        <p:spPr>
          <a:xfrm>
            <a:off x="1775749" y="666369"/>
            <a:ext cx="8652765" cy="965660"/>
          </a:xfrm>
        </p:spPr>
        <p:txBody>
          <a:bodyPr/>
          <a:lstStyle/>
          <a:p>
            <a:pPr algn="ctr"/>
            <a:r>
              <a:rPr lang="en-US" sz="6600" dirty="0" err="1"/>
              <a:t>GenAI</a:t>
            </a:r>
            <a:r>
              <a:rPr lang="en-US" sz="6600" dirty="0"/>
              <a:t>: </a:t>
            </a:r>
            <a:br>
              <a:rPr lang="en-US" sz="6600" dirty="0"/>
            </a:br>
            <a:r>
              <a:rPr lang="en-US" sz="6600" dirty="0"/>
              <a:t>Replacement or Tool?</a:t>
            </a:r>
          </a:p>
        </p:txBody>
      </p:sp>
      <p:sp>
        <p:nvSpPr>
          <p:cNvPr id="3" name="Content Placeholder 2">
            <a:extLst>
              <a:ext uri="{FF2B5EF4-FFF2-40B4-BE49-F238E27FC236}">
                <a16:creationId xmlns:a16="http://schemas.microsoft.com/office/drawing/2014/main" id="{EB9A3351-04C4-1245-BAE5-1C526C6933D7}"/>
              </a:ext>
            </a:extLst>
          </p:cNvPr>
          <p:cNvSpPr>
            <a:spLocks noGrp="1"/>
          </p:cNvSpPr>
          <p:nvPr>
            <p:ph idx="1"/>
          </p:nvPr>
        </p:nvSpPr>
        <p:spPr>
          <a:xfrm>
            <a:off x="1775750" y="2902180"/>
            <a:ext cx="3745374" cy="4351338"/>
          </a:xfrm>
        </p:spPr>
        <p:txBody>
          <a:bodyPr/>
          <a:lstStyle/>
          <a:p>
            <a:pPr marL="0" indent="0">
              <a:buNone/>
            </a:pPr>
            <a:r>
              <a:rPr lang="en-US" dirty="0" err="1">
                <a:solidFill>
                  <a:srgbClr val="FFC000"/>
                </a:solidFill>
              </a:rPr>
              <a:t>GenAI</a:t>
            </a:r>
            <a:r>
              <a:rPr lang="en-US" dirty="0">
                <a:solidFill>
                  <a:srgbClr val="FFC000"/>
                </a:solidFill>
              </a:rPr>
              <a:t> is a tool</a:t>
            </a:r>
          </a:p>
          <a:p>
            <a:pPr>
              <a:buClr>
                <a:schemeClr val="accent4"/>
              </a:buClr>
            </a:pPr>
            <a:endParaRPr lang="en-US" sz="2000" dirty="0"/>
          </a:p>
          <a:p>
            <a:pPr>
              <a:buClr>
                <a:schemeClr val="accent4"/>
              </a:buClr>
            </a:pPr>
            <a:r>
              <a:rPr lang="en-US" sz="2000" dirty="0"/>
              <a:t>Options are still the “Wild West”</a:t>
            </a:r>
          </a:p>
          <a:p>
            <a:pPr>
              <a:buClr>
                <a:schemeClr val="accent4"/>
              </a:buClr>
            </a:pPr>
            <a:r>
              <a:rPr lang="en-US" sz="2000" dirty="0"/>
              <a:t>Mixed viability to search real-time data</a:t>
            </a:r>
          </a:p>
          <a:p>
            <a:pPr>
              <a:buClr>
                <a:schemeClr val="accent4"/>
              </a:buClr>
            </a:pPr>
            <a:r>
              <a:rPr lang="en-US" sz="2000" dirty="0"/>
              <a:t>Project management missing</a:t>
            </a:r>
          </a:p>
          <a:p>
            <a:pPr>
              <a:buClr>
                <a:schemeClr val="accent4"/>
              </a:buClr>
            </a:pPr>
            <a:r>
              <a:rPr lang="en-US" sz="2000" dirty="0"/>
              <a:t>Variety of adoption</a:t>
            </a:r>
            <a:endParaRPr lang="en-US" dirty="0"/>
          </a:p>
        </p:txBody>
      </p:sp>
      <p:sp>
        <p:nvSpPr>
          <p:cNvPr id="5" name="TextBox 4">
            <a:extLst>
              <a:ext uri="{FF2B5EF4-FFF2-40B4-BE49-F238E27FC236}">
                <a16:creationId xmlns:a16="http://schemas.microsoft.com/office/drawing/2014/main" id="{F815C3AB-D569-0A6E-755A-D7707E93B388}"/>
              </a:ext>
            </a:extLst>
          </p:cNvPr>
          <p:cNvSpPr txBox="1"/>
          <p:nvPr/>
        </p:nvSpPr>
        <p:spPr>
          <a:xfrm>
            <a:off x="6272981" y="2902180"/>
            <a:ext cx="4581831" cy="2921682"/>
          </a:xfrm>
          <a:prstGeom prst="rect">
            <a:avLst/>
          </a:prstGeom>
          <a:effectLst>
            <a:outerShdw blurRad="50800" dist="38100" dir="5400000" algn="t" rotWithShape="0">
              <a:prstClr val="black">
                <a:alpha val="40000"/>
              </a:prstClr>
            </a:outerShdw>
          </a:effectLst>
        </p:spPr>
        <p:txBody>
          <a:bodyPr/>
          <a:lstStyle>
            <a:lvl1pPr marL="228600" indent="-228600">
              <a:lnSpc>
                <a:spcPct val="90000"/>
              </a:lnSpc>
              <a:spcBef>
                <a:spcPts val="1000"/>
              </a:spcBef>
              <a:buFont typeface="Arial" panose="020B0604020202020204" pitchFamily="34" charset="0"/>
              <a:buChar char="•"/>
              <a:defRPr sz="2800" b="1" i="0">
                <a:solidFill>
                  <a:schemeClr val="bg1"/>
                </a:solidFill>
                <a:latin typeface="Mont Bold" pitchFamily="2" charset="0"/>
              </a:defRPr>
            </a:lvl1pPr>
            <a:lvl2pPr marL="685800" lvl="1" indent="-228600">
              <a:lnSpc>
                <a:spcPct val="90000"/>
              </a:lnSpc>
              <a:spcBef>
                <a:spcPts val="500"/>
              </a:spcBef>
              <a:buFont typeface="Arial" panose="020B0604020202020204" pitchFamily="34" charset="0"/>
              <a:buChar char="•"/>
              <a:defRPr sz="2400" b="1" i="0">
                <a:solidFill>
                  <a:schemeClr val="bg1"/>
                </a:solidFill>
                <a:latin typeface="Mont Bold" pitchFamily="2" charset="0"/>
              </a:defRPr>
            </a:lvl2pPr>
            <a:lvl3pPr indent="0">
              <a:lnSpc>
                <a:spcPct val="90000"/>
              </a:lnSpc>
              <a:spcBef>
                <a:spcPts val="500"/>
              </a:spcBef>
              <a:buFont typeface="Arial" panose="020B0604020202020204" pitchFamily="34" charset="0"/>
              <a:buNone/>
              <a:defRPr sz="2000" b="1" i="0">
                <a:solidFill>
                  <a:schemeClr val="bg1"/>
                </a:solidFill>
                <a:latin typeface="Mont Bold" pitchFamily="2" charset="0"/>
              </a:defRPr>
            </a:lvl3pPr>
            <a:lvl4pPr marL="1600200" indent="-228600">
              <a:lnSpc>
                <a:spcPct val="90000"/>
              </a:lnSpc>
              <a:spcBef>
                <a:spcPts val="500"/>
              </a:spcBef>
              <a:buFont typeface="Arial" panose="020B0604020202020204" pitchFamily="34" charset="0"/>
              <a:buChar char="•"/>
              <a:defRPr b="1" i="0">
                <a:solidFill>
                  <a:schemeClr val="bg1"/>
                </a:solidFill>
                <a:latin typeface="Mont Bold" pitchFamily="2" charset="0"/>
              </a:defRPr>
            </a:lvl4pPr>
            <a:lvl5pPr marL="2057400" indent="-228600">
              <a:lnSpc>
                <a:spcPct val="90000"/>
              </a:lnSpc>
              <a:spcBef>
                <a:spcPts val="500"/>
              </a:spcBef>
              <a:buFont typeface="Arial" panose="020B0604020202020204" pitchFamily="34" charset="0"/>
              <a:buChar char="•"/>
              <a:defRPr b="1" i="0">
                <a:solidFill>
                  <a:schemeClr val="bg1"/>
                </a:solidFill>
                <a:latin typeface="Mont 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solidFill>
                  <a:srgbClr val="FFC000"/>
                </a:solidFill>
              </a:rPr>
              <a:t>Best current solution? </a:t>
            </a:r>
            <a:br>
              <a:rPr lang="en-US" dirty="0">
                <a:solidFill>
                  <a:srgbClr val="FFC000"/>
                </a:solidFill>
              </a:rPr>
            </a:br>
            <a:endParaRPr lang="en-US" dirty="0">
              <a:solidFill>
                <a:srgbClr val="FFC000"/>
              </a:solidFill>
            </a:endParaRPr>
          </a:p>
          <a:p>
            <a:pPr>
              <a:buClr>
                <a:schemeClr val="accent4"/>
              </a:buClr>
            </a:pPr>
            <a:r>
              <a:rPr lang="en-US" sz="2000" dirty="0"/>
              <a:t>Response management </a:t>
            </a:r>
            <a:br>
              <a:rPr lang="en-US" sz="2000" dirty="0"/>
            </a:br>
            <a:r>
              <a:rPr lang="en-US" sz="2000" dirty="0"/>
              <a:t>platforms + </a:t>
            </a:r>
            <a:r>
              <a:rPr lang="en-US" sz="2000" dirty="0" err="1"/>
              <a:t>GenAI</a:t>
            </a:r>
            <a:endParaRPr lang="en-US" sz="2000" dirty="0"/>
          </a:p>
          <a:p>
            <a:pPr>
              <a:buClr>
                <a:schemeClr val="accent4"/>
              </a:buClr>
            </a:pPr>
            <a:r>
              <a:rPr lang="en-US" sz="2000" dirty="0"/>
              <a:t>Set parameters</a:t>
            </a:r>
          </a:p>
          <a:p>
            <a:pPr>
              <a:buClr>
                <a:schemeClr val="accent4"/>
              </a:buClr>
            </a:pPr>
            <a:r>
              <a:rPr lang="en-US" sz="2000" dirty="0"/>
              <a:t>Validation is essential</a:t>
            </a:r>
          </a:p>
        </p:txBody>
      </p:sp>
      <p:cxnSp>
        <p:nvCxnSpPr>
          <p:cNvPr id="7" name="Straight Connector 6">
            <a:extLst>
              <a:ext uri="{FF2B5EF4-FFF2-40B4-BE49-F238E27FC236}">
                <a16:creationId xmlns:a16="http://schemas.microsoft.com/office/drawing/2014/main" id="{93B0A9BD-DBD4-5551-6604-F8147CF3C1C2}"/>
              </a:ext>
            </a:extLst>
          </p:cNvPr>
          <p:cNvCxnSpPr>
            <a:cxnSpLocks/>
          </p:cNvCxnSpPr>
          <p:nvPr/>
        </p:nvCxnSpPr>
        <p:spPr>
          <a:xfrm>
            <a:off x="5780746" y="2669894"/>
            <a:ext cx="0" cy="36576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39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E8F2F-1EBB-560A-9A7C-7914E2D5CFA4}"/>
              </a:ext>
            </a:extLst>
          </p:cNvPr>
          <p:cNvSpPr>
            <a:spLocks noGrp="1"/>
          </p:cNvSpPr>
          <p:nvPr>
            <p:ph type="title"/>
          </p:nvPr>
        </p:nvSpPr>
        <p:spPr>
          <a:xfrm>
            <a:off x="1019538" y="2118580"/>
            <a:ext cx="4428281" cy="2620840"/>
          </a:xfrm>
        </p:spPr>
        <p:txBody>
          <a:bodyPr/>
          <a:lstStyle/>
          <a:p>
            <a:r>
              <a:rPr lang="en-US" sz="6000" dirty="0"/>
              <a:t>Response Management Platforms</a:t>
            </a:r>
          </a:p>
        </p:txBody>
      </p:sp>
      <p:sp>
        <p:nvSpPr>
          <p:cNvPr id="7" name="Content Placeholder 6">
            <a:extLst>
              <a:ext uri="{FF2B5EF4-FFF2-40B4-BE49-F238E27FC236}">
                <a16:creationId xmlns:a16="http://schemas.microsoft.com/office/drawing/2014/main" id="{9717358E-D76F-0ED1-0C9F-5A26AE52B0A1}"/>
              </a:ext>
            </a:extLst>
          </p:cNvPr>
          <p:cNvSpPr>
            <a:spLocks noGrp="1"/>
          </p:cNvSpPr>
          <p:nvPr>
            <p:ph idx="1"/>
          </p:nvPr>
        </p:nvSpPr>
        <p:spPr>
          <a:xfrm>
            <a:off x="6420091" y="1801169"/>
            <a:ext cx="4865225" cy="3255661"/>
          </a:xfrm>
        </p:spPr>
        <p:txBody>
          <a:bodyPr/>
          <a:lstStyle/>
          <a:p>
            <a:pPr>
              <a:buClr>
                <a:schemeClr val="accent4"/>
              </a:buClr>
            </a:pPr>
            <a:r>
              <a:rPr lang="en-US" dirty="0"/>
              <a:t>Optimizing Auto Respond’s performance</a:t>
            </a:r>
          </a:p>
          <a:p>
            <a:pPr lvl="1">
              <a:buFont typeface="System Font Regular"/>
              <a:buChar char="-"/>
            </a:pPr>
            <a:r>
              <a:rPr lang="en-US" b="0" dirty="0"/>
              <a:t>Matrixed content architecture</a:t>
            </a:r>
          </a:p>
          <a:p>
            <a:pPr lvl="1">
              <a:buFont typeface="System Font Regular"/>
              <a:buChar char="-"/>
            </a:pPr>
            <a:r>
              <a:rPr lang="en-US" b="0" dirty="0"/>
              <a:t>Simple questions</a:t>
            </a:r>
          </a:p>
          <a:p>
            <a:pPr lvl="1">
              <a:buFont typeface="System Font Regular"/>
              <a:buChar char="-"/>
            </a:pPr>
            <a:r>
              <a:rPr lang="en-US" b="0" dirty="0"/>
              <a:t>Clean and concise answers </a:t>
            </a:r>
          </a:p>
          <a:p>
            <a:pPr>
              <a:buClr>
                <a:schemeClr val="accent4"/>
              </a:buClr>
            </a:pPr>
            <a:r>
              <a:rPr lang="en-US" dirty="0"/>
              <a:t>Search Tools</a:t>
            </a:r>
          </a:p>
          <a:p>
            <a:pPr>
              <a:buClr>
                <a:schemeClr val="accent4"/>
              </a:buClr>
            </a:pPr>
            <a:r>
              <a:rPr lang="en-US" dirty="0" err="1"/>
              <a:t>GenAI</a:t>
            </a:r>
            <a:r>
              <a:rPr lang="en-US" dirty="0"/>
              <a:t> Capabilities</a:t>
            </a:r>
          </a:p>
          <a:p>
            <a:pPr marL="0" indent="0">
              <a:buNone/>
            </a:pPr>
            <a:endParaRPr lang="en-US" dirty="0"/>
          </a:p>
          <a:p>
            <a:pPr lvl="1"/>
            <a:endParaRPr lang="en-US" dirty="0"/>
          </a:p>
          <a:p>
            <a:pPr lvl="2"/>
            <a:endParaRPr lang="en-US" dirty="0"/>
          </a:p>
        </p:txBody>
      </p:sp>
      <p:sp>
        <p:nvSpPr>
          <p:cNvPr id="2" name="Left Brace 1">
            <a:extLst>
              <a:ext uri="{FF2B5EF4-FFF2-40B4-BE49-F238E27FC236}">
                <a16:creationId xmlns:a16="http://schemas.microsoft.com/office/drawing/2014/main" id="{7B79EA7C-2163-ADE2-4263-F9C0D5B540AD}"/>
              </a:ext>
            </a:extLst>
          </p:cNvPr>
          <p:cNvSpPr/>
          <p:nvPr/>
        </p:nvSpPr>
        <p:spPr>
          <a:xfrm>
            <a:off x="5771910" y="1328194"/>
            <a:ext cx="729205" cy="4201610"/>
          </a:xfrm>
          <a:prstGeom prst="leftBrace">
            <a:avLst>
              <a:gd name="adj1" fmla="val 74999"/>
              <a:gd name="adj2" fmla="val 50000"/>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R"/>
          </a:p>
        </p:txBody>
      </p:sp>
    </p:spTree>
    <p:extLst>
      <p:ext uri="{BB962C8B-B14F-4D97-AF65-F5344CB8AC3E}">
        <p14:creationId xmlns:p14="http://schemas.microsoft.com/office/powerpoint/2010/main" val="1786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BAAACB39C815428E26C18908D7BB29" ma:contentTypeVersion="15" ma:contentTypeDescription="Create a new document." ma:contentTypeScope="" ma:versionID="4eaeed3de73a41703ee65da2aebb4302">
  <xsd:schema xmlns:xsd="http://www.w3.org/2001/XMLSchema" xmlns:xs="http://www.w3.org/2001/XMLSchema" xmlns:p="http://schemas.microsoft.com/office/2006/metadata/properties" xmlns:ns2="2f13287d-194f-4a48-a185-9814210ab50c" xmlns:ns3="3e1244de-70bd-4ef3-84f5-139aaa2af857" targetNamespace="http://schemas.microsoft.com/office/2006/metadata/properties" ma:root="true" ma:fieldsID="cdfd7b1a453a34089c40968ca1982f21" ns2:_="" ns3:_="">
    <xsd:import namespace="2f13287d-194f-4a48-a185-9814210ab50c"/>
    <xsd:import namespace="3e1244de-70bd-4ef3-84f5-139aaa2af8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3287d-194f-4a48-a185-9814210ab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d17acc2-c904-46ca-a0b5-5dc5733e3cf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244de-70bd-4ef3-84f5-139aaa2af85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9ed90002-c3e4-47e6-bd2a-bb72d0ae3a81}" ma:internalName="TaxCatchAll" ma:showField="CatchAllData" ma:web="3e1244de-70bd-4ef3-84f5-139aaa2af85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13287d-194f-4a48-a185-9814210ab50c">
      <Terms xmlns="http://schemas.microsoft.com/office/infopath/2007/PartnerControls"/>
    </lcf76f155ced4ddcb4097134ff3c332f>
    <TaxCatchAll xmlns="3e1244de-70bd-4ef3-84f5-139aaa2af857" xsi:nil="true"/>
  </documentManagement>
</p:properties>
</file>

<file path=customXml/itemProps1.xml><?xml version="1.0" encoding="utf-8"?>
<ds:datastoreItem xmlns:ds="http://schemas.openxmlformats.org/officeDocument/2006/customXml" ds:itemID="{52E942F1-4338-4631-B37B-79F9E2DBD6A9}"/>
</file>

<file path=customXml/itemProps2.xml><?xml version="1.0" encoding="utf-8"?>
<ds:datastoreItem xmlns:ds="http://schemas.openxmlformats.org/officeDocument/2006/customXml" ds:itemID="{C49AD685-F38E-479D-92F6-837ABC721E9D}"/>
</file>

<file path=customXml/itemProps3.xml><?xml version="1.0" encoding="utf-8"?>
<ds:datastoreItem xmlns:ds="http://schemas.openxmlformats.org/officeDocument/2006/customXml" ds:itemID="{EE6294D6-E5CD-4D2C-8126-447D31708AC0}"/>
</file>

<file path=docProps/app.xml><?xml version="1.0" encoding="utf-8"?>
<Properties xmlns="http://schemas.openxmlformats.org/officeDocument/2006/extended-properties" xmlns:vt="http://schemas.openxmlformats.org/officeDocument/2006/docPropsVTypes">
  <Template>office theme</Template>
  <TotalTime>6924</TotalTime>
  <Words>1929</Words>
  <Application>Microsoft Office PowerPoint</Application>
  <PresentationFormat>Widescreen</PresentationFormat>
  <Paragraphs>299</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Mont Bold</vt:lpstr>
      <vt:lpstr>Mont Book</vt:lpstr>
      <vt:lpstr>Mont SemiBold</vt:lpstr>
      <vt:lpstr>Mont SemiBold Italic</vt:lpstr>
      <vt:lpstr>System Font Regular</vt:lpstr>
      <vt:lpstr>office theme</vt:lpstr>
      <vt:lpstr>PowerPoint Presentation</vt:lpstr>
      <vt:lpstr>PowerPoint Presentation</vt:lpstr>
      <vt:lpstr>Proposal Content  Management Evolution</vt:lpstr>
      <vt:lpstr>Survey Question:  Do More with Less</vt:lpstr>
      <vt:lpstr>PowerPoint Presentation</vt:lpstr>
      <vt:lpstr>PowerPoint Presentation</vt:lpstr>
      <vt:lpstr>Generative AI? </vt:lpstr>
      <vt:lpstr>GenAI:  Replacement or Tool?</vt:lpstr>
      <vt:lpstr>Response Management Platforms</vt:lpstr>
      <vt:lpstr>Matrixed Content Architecture</vt:lpstr>
      <vt:lpstr>Simple Questions</vt:lpstr>
      <vt:lpstr>Quality Answers</vt:lpstr>
      <vt:lpstr>Words:  Friends or Enemies?</vt:lpstr>
      <vt:lpstr>Automation  Efficiency</vt:lpstr>
      <vt:lpstr>Auto Respond Expectations</vt:lpstr>
      <vt:lpstr>Search Tools to Find Tough Content</vt:lpstr>
      <vt:lpstr>How can GenAI help?</vt:lpstr>
      <vt:lpstr>Generative AI Prompts</vt:lpstr>
      <vt:lpstr>Active Content Management Is Crucial</vt:lpstr>
      <vt:lpstr>Content Management Best Practices</vt:lpstr>
      <vt:lpstr>Where do we think the industry is headed?</vt:lpstr>
      <vt:lpstr>Questions?</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Shipley-LPuckrin</dc:creator>
  <cp:lastModifiedBy>Kelson Forsgren</cp:lastModifiedBy>
  <cp:revision>80</cp:revision>
  <dcterms:created xsi:type="dcterms:W3CDTF">2013-07-15T20:26:40Z</dcterms:created>
  <dcterms:modified xsi:type="dcterms:W3CDTF">2024-06-04T13:08:23Z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0x0101009DBAAACB39C815428E26C18908D7BB29</vt:lpwstr>
  </property>
</Properties>
</file>