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6" r:id="rId2"/>
    <p:sldId id="257" r:id="rId3"/>
    <p:sldId id="260" r:id="rId4"/>
    <p:sldId id="300" r:id="rId5"/>
    <p:sldId id="259" r:id="rId6"/>
    <p:sldId id="264" r:id="rId7"/>
    <p:sldId id="297"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96" r:id="rId30"/>
    <p:sldId id="286" r:id="rId31"/>
    <p:sldId id="287" r:id="rId32"/>
    <p:sldId id="288" r:id="rId33"/>
    <p:sldId id="289" r:id="rId34"/>
    <p:sldId id="298" r:id="rId35"/>
    <p:sldId id="290" r:id="rId36"/>
    <p:sldId id="291" r:id="rId37"/>
    <p:sldId id="292" r:id="rId38"/>
    <p:sldId id="293" r:id="rId39"/>
    <p:sldId id="295" r:id="rId40"/>
    <p:sldId id="294" r:id="rId41"/>
    <p:sldId id="263" r:id="rId42"/>
    <p:sldId id="2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288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00498-55AF-44AD-857D-66470E74C1AF}" v="316" dt="2024-06-04T13:21:55.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5"/>
    <p:restoredTop sz="89935" autoAdjust="0"/>
  </p:normalViewPr>
  <p:slideViewPr>
    <p:cSldViewPr snapToGrid="0">
      <p:cViewPr varScale="1">
        <p:scale>
          <a:sx n="71" d="100"/>
          <a:sy n="71" d="100"/>
        </p:scale>
        <p:origin x="10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i mcghee" userId="8c4fdbfd588f283c" providerId="LiveId" clId="{26300498-55AF-44AD-857D-66470E74C1AF}"/>
    <pc:docChg chg="undo custSel addSld delSld modSld">
      <pc:chgData name="debi mcghee" userId="8c4fdbfd588f283c" providerId="LiveId" clId="{26300498-55AF-44AD-857D-66470E74C1AF}" dt="2024-06-05T14:15:17.582" v="3674" actId="20577"/>
      <pc:docMkLst>
        <pc:docMk/>
      </pc:docMkLst>
      <pc:sldChg chg="modSp mod">
        <pc:chgData name="debi mcghee" userId="8c4fdbfd588f283c" providerId="LiveId" clId="{26300498-55AF-44AD-857D-66470E74C1AF}" dt="2024-06-04T13:23:47.440" v="2449" actId="403"/>
        <pc:sldMkLst>
          <pc:docMk/>
          <pc:sldMk cId="987906664" sldId="257"/>
        </pc:sldMkLst>
        <pc:spChg chg="mod">
          <ac:chgData name="debi mcghee" userId="8c4fdbfd588f283c" providerId="LiveId" clId="{26300498-55AF-44AD-857D-66470E74C1AF}" dt="2024-06-04T13:23:47.440" v="2449" actId="403"/>
          <ac:spMkLst>
            <pc:docMk/>
            <pc:sldMk cId="987906664" sldId="257"/>
            <ac:spMk id="3" creationId="{14A4DC7F-D4D8-29BB-BEDF-E61CB885CA2A}"/>
          </ac:spMkLst>
        </pc:spChg>
      </pc:sldChg>
      <pc:sldChg chg="modSp mod">
        <pc:chgData name="debi mcghee" userId="8c4fdbfd588f283c" providerId="LiveId" clId="{26300498-55AF-44AD-857D-66470E74C1AF}" dt="2024-06-05T14:14:09.418" v="3632" actId="20577"/>
        <pc:sldMkLst>
          <pc:docMk/>
          <pc:sldMk cId="1028367319" sldId="259"/>
        </pc:sldMkLst>
        <pc:spChg chg="mod">
          <ac:chgData name="debi mcghee" userId="8c4fdbfd588f283c" providerId="LiveId" clId="{26300498-55AF-44AD-857D-66470E74C1AF}" dt="2024-06-05T14:14:09.418" v="3632" actId="20577"/>
          <ac:spMkLst>
            <pc:docMk/>
            <pc:sldMk cId="1028367319" sldId="259"/>
            <ac:spMk id="5" creationId="{ECD595AE-1420-1FDC-A261-95FD99BC9408}"/>
          </ac:spMkLst>
        </pc:spChg>
      </pc:sldChg>
      <pc:sldChg chg="addSp delSp modSp mod">
        <pc:chgData name="debi mcghee" userId="8c4fdbfd588f283c" providerId="LiveId" clId="{26300498-55AF-44AD-857D-66470E74C1AF}" dt="2024-06-04T13:22:12.446" v="2425" actId="1035"/>
        <pc:sldMkLst>
          <pc:docMk/>
          <pc:sldMk cId="3659844743" sldId="260"/>
        </pc:sldMkLst>
        <pc:spChg chg="mod">
          <ac:chgData name="debi mcghee" userId="8c4fdbfd588f283c" providerId="LiveId" clId="{26300498-55AF-44AD-857D-66470E74C1AF}" dt="2024-06-04T13:14:45.002" v="2130" actId="14100"/>
          <ac:spMkLst>
            <pc:docMk/>
            <pc:sldMk cId="3659844743" sldId="260"/>
            <ac:spMk id="2" creationId="{89647AF8-CCF6-F36A-1D16-61BEE6C17DF2}"/>
          </ac:spMkLst>
        </pc:spChg>
        <pc:spChg chg="add del mod">
          <ac:chgData name="debi mcghee" userId="8c4fdbfd588f283c" providerId="LiveId" clId="{26300498-55AF-44AD-857D-66470E74C1AF}" dt="2024-06-04T13:08:09.136" v="2118" actId="478"/>
          <ac:spMkLst>
            <pc:docMk/>
            <pc:sldMk cId="3659844743" sldId="260"/>
            <ac:spMk id="4" creationId="{D37343D5-DE5A-C775-ABDC-8BB3F6DB4904}"/>
          </ac:spMkLst>
        </pc:spChg>
        <pc:spChg chg="mod">
          <ac:chgData name="debi mcghee" userId="8c4fdbfd588f283c" providerId="LiveId" clId="{26300498-55AF-44AD-857D-66470E74C1AF}" dt="2024-06-04T13:14:35.161" v="2129" actId="1076"/>
          <ac:spMkLst>
            <pc:docMk/>
            <pc:sldMk cId="3659844743" sldId="260"/>
            <ac:spMk id="5" creationId="{96771935-94A8-7847-298D-D6A230C76878}"/>
          </ac:spMkLst>
        </pc:spChg>
        <pc:spChg chg="del mod">
          <ac:chgData name="debi mcghee" userId="8c4fdbfd588f283c" providerId="LiveId" clId="{26300498-55AF-44AD-857D-66470E74C1AF}" dt="2024-06-04T13:07:58.309" v="2117" actId="478"/>
          <ac:spMkLst>
            <pc:docMk/>
            <pc:sldMk cId="3659844743" sldId="260"/>
            <ac:spMk id="6" creationId="{C18B0446-DE46-5073-EA0B-B14963B92105}"/>
          </ac:spMkLst>
        </pc:spChg>
        <pc:graphicFrameChg chg="add mod modGraphic">
          <ac:chgData name="debi mcghee" userId="8c4fdbfd588f283c" providerId="LiveId" clId="{26300498-55AF-44AD-857D-66470E74C1AF}" dt="2024-06-04T13:22:12.446" v="2425" actId="1035"/>
          <ac:graphicFrameMkLst>
            <pc:docMk/>
            <pc:sldMk cId="3659844743" sldId="260"/>
            <ac:graphicFrameMk id="7" creationId="{27D189E9-D6AA-26E2-12B2-3B9BFD37E66A}"/>
          </ac:graphicFrameMkLst>
        </pc:graphicFrameChg>
      </pc:sldChg>
      <pc:sldChg chg="del">
        <pc:chgData name="debi mcghee" userId="8c4fdbfd588f283c" providerId="LiveId" clId="{26300498-55AF-44AD-857D-66470E74C1AF}" dt="2024-05-29T18:57:03.179" v="1695" actId="47"/>
        <pc:sldMkLst>
          <pc:docMk/>
          <pc:sldMk cId="3178361599" sldId="262"/>
        </pc:sldMkLst>
      </pc:sldChg>
      <pc:sldChg chg="modSp mod">
        <pc:chgData name="debi mcghee" userId="8c4fdbfd588f283c" providerId="LiveId" clId="{26300498-55AF-44AD-857D-66470E74C1AF}" dt="2024-05-29T18:56:56.991" v="1694" actId="20577"/>
        <pc:sldMkLst>
          <pc:docMk/>
          <pc:sldMk cId="3595648193" sldId="263"/>
        </pc:sldMkLst>
        <pc:spChg chg="mod">
          <ac:chgData name="debi mcghee" userId="8c4fdbfd588f283c" providerId="LiveId" clId="{26300498-55AF-44AD-857D-66470E74C1AF}" dt="2024-05-29T18:56:56.991" v="1694" actId="20577"/>
          <ac:spMkLst>
            <pc:docMk/>
            <pc:sldMk cId="3595648193" sldId="263"/>
            <ac:spMk id="7" creationId="{9717358E-D76F-0ED1-0C9F-5A26AE52B0A1}"/>
          </ac:spMkLst>
        </pc:spChg>
      </pc:sldChg>
      <pc:sldChg chg="modSp mod">
        <pc:chgData name="debi mcghee" userId="8c4fdbfd588f283c" providerId="LiveId" clId="{26300498-55AF-44AD-857D-66470E74C1AF}" dt="2024-06-04T13:29:20.732" v="2733" actId="6549"/>
        <pc:sldMkLst>
          <pc:docMk/>
          <pc:sldMk cId="811851603" sldId="265"/>
        </pc:sldMkLst>
        <pc:spChg chg="mod">
          <ac:chgData name="debi mcghee" userId="8c4fdbfd588f283c" providerId="LiveId" clId="{26300498-55AF-44AD-857D-66470E74C1AF}" dt="2024-06-04T13:28:06.828" v="2674" actId="1076"/>
          <ac:spMkLst>
            <pc:docMk/>
            <pc:sldMk cId="811851603" sldId="265"/>
            <ac:spMk id="3" creationId="{AD67B011-422A-D854-08E1-FD3685261FE4}"/>
          </ac:spMkLst>
        </pc:spChg>
        <pc:spChg chg="mod">
          <ac:chgData name="debi mcghee" userId="8c4fdbfd588f283c" providerId="LiveId" clId="{26300498-55AF-44AD-857D-66470E74C1AF}" dt="2024-06-04T13:29:20.732" v="2733" actId="6549"/>
          <ac:spMkLst>
            <pc:docMk/>
            <pc:sldMk cId="811851603" sldId="265"/>
            <ac:spMk id="8" creationId="{47F2B526-1719-79FA-DA3E-8B798720B336}"/>
          </ac:spMkLst>
        </pc:spChg>
      </pc:sldChg>
      <pc:sldChg chg="modSp mod">
        <pc:chgData name="debi mcghee" userId="8c4fdbfd588f283c" providerId="LiveId" clId="{26300498-55AF-44AD-857D-66470E74C1AF}" dt="2024-06-04T13:30:58.811" v="2734" actId="20577"/>
        <pc:sldMkLst>
          <pc:docMk/>
          <pc:sldMk cId="2037007547" sldId="268"/>
        </pc:sldMkLst>
        <pc:spChg chg="mod">
          <ac:chgData name="debi mcghee" userId="8c4fdbfd588f283c" providerId="LiveId" clId="{26300498-55AF-44AD-857D-66470E74C1AF}" dt="2024-06-04T13:30:58.811" v="2734" actId="20577"/>
          <ac:spMkLst>
            <pc:docMk/>
            <pc:sldMk cId="2037007547" sldId="268"/>
            <ac:spMk id="3" creationId="{73E94369-6B61-3D45-C81D-28AFBA6AAEDC}"/>
          </ac:spMkLst>
        </pc:spChg>
      </pc:sldChg>
      <pc:sldChg chg="modSp mod">
        <pc:chgData name="debi mcghee" userId="8c4fdbfd588f283c" providerId="LiveId" clId="{26300498-55AF-44AD-857D-66470E74C1AF}" dt="2024-06-04T13:33:28.975" v="2778" actId="403"/>
        <pc:sldMkLst>
          <pc:docMk/>
          <pc:sldMk cId="3415861800" sldId="269"/>
        </pc:sldMkLst>
        <pc:spChg chg="mod">
          <ac:chgData name="debi mcghee" userId="8c4fdbfd588f283c" providerId="LiveId" clId="{26300498-55AF-44AD-857D-66470E74C1AF}" dt="2024-06-04T13:33:23.180" v="2777" actId="403"/>
          <ac:spMkLst>
            <pc:docMk/>
            <pc:sldMk cId="3415861800" sldId="269"/>
            <ac:spMk id="3" creationId="{1BF926DC-4D16-1D4F-F4D7-3BAD9965B5FC}"/>
          </ac:spMkLst>
        </pc:spChg>
        <pc:spChg chg="mod">
          <ac:chgData name="debi mcghee" userId="8c4fdbfd588f283c" providerId="LiveId" clId="{26300498-55AF-44AD-857D-66470E74C1AF}" dt="2024-06-04T13:33:28.975" v="2778" actId="403"/>
          <ac:spMkLst>
            <pc:docMk/>
            <pc:sldMk cId="3415861800" sldId="269"/>
            <ac:spMk id="4" creationId="{4EC0D5AB-2BDB-3656-7E0F-49794552AD6F}"/>
          </ac:spMkLst>
        </pc:spChg>
      </pc:sldChg>
      <pc:sldChg chg="modSp mod">
        <pc:chgData name="debi mcghee" userId="8c4fdbfd588f283c" providerId="LiveId" clId="{26300498-55AF-44AD-857D-66470E74C1AF}" dt="2024-06-04T13:34:33.421" v="2815" actId="20577"/>
        <pc:sldMkLst>
          <pc:docMk/>
          <pc:sldMk cId="1070090284" sldId="270"/>
        </pc:sldMkLst>
        <pc:spChg chg="mod">
          <ac:chgData name="debi mcghee" userId="8c4fdbfd588f283c" providerId="LiveId" clId="{26300498-55AF-44AD-857D-66470E74C1AF}" dt="2024-06-04T13:34:09.854" v="2806" actId="6549"/>
          <ac:spMkLst>
            <pc:docMk/>
            <pc:sldMk cId="1070090284" sldId="270"/>
            <ac:spMk id="3" creationId="{1BF926DC-4D16-1D4F-F4D7-3BAD9965B5FC}"/>
          </ac:spMkLst>
        </pc:spChg>
        <pc:spChg chg="mod">
          <ac:chgData name="debi mcghee" userId="8c4fdbfd588f283c" providerId="LiveId" clId="{26300498-55AF-44AD-857D-66470E74C1AF}" dt="2024-06-04T13:34:33.421" v="2815" actId="20577"/>
          <ac:spMkLst>
            <pc:docMk/>
            <pc:sldMk cId="1070090284" sldId="270"/>
            <ac:spMk id="4" creationId="{4EC0D5AB-2BDB-3656-7E0F-49794552AD6F}"/>
          </ac:spMkLst>
        </pc:spChg>
      </pc:sldChg>
      <pc:sldChg chg="modSp mod">
        <pc:chgData name="debi mcghee" userId="8c4fdbfd588f283c" providerId="LiveId" clId="{26300498-55AF-44AD-857D-66470E74C1AF}" dt="2024-06-04T13:35:32.690" v="2816" actId="20577"/>
        <pc:sldMkLst>
          <pc:docMk/>
          <pc:sldMk cId="3934101483" sldId="271"/>
        </pc:sldMkLst>
        <pc:spChg chg="mod">
          <ac:chgData name="debi mcghee" userId="8c4fdbfd588f283c" providerId="LiveId" clId="{26300498-55AF-44AD-857D-66470E74C1AF}" dt="2024-06-04T13:35:32.690" v="2816" actId="20577"/>
          <ac:spMkLst>
            <pc:docMk/>
            <pc:sldMk cId="3934101483" sldId="271"/>
            <ac:spMk id="3" creationId="{49E19439-8F8A-9F89-6881-C0010F3A837E}"/>
          </ac:spMkLst>
        </pc:spChg>
      </pc:sldChg>
      <pc:sldChg chg="modSp mod">
        <pc:chgData name="debi mcghee" userId="8c4fdbfd588f283c" providerId="LiveId" clId="{26300498-55AF-44AD-857D-66470E74C1AF}" dt="2024-06-04T13:37:46.284" v="2887" actId="403"/>
        <pc:sldMkLst>
          <pc:docMk/>
          <pc:sldMk cId="690397002" sldId="272"/>
        </pc:sldMkLst>
        <pc:spChg chg="mod">
          <ac:chgData name="debi mcghee" userId="8c4fdbfd588f283c" providerId="LiveId" clId="{26300498-55AF-44AD-857D-66470E74C1AF}" dt="2024-06-04T13:37:41.600" v="2886" actId="403"/>
          <ac:spMkLst>
            <pc:docMk/>
            <pc:sldMk cId="690397002" sldId="272"/>
            <ac:spMk id="3" creationId="{1BF926DC-4D16-1D4F-F4D7-3BAD9965B5FC}"/>
          </ac:spMkLst>
        </pc:spChg>
        <pc:spChg chg="mod">
          <ac:chgData name="debi mcghee" userId="8c4fdbfd588f283c" providerId="LiveId" clId="{26300498-55AF-44AD-857D-66470E74C1AF}" dt="2024-06-04T13:37:46.284" v="2887" actId="403"/>
          <ac:spMkLst>
            <pc:docMk/>
            <pc:sldMk cId="690397002" sldId="272"/>
            <ac:spMk id="4" creationId="{4EC0D5AB-2BDB-3656-7E0F-49794552AD6F}"/>
          </ac:spMkLst>
        </pc:spChg>
      </pc:sldChg>
      <pc:sldChg chg="modSp mod">
        <pc:chgData name="debi mcghee" userId="8c4fdbfd588f283c" providerId="LiveId" clId="{26300498-55AF-44AD-857D-66470E74C1AF}" dt="2024-06-04T13:39:28.751" v="2958" actId="20577"/>
        <pc:sldMkLst>
          <pc:docMk/>
          <pc:sldMk cId="1471967974" sldId="273"/>
        </pc:sldMkLst>
        <pc:spChg chg="mod">
          <ac:chgData name="debi mcghee" userId="8c4fdbfd588f283c" providerId="LiveId" clId="{26300498-55AF-44AD-857D-66470E74C1AF}" dt="2024-06-04T13:38:20.762" v="2891" actId="20577"/>
          <ac:spMkLst>
            <pc:docMk/>
            <pc:sldMk cId="1471967974" sldId="273"/>
            <ac:spMk id="3" creationId="{1BF926DC-4D16-1D4F-F4D7-3BAD9965B5FC}"/>
          </ac:spMkLst>
        </pc:spChg>
        <pc:spChg chg="mod">
          <ac:chgData name="debi mcghee" userId="8c4fdbfd588f283c" providerId="LiveId" clId="{26300498-55AF-44AD-857D-66470E74C1AF}" dt="2024-06-04T13:39:28.751" v="2958" actId="20577"/>
          <ac:spMkLst>
            <pc:docMk/>
            <pc:sldMk cId="1471967974" sldId="273"/>
            <ac:spMk id="4" creationId="{4EC0D5AB-2BDB-3656-7E0F-49794552AD6F}"/>
          </ac:spMkLst>
        </pc:spChg>
      </pc:sldChg>
      <pc:sldChg chg="modSp mod">
        <pc:chgData name="debi mcghee" userId="8c4fdbfd588f283c" providerId="LiveId" clId="{26300498-55AF-44AD-857D-66470E74C1AF}" dt="2024-05-29T17:43:46.039" v="1" actId="5793"/>
        <pc:sldMkLst>
          <pc:docMk/>
          <pc:sldMk cId="2287761737" sldId="275"/>
        </pc:sldMkLst>
        <pc:spChg chg="mod">
          <ac:chgData name="debi mcghee" userId="8c4fdbfd588f283c" providerId="LiveId" clId="{26300498-55AF-44AD-857D-66470E74C1AF}" dt="2024-05-29T17:43:46.039" v="1" actId="5793"/>
          <ac:spMkLst>
            <pc:docMk/>
            <pc:sldMk cId="2287761737" sldId="275"/>
            <ac:spMk id="3" creationId="{BD3AB09D-E2FA-9998-3EE8-E5C6099426FF}"/>
          </ac:spMkLst>
        </pc:spChg>
      </pc:sldChg>
      <pc:sldChg chg="modSp mod">
        <pc:chgData name="debi mcghee" userId="8c4fdbfd588f283c" providerId="LiveId" clId="{26300498-55AF-44AD-857D-66470E74C1AF}" dt="2024-05-29T17:44:48.672" v="13" actId="20577"/>
        <pc:sldMkLst>
          <pc:docMk/>
          <pc:sldMk cId="1788747969" sldId="276"/>
        </pc:sldMkLst>
        <pc:spChg chg="mod">
          <ac:chgData name="debi mcghee" userId="8c4fdbfd588f283c" providerId="LiveId" clId="{26300498-55AF-44AD-857D-66470E74C1AF}" dt="2024-05-29T17:44:01.881" v="2" actId="1076"/>
          <ac:spMkLst>
            <pc:docMk/>
            <pc:sldMk cId="1788747969" sldId="276"/>
            <ac:spMk id="2" creationId="{A9CAC56A-B177-C567-1686-305744EBE981}"/>
          </ac:spMkLst>
        </pc:spChg>
        <pc:spChg chg="mod">
          <ac:chgData name="debi mcghee" userId="8c4fdbfd588f283c" providerId="LiveId" clId="{26300498-55AF-44AD-857D-66470E74C1AF}" dt="2024-05-29T17:44:07.424" v="3" actId="14100"/>
          <ac:spMkLst>
            <pc:docMk/>
            <pc:sldMk cId="1788747969" sldId="276"/>
            <ac:spMk id="3" creationId="{107D60E9-EC91-B078-04FD-B7729BA63D66}"/>
          </ac:spMkLst>
        </pc:spChg>
        <pc:spChg chg="mod">
          <ac:chgData name="debi mcghee" userId="8c4fdbfd588f283c" providerId="LiveId" clId="{26300498-55AF-44AD-857D-66470E74C1AF}" dt="2024-05-29T17:44:48.672" v="13" actId="20577"/>
          <ac:spMkLst>
            <pc:docMk/>
            <pc:sldMk cId="1788747969" sldId="276"/>
            <ac:spMk id="12" creationId="{CD71C3EF-9F75-FFC8-D064-7F5FC705BEA9}"/>
          </ac:spMkLst>
        </pc:spChg>
      </pc:sldChg>
      <pc:sldChg chg="modSp mod">
        <pc:chgData name="debi mcghee" userId="8c4fdbfd588f283c" providerId="LiveId" clId="{26300498-55AF-44AD-857D-66470E74C1AF}" dt="2024-06-04T13:41:50.989" v="2960" actId="20577"/>
        <pc:sldMkLst>
          <pc:docMk/>
          <pc:sldMk cId="1691461140" sldId="277"/>
        </pc:sldMkLst>
        <pc:spChg chg="mod">
          <ac:chgData name="debi mcghee" userId="8c4fdbfd588f283c" providerId="LiveId" clId="{26300498-55AF-44AD-857D-66470E74C1AF}" dt="2024-06-04T13:41:50.989" v="2960" actId="20577"/>
          <ac:spMkLst>
            <pc:docMk/>
            <pc:sldMk cId="1691461140" sldId="277"/>
            <ac:spMk id="3" creationId="{5A513734-B1AA-7DEA-6465-533FD83668A5}"/>
          </ac:spMkLst>
        </pc:spChg>
      </pc:sldChg>
      <pc:sldChg chg="modSp mod">
        <pc:chgData name="debi mcghee" userId="8c4fdbfd588f283c" providerId="LiveId" clId="{26300498-55AF-44AD-857D-66470E74C1AF}" dt="2024-06-04T13:43:01.876" v="2975" actId="20577"/>
        <pc:sldMkLst>
          <pc:docMk/>
          <pc:sldMk cId="863636595" sldId="279"/>
        </pc:sldMkLst>
        <pc:spChg chg="mod">
          <ac:chgData name="debi mcghee" userId="8c4fdbfd588f283c" providerId="LiveId" clId="{26300498-55AF-44AD-857D-66470E74C1AF}" dt="2024-06-04T13:43:01.876" v="2975" actId="20577"/>
          <ac:spMkLst>
            <pc:docMk/>
            <pc:sldMk cId="863636595" sldId="279"/>
            <ac:spMk id="4" creationId="{44934F67-22AC-D65A-B475-FB2E734B067F}"/>
          </ac:spMkLst>
        </pc:spChg>
      </pc:sldChg>
      <pc:sldChg chg="modSp mod">
        <pc:chgData name="debi mcghee" userId="8c4fdbfd588f283c" providerId="LiveId" clId="{26300498-55AF-44AD-857D-66470E74C1AF}" dt="2024-05-29T17:46:19.369" v="20" actId="948"/>
        <pc:sldMkLst>
          <pc:docMk/>
          <pc:sldMk cId="2756202003" sldId="280"/>
        </pc:sldMkLst>
        <pc:spChg chg="mod">
          <ac:chgData name="debi mcghee" userId="8c4fdbfd588f283c" providerId="LiveId" clId="{26300498-55AF-44AD-857D-66470E74C1AF}" dt="2024-05-29T17:45:50.745" v="15" actId="1076"/>
          <ac:spMkLst>
            <pc:docMk/>
            <pc:sldMk cId="2756202003" sldId="280"/>
            <ac:spMk id="2" creationId="{F4F20528-1CEA-F8CD-F5F6-C29795E24D43}"/>
          </ac:spMkLst>
        </pc:spChg>
        <pc:spChg chg="mod">
          <ac:chgData name="debi mcghee" userId="8c4fdbfd588f283c" providerId="LiveId" clId="{26300498-55AF-44AD-857D-66470E74C1AF}" dt="2024-05-29T17:46:19.369" v="20" actId="948"/>
          <ac:spMkLst>
            <pc:docMk/>
            <pc:sldMk cId="2756202003" sldId="280"/>
            <ac:spMk id="3" creationId="{A1009B1E-BAEC-BB54-EA73-EDAAEA57D589}"/>
          </ac:spMkLst>
        </pc:spChg>
        <pc:spChg chg="mod">
          <ac:chgData name="debi mcghee" userId="8c4fdbfd588f283c" providerId="LiveId" clId="{26300498-55AF-44AD-857D-66470E74C1AF}" dt="2024-05-29T17:46:19.369" v="20" actId="948"/>
          <ac:spMkLst>
            <pc:docMk/>
            <pc:sldMk cId="2756202003" sldId="280"/>
            <ac:spMk id="4" creationId="{F9F22974-28DD-606F-D539-50EACD70FE0E}"/>
          </ac:spMkLst>
        </pc:spChg>
        <pc:spChg chg="mod">
          <ac:chgData name="debi mcghee" userId="8c4fdbfd588f283c" providerId="LiveId" clId="{26300498-55AF-44AD-857D-66470E74C1AF}" dt="2024-05-29T17:45:54.811" v="16" actId="14100"/>
          <ac:spMkLst>
            <pc:docMk/>
            <pc:sldMk cId="2756202003" sldId="280"/>
            <ac:spMk id="5" creationId="{FE380912-7F5D-40B6-E1D1-DCE760710253}"/>
          </ac:spMkLst>
        </pc:spChg>
      </pc:sldChg>
      <pc:sldChg chg="modSp mod">
        <pc:chgData name="debi mcghee" userId="8c4fdbfd588f283c" providerId="LiveId" clId="{26300498-55AF-44AD-857D-66470E74C1AF}" dt="2024-06-04T13:47:00.609" v="3038" actId="20577"/>
        <pc:sldMkLst>
          <pc:docMk/>
          <pc:sldMk cId="1578437686" sldId="281"/>
        </pc:sldMkLst>
        <pc:spChg chg="mod">
          <ac:chgData name="debi mcghee" userId="8c4fdbfd588f283c" providerId="LiveId" clId="{26300498-55AF-44AD-857D-66470E74C1AF}" dt="2024-05-29T17:46:32.392" v="21" actId="1076"/>
          <ac:spMkLst>
            <pc:docMk/>
            <pc:sldMk cId="1578437686" sldId="281"/>
            <ac:spMk id="2" creationId="{F4F20528-1CEA-F8CD-F5F6-C29795E24D43}"/>
          </ac:spMkLst>
        </pc:spChg>
        <pc:spChg chg="mod">
          <ac:chgData name="debi mcghee" userId="8c4fdbfd588f283c" providerId="LiveId" clId="{26300498-55AF-44AD-857D-66470E74C1AF}" dt="2024-05-29T17:48:02.990" v="52" actId="1076"/>
          <ac:spMkLst>
            <pc:docMk/>
            <pc:sldMk cId="1578437686" sldId="281"/>
            <ac:spMk id="3" creationId="{A1009B1E-BAEC-BB54-EA73-EDAAEA57D589}"/>
          </ac:spMkLst>
        </pc:spChg>
        <pc:spChg chg="mod">
          <ac:chgData name="debi mcghee" userId="8c4fdbfd588f283c" providerId="LiveId" clId="{26300498-55AF-44AD-857D-66470E74C1AF}" dt="2024-06-04T13:47:00.609" v="3038" actId="20577"/>
          <ac:spMkLst>
            <pc:docMk/>
            <pc:sldMk cId="1578437686" sldId="281"/>
            <ac:spMk id="4" creationId="{F9F22974-28DD-606F-D539-50EACD70FE0E}"/>
          </ac:spMkLst>
        </pc:spChg>
        <pc:spChg chg="mod">
          <ac:chgData name="debi mcghee" userId="8c4fdbfd588f283c" providerId="LiveId" clId="{26300498-55AF-44AD-857D-66470E74C1AF}" dt="2024-05-29T17:47:52.304" v="49" actId="14100"/>
          <ac:spMkLst>
            <pc:docMk/>
            <pc:sldMk cId="1578437686" sldId="281"/>
            <ac:spMk id="5" creationId="{02EA49ED-085C-80A6-A82D-D344560F2D26}"/>
          </ac:spMkLst>
        </pc:spChg>
      </pc:sldChg>
      <pc:sldChg chg="modSp mod">
        <pc:chgData name="debi mcghee" userId="8c4fdbfd588f283c" providerId="LiveId" clId="{26300498-55AF-44AD-857D-66470E74C1AF}" dt="2024-06-04T13:50:55.767" v="3052" actId="20577"/>
        <pc:sldMkLst>
          <pc:docMk/>
          <pc:sldMk cId="1232480608" sldId="283"/>
        </pc:sldMkLst>
        <pc:spChg chg="mod">
          <ac:chgData name="debi mcghee" userId="8c4fdbfd588f283c" providerId="LiveId" clId="{26300498-55AF-44AD-857D-66470E74C1AF}" dt="2024-05-29T17:57:31.854" v="556" actId="1076"/>
          <ac:spMkLst>
            <pc:docMk/>
            <pc:sldMk cId="1232480608" sldId="283"/>
            <ac:spMk id="2" creationId="{FBB87B34-0B16-563A-2E68-D7C2F96F6E4C}"/>
          </ac:spMkLst>
        </pc:spChg>
        <pc:spChg chg="mod">
          <ac:chgData name="debi mcghee" userId="8c4fdbfd588f283c" providerId="LiveId" clId="{26300498-55AF-44AD-857D-66470E74C1AF}" dt="2024-06-04T13:50:55.767" v="3052" actId="20577"/>
          <ac:spMkLst>
            <pc:docMk/>
            <pc:sldMk cId="1232480608" sldId="283"/>
            <ac:spMk id="3" creationId="{38C33722-92B1-4944-E5E5-92A44AE1A195}"/>
          </ac:spMkLst>
        </pc:spChg>
        <pc:spChg chg="mod">
          <ac:chgData name="debi mcghee" userId="8c4fdbfd588f283c" providerId="LiveId" clId="{26300498-55AF-44AD-857D-66470E74C1AF}" dt="2024-05-29T17:57:37.954" v="557" actId="14100"/>
          <ac:spMkLst>
            <pc:docMk/>
            <pc:sldMk cId="1232480608" sldId="283"/>
            <ac:spMk id="5" creationId="{8DB14304-15AC-5A47-E668-D4C6A8421095}"/>
          </ac:spMkLst>
        </pc:spChg>
      </pc:sldChg>
      <pc:sldChg chg="modSp mod">
        <pc:chgData name="debi mcghee" userId="8c4fdbfd588f283c" providerId="LiveId" clId="{26300498-55AF-44AD-857D-66470E74C1AF}" dt="2024-06-04T13:52:28.918" v="3063" actId="20577"/>
        <pc:sldMkLst>
          <pc:docMk/>
          <pc:sldMk cId="746243116" sldId="284"/>
        </pc:sldMkLst>
        <pc:spChg chg="mod">
          <ac:chgData name="debi mcghee" userId="8c4fdbfd588f283c" providerId="LiveId" clId="{26300498-55AF-44AD-857D-66470E74C1AF}" dt="2024-05-29T18:00:52.954" v="735" actId="20577"/>
          <ac:spMkLst>
            <pc:docMk/>
            <pc:sldMk cId="746243116" sldId="284"/>
            <ac:spMk id="2" creationId="{F4F20528-1CEA-F8CD-F5F6-C29795E24D43}"/>
          </ac:spMkLst>
        </pc:spChg>
        <pc:spChg chg="mod">
          <ac:chgData name="debi mcghee" userId="8c4fdbfd588f283c" providerId="LiveId" clId="{26300498-55AF-44AD-857D-66470E74C1AF}" dt="2024-06-04T13:52:28.918" v="3063" actId="20577"/>
          <ac:spMkLst>
            <pc:docMk/>
            <pc:sldMk cId="746243116" sldId="284"/>
            <ac:spMk id="3" creationId="{A1009B1E-BAEC-BB54-EA73-EDAAEA57D589}"/>
          </ac:spMkLst>
        </pc:spChg>
        <pc:spChg chg="mod">
          <ac:chgData name="debi mcghee" userId="8c4fdbfd588f283c" providerId="LiveId" clId="{26300498-55AF-44AD-857D-66470E74C1AF}" dt="2024-05-29T18:02:28.735" v="781" actId="255"/>
          <ac:spMkLst>
            <pc:docMk/>
            <pc:sldMk cId="746243116" sldId="284"/>
            <ac:spMk id="4" creationId="{F9F22974-28DD-606F-D539-50EACD70FE0E}"/>
          </ac:spMkLst>
        </pc:spChg>
      </pc:sldChg>
      <pc:sldChg chg="modSp mod">
        <pc:chgData name="debi mcghee" userId="8c4fdbfd588f283c" providerId="LiveId" clId="{26300498-55AF-44AD-857D-66470E74C1AF}" dt="2024-06-04T13:54:39.122" v="3111" actId="20577"/>
        <pc:sldMkLst>
          <pc:docMk/>
          <pc:sldMk cId="2989476844" sldId="285"/>
        </pc:sldMkLst>
        <pc:spChg chg="mod">
          <ac:chgData name="debi mcghee" userId="8c4fdbfd588f283c" providerId="LiveId" clId="{26300498-55AF-44AD-857D-66470E74C1AF}" dt="2024-05-29T18:00:59.850" v="741" actId="20577"/>
          <ac:spMkLst>
            <pc:docMk/>
            <pc:sldMk cId="2989476844" sldId="285"/>
            <ac:spMk id="2" creationId="{F4F20528-1CEA-F8CD-F5F6-C29795E24D43}"/>
          </ac:spMkLst>
        </pc:spChg>
        <pc:spChg chg="mod">
          <ac:chgData name="debi mcghee" userId="8c4fdbfd588f283c" providerId="LiveId" clId="{26300498-55AF-44AD-857D-66470E74C1AF}" dt="2024-05-29T18:02:00.145" v="776" actId="255"/>
          <ac:spMkLst>
            <pc:docMk/>
            <pc:sldMk cId="2989476844" sldId="285"/>
            <ac:spMk id="3" creationId="{A1009B1E-BAEC-BB54-EA73-EDAAEA57D589}"/>
          </ac:spMkLst>
        </pc:spChg>
        <pc:spChg chg="mod">
          <ac:chgData name="debi mcghee" userId="8c4fdbfd588f283c" providerId="LiveId" clId="{26300498-55AF-44AD-857D-66470E74C1AF}" dt="2024-06-04T13:54:39.122" v="3111" actId="20577"/>
          <ac:spMkLst>
            <pc:docMk/>
            <pc:sldMk cId="2989476844" sldId="285"/>
            <ac:spMk id="4" creationId="{F9F22974-28DD-606F-D539-50EACD70FE0E}"/>
          </ac:spMkLst>
        </pc:spChg>
      </pc:sldChg>
      <pc:sldChg chg="modSp mod">
        <pc:chgData name="debi mcghee" userId="8c4fdbfd588f283c" providerId="LiveId" clId="{26300498-55AF-44AD-857D-66470E74C1AF}" dt="2024-06-04T13:56:31.154" v="3140" actId="20577"/>
        <pc:sldMkLst>
          <pc:docMk/>
          <pc:sldMk cId="2556573807" sldId="287"/>
        </pc:sldMkLst>
        <pc:spChg chg="mod">
          <ac:chgData name="debi mcghee" userId="8c4fdbfd588f283c" providerId="LiveId" clId="{26300498-55AF-44AD-857D-66470E74C1AF}" dt="2024-06-04T13:56:31.154" v="3140" actId="20577"/>
          <ac:spMkLst>
            <pc:docMk/>
            <pc:sldMk cId="2556573807" sldId="287"/>
            <ac:spMk id="4" creationId="{44934F67-22AC-D65A-B475-FB2E734B067F}"/>
          </ac:spMkLst>
        </pc:spChg>
      </pc:sldChg>
      <pc:sldChg chg="modSp mod">
        <pc:chgData name="debi mcghee" userId="8c4fdbfd588f283c" providerId="LiveId" clId="{26300498-55AF-44AD-857D-66470E74C1AF}" dt="2024-06-04T13:57:43.864" v="3175" actId="403"/>
        <pc:sldMkLst>
          <pc:docMk/>
          <pc:sldMk cId="153690342" sldId="288"/>
        </pc:sldMkLst>
        <pc:spChg chg="mod">
          <ac:chgData name="debi mcghee" userId="8c4fdbfd588f283c" providerId="LiveId" clId="{26300498-55AF-44AD-857D-66470E74C1AF}" dt="2024-06-04T13:57:38.581" v="3174" actId="403"/>
          <ac:spMkLst>
            <pc:docMk/>
            <pc:sldMk cId="153690342" sldId="288"/>
            <ac:spMk id="3" creationId="{A1009B1E-BAEC-BB54-EA73-EDAAEA57D589}"/>
          </ac:spMkLst>
        </pc:spChg>
        <pc:spChg chg="mod">
          <ac:chgData name="debi mcghee" userId="8c4fdbfd588f283c" providerId="LiveId" clId="{26300498-55AF-44AD-857D-66470E74C1AF}" dt="2024-06-04T13:57:43.864" v="3175" actId="403"/>
          <ac:spMkLst>
            <pc:docMk/>
            <pc:sldMk cId="153690342" sldId="288"/>
            <ac:spMk id="4" creationId="{F9F22974-28DD-606F-D539-50EACD70FE0E}"/>
          </ac:spMkLst>
        </pc:spChg>
      </pc:sldChg>
      <pc:sldChg chg="modSp mod">
        <pc:chgData name="debi mcghee" userId="8c4fdbfd588f283c" providerId="LiveId" clId="{26300498-55AF-44AD-857D-66470E74C1AF}" dt="2024-06-04T14:02:15.966" v="3190" actId="1037"/>
        <pc:sldMkLst>
          <pc:docMk/>
          <pc:sldMk cId="1182692860" sldId="289"/>
        </pc:sldMkLst>
        <pc:spChg chg="mod">
          <ac:chgData name="debi mcghee" userId="8c4fdbfd588f283c" providerId="LiveId" clId="{26300498-55AF-44AD-857D-66470E74C1AF}" dt="2024-06-04T14:02:04.580" v="3182" actId="403"/>
          <ac:spMkLst>
            <pc:docMk/>
            <pc:sldMk cId="1182692860" sldId="289"/>
            <ac:spMk id="3" creationId="{A1009B1E-BAEC-BB54-EA73-EDAAEA57D589}"/>
          </ac:spMkLst>
        </pc:spChg>
        <pc:spChg chg="mod">
          <ac:chgData name="debi mcghee" userId="8c4fdbfd588f283c" providerId="LiveId" clId="{26300498-55AF-44AD-857D-66470E74C1AF}" dt="2024-06-04T14:02:15.966" v="3190" actId="1037"/>
          <ac:spMkLst>
            <pc:docMk/>
            <pc:sldMk cId="1182692860" sldId="289"/>
            <ac:spMk id="4" creationId="{F9F22974-28DD-606F-D539-50EACD70FE0E}"/>
          </ac:spMkLst>
        </pc:spChg>
      </pc:sldChg>
      <pc:sldChg chg="modSp mod">
        <pc:chgData name="debi mcghee" userId="8c4fdbfd588f283c" providerId="LiveId" clId="{26300498-55AF-44AD-857D-66470E74C1AF}" dt="2024-06-04T14:05:20.292" v="3253" actId="20577"/>
        <pc:sldMkLst>
          <pc:docMk/>
          <pc:sldMk cId="592557879" sldId="291"/>
        </pc:sldMkLst>
        <pc:spChg chg="mod">
          <ac:chgData name="debi mcghee" userId="8c4fdbfd588f283c" providerId="LiveId" clId="{26300498-55AF-44AD-857D-66470E74C1AF}" dt="2024-06-04T14:05:20.292" v="3253" actId="20577"/>
          <ac:spMkLst>
            <pc:docMk/>
            <pc:sldMk cId="592557879" sldId="291"/>
            <ac:spMk id="3" creationId="{5C2F9478-49DF-C851-9451-EBCDF2127D7A}"/>
          </ac:spMkLst>
        </pc:spChg>
      </pc:sldChg>
      <pc:sldChg chg="modSp mod">
        <pc:chgData name="debi mcghee" userId="8c4fdbfd588f283c" providerId="LiveId" clId="{26300498-55AF-44AD-857D-66470E74C1AF}" dt="2024-06-04T14:07:05.864" v="3357" actId="20577"/>
        <pc:sldMkLst>
          <pc:docMk/>
          <pc:sldMk cId="464170887" sldId="292"/>
        </pc:sldMkLst>
        <pc:spChg chg="mod">
          <ac:chgData name="debi mcghee" userId="8c4fdbfd588f283c" providerId="LiveId" clId="{26300498-55AF-44AD-857D-66470E74C1AF}" dt="2024-06-04T14:05:43.781" v="3264" actId="20577"/>
          <ac:spMkLst>
            <pc:docMk/>
            <pc:sldMk cId="464170887" sldId="292"/>
            <ac:spMk id="2" creationId="{3D787C70-D05E-E0FB-ECC1-B5A75BBB4531}"/>
          </ac:spMkLst>
        </pc:spChg>
        <pc:spChg chg="mod">
          <ac:chgData name="debi mcghee" userId="8c4fdbfd588f283c" providerId="LiveId" clId="{26300498-55AF-44AD-857D-66470E74C1AF}" dt="2024-06-04T14:07:05.864" v="3357" actId="20577"/>
          <ac:spMkLst>
            <pc:docMk/>
            <pc:sldMk cId="464170887" sldId="292"/>
            <ac:spMk id="3" creationId="{5C2F9478-49DF-C851-9451-EBCDF2127D7A}"/>
          </ac:spMkLst>
        </pc:spChg>
        <pc:picChg chg="mod">
          <ac:chgData name="debi mcghee" userId="8c4fdbfd588f283c" providerId="LiveId" clId="{26300498-55AF-44AD-857D-66470E74C1AF}" dt="2024-06-04T14:06:17.746" v="3320" actId="1038"/>
          <ac:picMkLst>
            <pc:docMk/>
            <pc:sldMk cId="464170887" sldId="292"/>
            <ac:picMk id="4" creationId="{7BF144A1-E624-5E8E-273F-A741DAFDC558}"/>
          </ac:picMkLst>
        </pc:picChg>
      </pc:sldChg>
      <pc:sldChg chg="modSp mod">
        <pc:chgData name="debi mcghee" userId="8c4fdbfd588f283c" providerId="LiveId" clId="{26300498-55AF-44AD-857D-66470E74C1AF}" dt="2024-06-04T14:10:46.138" v="3419" actId="403"/>
        <pc:sldMkLst>
          <pc:docMk/>
          <pc:sldMk cId="2127415748" sldId="293"/>
        </pc:sldMkLst>
        <pc:spChg chg="mod">
          <ac:chgData name="debi mcghee" userId="8c4fdbfd588f283c" providerId="LiveId" clId="{26300498-55AF-44AD-857D-66470E74C1AF}" dt="2024-06-04T14:10:46.138" v="3419" actId="403"/>
          <ac:spMkLst>
            <pc:docMk/>
            <pc:sldMk cId="2127415748" sldId="293"/>
            <ac:spMk id="3" creationId="{5C2F9478-49DF-C851-9451-EBCDF2127D7A}"/>
          </ac:spMkLst>
        </pc:spChg>
      </pc:sldChg>
      <pc:sldChg chg="modSp mod">
        <pc:chgData name="debi mcghee" userId="8c4fdbfd588f283c" providerId="LiveId" clId="{26300498-55AF-44AD-857D-66470E74C1AF}" dt="2024-06-04T14:47:25.490" v="3606" actId="207"/>
        <pc:sldMkLst>
          <pc:docMk/>
          <pc:sldMk cId="1599184910" sldId="295"/>
        </pc:sldMkLst>
        <pc:spChg chg="mod">
          <ac:chgData name="debi mcghee" userId="8c4fdbfd588f283c" providerId="LiveId" clId="{26300498-55AF-44AD-857D-66470E74C1AF}" dt="2024-05-29T18:09:21.367" v="826" actId="1076"/>
          <ac:spMkLst>
            <pc:docMk/>
            <pc:sldMk cId="1599184910" sldId="295"/>
            <ac:spMk id="2" creationId="{26C265C9-DB49-D427-5491-8798E07EE6F0}"/>
          </ac:spMkLst>
        </pc:spChg>
        <pc:spChg chg="mod">
          <ac:chgData name="debi mcghee" userId="8c4fdbfd588f283c" providerId="LiveId" clId="{26300498-55AF-44AD-857D-66470E74C1AF}" dt="2024-06-04T14:47:25.490" v="3606" actId="207"/>
          <ac:spMkLst>
            <pc:docMk/>
            <pc:sldMk cId="1599184910" sldId="295"/>
            <ac:spMk id="3" creationId="{D3FB2A57-89CA-F12F-8A25-933E81941F2B}"/>
          </ac:spMkLst>
        </pc:spChg>
        <pc:spChg chg="mod">
          <ac:chgData name="debi mcghee" userId="8c4fdbfd588f283c" providerId="LiveId" clId="{26300498-55AF-44AD-857D-66470E74C1AF}" dt="2024-05-29T18:09:38.240" v="829" actId="1076"/>
          <ac:spMkLst>
            <pc:docMk/>
            <pc:sldMk cId="1599184910" sldId="295"/>
            <ac:spMk id="4" creationId="{C193E8C1-B8F6-64F8-6604-59E819A1932D}"/>
          </ac:spMkLst>
        </pc:spChg>
      </pc:sldChg>
      <pc:sldChg chg="modSp mod">
        <pc:chgData name="debi mcghee" userId="8c4fdbfd588f283c" providerId="LiveId" clId="{26300498-55AF-44AD-857D-66470E74C1AF}" dt="2024-05-29T18:01:21.587" v="774" actId="1076"/>
        <pc:sldMkLst>
          <pc:docMk/>
          <pc:sldMk cId="3413003651" sldId="296"/>
        </pc:sldMkLst>
        <pc:spChg chg="mod">
          <ac:chgData name="debi mcghee" userId="8c4fdbfd588f283c" providerId="LiveId" clId="{26300498-55AF-44AD-857D-66470E74C1AF}" dt="2024-05-29T18:01:13.208" v="773" actId="20577"/>
          <ac:spMkLst>
            <pc:docMk/>
            <pc:sldMk cId="3413003651" sldId="296"/>
            <ac:spMk id="2" creationId="{44022C9E-B71B-CEAD-FD4B-A3677F7EFED9}"/>
          </ac:spMkLst>
        </pc:spChg>
        <pc:spChg chg="mod">
          <ac:chgData name="debi mcghee" userId="8c4fdbfd588f283c" providerId="LiveId" clId="{26300498-55AF-44AD-857D-66470E74C1AF}" dt="2024-05-29T18:01:21.587" v="774" actId="1076"/>
          <ac:spMkLst>
            <pc:docMk/>
            <pc:sldMk cId="3413003651" sldId="296"/>
            <ac:spMk id="3" creationId="{86E18D9C-1723-6A43-E4B3-2119E2E7E733}"/>
          </ac:spMkLst>
        </pc:spChg>
      </pc:sldChg>
      <pc:sldChg chg="modSp mod modNotesTx">
        <pc:chgData name="debi mcghee" userId="8c4fdbfd588f283c" providerId="LiveId" clId="{26300498-55AF-44AD-857D-66470E74C1AF}" dt="2024-06-05T14:15:17.582" v="3674" actId="20577"/>
        <pc:sldMkLst>
          <pc:docMk/>
          <pc:sldMk cId="154916248" sldId="297"/>
        </pc:sldMkLst>
        <pc:spChg chg="mod">
          <ac:chgData name="debi mcghee" userId="8c4fdbfd588f283c" providerId="LiveId" clId="{26300498-55AF-44AD-857D-66470E74C1AF}" dt="2024-06-05T14:15:17.582" v="3674" actId="20577"/>
          <ac:spMkLst>
            <pc:docMk/>
            <pc:sldMk cId="154916248" sldId="297"/>
            <ac:spMk id="3" creationId="{B7D525AC-D648-E587-B9E7-C9244D8BB33B}"/>
          </ac:spMkLst>
        </pc:spChg>
      </pc:sldChg>
      <pc:sldChg chg="addSp modSp add mod">
        <pc:chgData name="debi mcghee" userId="8c4fdbfd588f283c" providerId="LiveId" clId="{26300498-55AF-44AD-857D-66470E74C1AF}" dt="2024-06-04T14:02:48.882" v="3214" actId="6549"/>
        <pc:sldMkLst>
          <pc:docMk/>
          <pc:sldMk cId="4052475641" sldId="298"/>
        </pc:sldMkLst>
        <pc:spChg chg="mod">
          <ac:chgData name="debi mcghee" userId="8c4fdbfd588f283c" providerId="LiveId" clId="{26300498-55AF-44AD-857D-66470E74C1AF}" dt="2024-06-04T14:02:48.882" v="3214" actId="6549"/>
          <ac:spMkLst>
            <pc:docMk/>
            <pc:sldMk cId="4052475641" sldId="298"/>
            <ac:spMk id="2" creationId="{44022C9E-B71B-CEAD-FD4B-A3677F7EFED9}"/>
          </ac:spMkLst>
        </pc:spChg>
        <pc:spChg chg="mod">
          <ac:chgData name="debi mcghee" userId="8c4fdbfd588f283c" providerId="LiveId" clId="{26300498-55AF-44AD-857D-66470E74C1AF}" dt="2024-05-29T18:19:37.813" v="1506" actId="20577"/>
          <ac:spMkLst>
            <pc:docMk/>
            <pc:sldMk cId="4052475641" sldId="298"/>
            <ac:spMk id="3" creationId="{86E18D9C-1723-6A43-E4B3-2119E2E7E733}"/>
          </ac:spMkLst>
        </pc:spChg>
        <pc:spChg chg="add mod">
          <ac:chgData name="debi mcghee" userId="8c4fdbfd588f283c" providerId="LiveId" clId="{26300498-55AF-44AD-857D-66470E74C1AF}" dt="2024-05-29T18:20:54.494" v="1663" actId="20577"/>
          <ac:spMkLst>
            <pc:docMk/>
            <pc:sldMk cId="4052475641" sldId="298"/>
            <ac:spMk id="5" creationId="{B7861E16-A31E-C0AA-63D1-815686E975EB}"/>
          </ac:spMkLst>
        </pc:spChg>
      </pc:sldChg>
      <pc:sldChg chg="addSp delSp modSp add mod">
        <pc:chgData name="debi mcghee" userId="8c4fdbfd588f283c" providerId="LiveId" clId="{26300498-55AF-44AD-857D-66470E74C1AF}" dt="2024-06-04T13:05:05.412" v="2026" actId="14100"/>
        <pc:sldMkLst>
          <pc:docMk/>
          <pc:sldMk cId="2056056009" sldId="299"/>
        </pc:sldMkLst>
        <pc:spChg chg="del mod">
          <ac:chgData name="debi mcghee" userId="8c4fdbfd588f283c" providerId="LiveId" clId="{26300498-55AF-44AD-857D-66470E74C1AF}" dt="2024-06-04T13:04:44.408" v="2023" actId="478"/>
          <ac:spMkLst>
            <pc:docMk/>
            <pc:sldMk cId="2056056009" sldId="299"/>
            <ac:spMk id="2" creationId="{26C265C9-DB49-D427-5491-8798E07EE6F0}"/>
          </ac:spMkLst>
        </pc:spChg>
        <pc:spChg chg="del mod">
          <ac:chgData name="debi mcghee" userId="8c4fdbfd588f283c" providerId="LiveId" clId="{26300498-55AF-44AD-857D-66470E74C1AF}" dt="2024-06-04T13:02:12.639" v="1846" actId="478"/>
          <ac:spMkLst>
            <pc:docMk/>
            <pc:sldMk cId="2056056009" sldId="299"/>
            <ac:spMk id="3" creationId="{D3FB2A57-89CA-F12F-8A25-933E81941F2B}"/>
          </ac:spMkLst>
        </pc:spChg>
        <pc:spChg chg="mod">
          <ac:chgData name="debi mcghee" userId="8c4fdbfd588f283c" providerId="LiveId" clId="{26300498-55AF-44AD-857D-66470E74C1AF}" dt="2024-06-04T13:03:28.517" v="1856" actId="1076"/>
          <ac:spMkLst>
            <pc:docMk/>
            <pc:sldMk cId="2056056009" sldId="299"/>
            <ac:spMk id="4" creationId="{C193E8C1-B8F6-64F8-6604-59E819A1932D}"/>
          </ac:spMkLst>
        </pc:spChg>
        <pc:spChg chg="add del mod">
          <ac:chgData name="debi mcghee" userId="8c4fdbfd588f283c" providerId="LiveId" clId="{26300498-55AF-44AD-857D-66470E74C1AF}" dt="2024-06-04T13:02:17.926" v="1847" actId="478"/>
          <ac:spMkLst>
            <pc:docMk/>
            <pc:sldMk cId="2056056009" sldId="299"/>
            <ac:spMk id="5" creationId="{487AFD81-FC07-8AEA-1912-BD909252687D}"/>
          </ac:spMkLst>
        </pc:spChg>
        <pc:spChg chg="add mod">
          <ac:chgData name="debi mcghee" userId="8c4fdbfd588f283c" providerId="LiveId" clId="{26300498-55AF-44AD-857D-66470E74C1AF}" dt="2024-06-04T13:05:05.412" v="2026" actId="14100"/>
          <ac:spMkLst>
            <pc:docMk/>
            <pc:sldMk cId="2056056009" sldId="299"/>
            <ac:spMk id="8" creationId="{3806A148-68F4-06FD-FEC1-58E1AC1056F7}"/>
          </ac:spMkLst>
        </pc:spChg>
        <pc:spChg chg="add del mod">
          <ac:chgData name="debi mcghee" userId="8c4fdbfd588f283c" providerId="LiveId" clId="{26300498-55AF-44AD-857D-66470E74C1AF}" dt="2024-06-04T13:04:47.978" v="2024" actId="478"/>
          <ac:spMkLst>
            <pc:docMk/>
            <pc:sldMk cId="2056056009" sldId="299"/>
            <ac:spMk id="10" creationId="{6B47F609-A4AB-DCF3-3576-99AD95CCF9B3}"/>
          </ac:spMkLst>
        </pc:spChg>
        <pc:grpChg chg="add mod">
          <ac:chgData name="debi mcghee" userId="8c4fdbfd588f283c" providerId="LiveId" clId="{26300498-55AF-44AD-857D-66470E74C1AF}" dt="2024-06-04T13:02:48.758" v="1853" actId="164"/>
          <ac:grpSpMkLst>
            <pc:docMk/>
            <pc:sldMk cId="2056056009" sldId="299"/>
            <ac:grpSpMk id="6" creationId="{48558D34-3AC0-A17A-2971-07301BFA8A3C}"/>
          </ac:grpSpMkLst>
        </pc:grpChg>
        <pc:picChg chg="add mod">
          <ac:chgData name="debi mcghee" userId="8c4fdbfd588f283c" providerId="LiveId" clId="{26300498-55AF-44AD-857D-66470E74C1AF}" dt="2024-06-04T13:03:48.040" v="1940" actId="1038"/>
          <ac:picMkLst>
            <pc:docMk/>
            <pc:sldMk cId="2056056009" sldId="299"/>
            <ac:picMk id="7" creationId="{B3289376-A193-56AA-40EF-535E115D104E}"/>
          </ac:picMkLst>
        </pc:picChg>
        <pc:picChg chg="add del mod">
          <ac:chgData name="debi mcghee" userId="8c4fdbfd588f283c" providerId="LiveId" clId="{26300498-55AF-44AD-857D-66470E74C1AF}" dt="2024-06-04T13:02:12.639" v="1846" actId="478"/>
          <ac:picMkLst>
            <pc:docMk/>
            <pc:sldMk cId="2056056009" sldId="299"/>
            <ac:picMk id="1026" creationId="{F36BFD4A-91FB-5F2F-D51C-4D540A6BEDD2}"/>
          </ac:picMkLst>
        </pc:picChg>
        <pc:picChg chg="add mod">
          <ac:chgData name="debi mcghee" userId="8c4fdbfd588f283c" providerId="LiveId" clId="{26300498-55AF-44AD-857D-66470E74C1AF}" dt="2024-06-04T13:02:50.559" v="1854" actId="1076"/>
          <ac:picMkLst>
            <pc:docMk/>
            <pc:sldMk cId="2056056009" sldId="299"/>
            <ac:picMk id="1027" creationId="{F451AF35-11F0-24EC-1334-63092442D14F}"/>
          </ac:picMkLst>
        </pc:picChg>
      </pc:sldChg>
      <pc:sldChg chg="add">
        <pc:chgData name="debi mcghee" userId="8c4fdbfd588f283c" providerId="LiveId" clId="{26300498-55AF-44AD-857D-66470E74C1AF}" dt="2024-06-04T13:06:20.068" v="2033" actId="2890"/>
        <pc:sldMkLst>
          <pc:docMk/>
          <pc:sldMk cId="1070541707" sldId="30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6A733-83CE-488F-90CD-85F6AAF0E97A}" type="doc">
      <dgm:prSet loTypeId="urn:diagrams.loki3.com/VaryingWidthList" loCatId="list" qsTypeId="urn:microsoft.com/office/officeart/2005/8/quickstyle/simple1" qsCatId="simple" csTypeId="urn:microsoft.com/office/officeart/2005/8/colors/accent1_2" csCatId="accent1" phldr="1"/>
      <dgm:spPr/>
    </dgm:pt>
    <dgm:pt modelId="{83CA3F88-9832-4378-AC78-78D28BFCC259}">
      <dgm:prSet phldrT="[Text]" custT="1"/>
      <dgm:spPr>
        <a:solidFill>
          <a:srgbClr val="00B050"/>
        </a:solidFill>
      </dgm:spPr>
      <dgm:t>
        <a:bodyPr/>
        <a:lstStyle/>
        <a:p>
          <a:pPr algn="ctr"/>
          <a:r>
            <a:rPr lang="en-US" sz="6000" dirty="0">
              <a:solidFill>
                <a:schemeClr val="tx1"/>
              </a:solidFill>
            </a:rPr>
            <a:t>I got this</a:t>
          </a:r>
        </a:p>
      </dgm:t>
    </dgm:pt>
    <dgm:pt modelId="{D09A1EAB-F5A6-402E-9B9C-B9D9863F84D9}" type="parTrans" cxnId="{AFE79337-3217-440C-B984-66BFF51E254B}">
      <dgm:prSet/>
      <dgm:spPr/>
      <dgm:t>
        <a:bodyPr/>
        <a:lstStyle/>
        <a:p>
          <a:endParaRPr lang="en-US">
            <a:solidFill>
              <a:schemeClr val="tx1"/>
            </a:solidFill>
          </a:endParaRPr>
        </a:p>
      </dgm:t>
    </dgm:pt>
    <dgm:pt modelId="{E0633A3F-A5F3-4120-8A05-CBDE95D05C6D}" type="sibTrans" cxnId="{AFE79337-3217-440C-B984-66BFF51E254B}">
      <dgm:prSet/>
      <dgm:spPr/>
      <dgm:t>
        <a:bodyPr/>
        <a:lstStyle/>
        <a:p>
          <a:endParaRPr lang="en-US">
            <a:solidFill>
              <a:schemeClr val="tx1"/>
            </a:solidFill>
          </a:endParaRPr>
        </a:p>
      </dgm:t>
    </dgm:pt>
    <dgm:pt modelId="{D7CCA052-CF87-4CF1-8CEC-FAB2A31F918E}">
      <dgm:prSet phldrT="[Text]" custT="1"/>
      <dgm:spPr>
        <a:solidFill>
          <a:srgbClr val="FFFF00"/>
        </a:solidFill>
      </dgm:spPr>
      <dgm:t>
        <a:bodyPr/>
        <a:lstStyle/>
        <a:p>
          <a:r>
            <a:rPr lang="en-US" sz="6000" dirty="0">
              <a:solidFill>
                <a:schemeClr val="tx1"/>
              </a:solidFill>
            </a:rPr>
            <a:t>I’m a little nervous</a:t>
          </a:r>
        </a:p>
      </dgm:t>
    </dgm:pt>
    <dgm:pt modelId="{DD2D51B3-E851-4B36-8D62-AD60C3FDD724}" type="parTrans" cxnId="{499FAAA8-C5B3-459E-A579-6187CF194951}">
      <dgm:prSet/>
      <dgm:spPr/>
      <dgm:t>
        <a:bodyPr/>
        <a:lstStyle/>
        <a:p>
          <a:endParaRPr lang="en-US">
            <a:solidFill>
              <a:schemeClr val="tx1"/>
            </a:solidFill>
          </a:endParaRPr>
        </a:p>
      </dgm:t>
    </dgm:pt>
    <dgm:pt modelId="{778C714E-2CC1-4196-8BD5-4D5D93C1714E}" type="sibTrans" cxnId="{499FAAA8-C5B3-459E-A579-6187CF194951}">
      <dgm:prSet/>
      <dgm:spPr/>
      <dgm:t>
        <a:bodyPr/>
        <a:lstStyle/>
        <a:p>
          <a:endParaRPr lang="en-US">
            <a:solidFill>
              <a:schemeClr val="tx1"/>
            </a:solidFill>
          </a:endParaRPr>
        </a:p>
      </dgm:t>
    </dgm:pt>
    <dgm:pt modelId="{56774DFD-B52F-4E38-8FCE-55BF30A8D597}">
      <dgm:prSet phldrT="[Text]"/>
      <dgm:spPr>
        <a:solidFill>
          <a:srgbClr val="C00000"/>
        </a:solidFill>
      </dgm:spPr>
      <dgm:t>
        <a:bodyPr/>
        <a:lstStyle/>
        <a:p>
          <a:r>
            <a:rPr lang="en-US" dirty="0">
              <a:solidFill>
                <a:schemeClr val="tx1"/>
              </a:solidFill>
            </a:rPr>
            <a:t>I’m freaked out!!</a:t>
          </a:r>
        </a:p>
      </dgm:t>
    </dgm:pt>
    <dgm:pt modelId="{C9A5FA0C-1C93-46E4-AF27-2A22D9C99409}" type="parTrans" cxnId="{038CA9D7-B822-48BB-8197-BFEA4988CFAC}">
      <dgm:prSet/>
      <dgm:spPr/>
      <dgm:t>
        <a:bodyPr/>
        <a:lstStyle/>
        <a:p>
          <a:endParaRPr lang="en-US">
            <a:solidFill>
              <a:schemeClr val="tx1"/>
            </a:solidFill>
          </a:endParaRPr>
        </a:p>
      </dgm:t>
    </dgm:pt>
    <dgm:pt modelId="{BA337C40-7722-4F0F-976E-55107E178CBD}" type="sibTrans" cxnId="{038CA9D7-B822-48BB-8197-BFEA4988CFAC}">
      <dgm:prSet/>
      <dgm:spPr/>
      <dgm:t>
        <a:bodyPr/>
        <a:lstStyle/>
        <a:p>
          <a:endParaRPr lang="en-US">
            <a:solidFill>
              <a:schemeClr val="tx1"/>
            </a:solidFill>
          </a:endParaRPr>
        </a:p>
      </dgm:t>
    </dgm:pt>
    <dgm:pt modelId="{C37BDE42-00B5-4838-9E8B-EFE19C32C07C}" type="pres">
      <dgm:prSet presAssocID="{29D6A733-83CE-488F-90CD-85F6AAF0E97A}" presName="Name0" presStyleCnt="0">
        <dgm:presLayoutVars>
          <dgm:resizeHandles/>
        </dgm:presLayoutVars>
      </dgm:prSet>
      <dgm:spPr/>
    </dgm:pt>
    <dgm:pt modelId="{6D1034D9-8C88-4327-AFE5-004D462A461E}" type="pres">
      <dgm:prSet presAssocID="{83CA3F88-9832-4378-AC78-78D28BFCC259}" presName="text" presStyleLbl="node1" presStyleIdx="0" presStyleCnt="3" custScaleX="722489" custScaleY="59190" custLinFactX="-100000" custLinFactY="23602" custLinFactNeighborX="-146613" custLinFactNeighborY="100000">
        <dgm:presLayoutVars>
          <dgm:bulletEnabled val="1"/>
        </dgm:presLayoutVars>
      </dgm:prSet>
      <dgm:spPr/>
    </dgm:pt>
    <dgm:pt modelId="{67615BE0-59C9-43BD-9DD2-C9990C5A33C8}" type="pres">
      <dgm:prSet presAssocID="{E0633A3F-A5F3-4120-8A05-CBDE95D05C6D}" presName="space" presStyleCnt="0"/>
      <dgm:spPr/>
    </dgm:pt>
    <dgm:pt modelId="{C92C39F6-575E-45FC-8804-379CA82ADF6C}" type="pres">
      <dgm:prSet presAssocID="{D7CCA052-CF87-4CF1-8CEC-FAB2A31F918E}" presName="text" presStyleLbl="node1" presStyleIdx="1" presStyleCnt="3" custScaleX="392657" custScaleY="72011" custLinFactY="14731" custLinFactNeighborX="-11966" custLinFactNeighborY="100000">
        <dgm:presLayoutVars>
          <dgm:bulletEnabled val="1"/>
        </dgm:presLayoutVars>
      </dgm:prSet>
      <dgm:spPr/>
    </dgm:pt>
    <dgm:pt modelId="{F9D5B261-A0EE-4D8E-ACBF-18B197A30CF8}" type="pres">
      <dgm:prSet presAssocID="{778C714E-2CC1-4196-8BD5-4D5D93C1714E}" presName="space" presStyleCnt="0"/>
      <dgm:spPr/>
    </dgm:pt>
    <dgm:pt modelId="{1FB9D770-7606-48DE-BE2D-39E5830ED385}" type="pres">
      <dgm:prSet presAssocID="{56774DFD-B52F-4E38-8FCE-55BF30A8D597}" presName="text" presStyleLbl="node1" presStyleIdx="2" presStyleCnt="3" custScaleX="338667" custLinFactNeighborY="60714">
        <dgm:presLayoutVars>
          <dgm:bulletEnabled val="1"/>
        </dgm:presLayoutVars>
      </dgm:prSet>
      <dgm:spPr/>
    </dgm:pt>
  </dgm:ptLst>
  <dgm:cxnLst>
    <dgm:cxn modelId="{FCF1101B-448C-43EC-AEBE-69AFAF992459}" type="presOf" srcId="{56774DFD-B52F-4E38-8FCE-55BF30A8D597}" destId="{1FB9D770-7606-48DE-BE2D-39E5830ED385}" srcOrd="0" destOrd="0" presId="urn:diagrams.loki3.com/VaryingWidthList"/>
    <dgm:cxn modelId="{AFE79337-3217-440C-B984-66BFF51E254B}" srcId="{29D6A733-83CE-488F-90CD-85F6AAF0E97A}" destId="{83CA3F88-9832-4378-AC78-78D28BFCC259}" srcOrd="0" destOrd="0" parTransId="{D09A1EAB-F5A6-402E-9B9C-B9D9863F84D9}" sibTransId="{E0633A3F-A5F3-4120-8A05-CBDE95D05C6D}"/>
    <dgm:cxn modelId="{04E6FC4C-B329-48B5-8ADC-75C972F10BC9}" type="presOf" srcId="{83CA3F88-9832-4378-AC78-78D28BFCC259}" destId="{6D1034D9-8C88-4327-AFE5-004D462A461E}" srcOrd="0" destOrd="0" presId="urn:diagrams.loki3.com/VaryingWidthList"/>
    <dgm:cxn modelId="{FBEC7057-183E-4CEC-927E-2BAFE9636B69}" type="presOf" srcId="{29D6A733-83CE-488F-90CD-85F6AAF0E97A}" destId="{C37BDE42-00B5-4838-9E8B-EFE19C32C07C}" srcOrd="0" destOrd="0" presId="urn:diagrams.loki3.com/VaryingWidthList"/>
    <dgm:cxn modelId="{499FAAA8-C5B3-459E-A579-6187CF194951}" srcId="{29D6A733-83CE-488F-90CD-85F6AAF0E97A}" destId="{D7CCA052-CF87-4CF1-8CEC-FAB2A31F918E}" srcOrd="1" destOrd="0" parTransId="{DD2D51B3-E851-4B36-8D62-AD60C3FDD724}" sibTransId="{778C714E-2CC1-4196-8BD5-4D5D93C1714E}"/>
    <dgm:cxn modelId="{038CA9D7-B822-48BB-8197-BFEA4988CFAC}" srcId="{29D6A733-83CE-488F-90CD-85F6AAF0E97A}" destId="{56774DFD-B52F-4E38-8FCE-55BF30A8D597}" srcOrd="2" destOrd="0" parTransId="{C9A5FA0C-1C93-46E4-AF27-2A22D9C99409}" sibTransId="{BA337C40-7722-4F0F-976E-55107E178CBD}"/>
    <dgm:cxn modelId="{E884D0F1-1020-432D-83C5-9B172D01BA65}" type="presOf" srcId="{D7CCA052-CF87-4CF1-8CEC-FAB2A31F918E}" destId="{C92C39F6-575E-45FC-8804-379CA82ADF6C}" srcOrd="0" destOrd="0" presId="urn:diagrams.loki3.com/VaryingWidthList"/>
    <dgm:cxn modelId="{EDB5A84A-AFB3-4418-A2D4-CDFB615B167D}" type="presParOf" srcId="{C37BDE42-00B5-4838-9E8B-EFE19C32C07C}" destId="{6D1034D9-8C88-4327-AFE5-004D462A461E}" srcOrd="0" destOrd="0" presId="urn:diagrams.loki3.com/VaryingWidthList"/>
    <dgm:cxn modelId="{375C721F-5696-4F54-95F1-BD0A40FAE69A}" type="presParOf" srcId="{C37BDE42-00B5-4838-9E8B-EFE19C32C07C}" destId="{67615BE0-59C9-43BD-9DD2-C9990C5A33C8}" srcOrd="1" destOrd="0" presId="urn:diagrams.loki3.com/VaryingWidthList"/>
    <dgm:cxn modelId="{CA2A35E0-65DC-45F7-AD34-C5BD52C560DE}" type="presParOf" srcId="{C37BDE42-00B5-4838-9E8B-EFE19C32C07C}" destId="{C92C39F6-575E-45FC-8804-379CA82ADF6C}" srcOrd="2" destOrd="0" presId="urn:diagrams.loki3.com/VaryingWidthList"/>
    <dgm:cxn modelId="{BFB1E96D-CA80-44B3-93FA-BCABA067CCED}" type="presParOf" srcId="{C37BDE42-00B5-4838-9E8B-EFE19C32C07C}" destId="{F9D5B261-A0EE-4D8E-ACBF-18B197A30CF8}" srcOrd="3" destOrd="0" presId="urn:diagrams.loki3.com/VaryingWidthList"/>
    <dgm:cxn modelId="{E10A6D3F-C183-4B25-8F07-D5C5DD5A1527}" type="presParOf" srcId="{C37BDE42-00B5-4838-9E8B-EFE19C32C07C}" destId="{1FB9D770-7606-48DE-BE2D-39E5830ED385}"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034D9-8C88-4327-AFE5-004D462A461E}">
      <dsp:nvSpPr>
        <dsp:cNvPr id="0" name=""/>
        <dsp:cNvSpPr/>
      </dsp:nvSpPr>
      <dsp:spPr>
        <a:xfrm>
          <a:off x="0" y="642759"/>
          <a:ext cx="8128000" cy="132959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2667000">
            <a:lnSpc>
              <a:spcPct val="90000"/>
            </a:lnSpc>
            <a:spcBef>
              <a:spcPct val="0"/>
            </a:spcBef>
            <a:spcAft>
              <a:spcPct val="35000"/>
            </a:spcAft>
            <a:buNone/>
          </a:pPr>
          <a:r>
            <a:rPr lang="en-US" sz="6000" kern="1200" dirty="0">
              <a:solidFill>
                <a:schemeClr val="tx1"/>
              </a:solidFill>
            </a:rPr>
            <a:t>I got this</a:t>
          </a:r>
        </a:p>
      </dsp:txBody>
      <dsp:txXfrm>
        <a:off x="0" y="642759"/>
        <a:ext cx="8128000" cy="1329592"/>
      </dsp:txXfrm>
    </dsp:sp>
    <dsp:sp modelId="{C92C39F6-575E-45FC-8804-379CA82ADF6C}">
      <dsp:nvSpPr>
        <dsp:cNvPr id="0" name=""/>
        <dsp:cNvSpPr/>
      </dsp:nvSpPr>
      <dsp:spPr>
        <a:xfrm>
          <a:off x="0" y="1885397"/>
          <a:ext cx="8128000" cy="1617592"/>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2667000">
            <a:lnSpc>
              <a:spcPct val="90000"/>
            </a:lnSpc>
            <a:spcBef>
              <a:spcPct val="0"/>
            </a:spcBef>
            <a:spcAft>
              <a:spcPct val="35000"/>
            </a:spcAft>
            <a:buNone/>
          </a:pPr>
          <a:r>
            <a:rPr lang="en-US" sz="6000" kern="1200" dirty="0">
              <a:solidFill>
                <a:schemeClr val="tx1"/>
              </a:solidFill>
            </a:rPr>
            <a:t>I’m a little nervous</a:t>
          </a:r>
        </a:p>
      </dsp:txBody>
      <dsp:txXfrm>
        <a:off x="0" y="1885397"/>
        <a:ext cx="8128000" cy="1617592"/>
      </dsp:txXfrm>
    </dsp:sp>
    <dsp:sp modelId="{1FB9D770-7606-48DE-BE2D-39E5830ED385}">
      <dsp:nvSpPr>
        <dsp:cNvPr id="0" name=""/>
        <dsp:cNvSpPr/>
      </dsp:nvSpPr>
      <dsp:spPr>
        <a:xfrm>
          <a:off x="0" y="3172354"/>
          <a:ext cx="8128000" cy="2246312"/>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rPr>
            <a:t>I’m freaked out!!</a:t>
          </a:r>
        </a:p>
      </dsp:txBody>
      <dsp:txXfrm>
        <a:off x="0" y="3172354"/>
        <a:ext cx="8128000" cy="2246312"/>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DBAE2D-5946-F822-DF21-889C372C86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8D1632-61D2-00A1-C37F-539D99BC4E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F748EC-F327-3044-99A3-6BADA770022E}" type="datetimeFigureOut">
              <a:rPr lang="en-US" smtClean="0"/>
              <a:t>6/5/2024</a:t>
            </a:fld>
            <a:endParaRPr lang="en-US"/>
          </a:p>
        </p:txBody>
      </p:sp>
      <p:sp>
        <p:nvSpPr>
          <p:cNvPr id="4" name="Footer Placeholder 3">
            <a:extLst>
              <a:ext uri="{FF2B5EF4-FFF2-40B4-BE49-F238E27FC236}">
                <a16:creationId xmlns:a16="http://schemas.microsoft.com/office/drawing/2014/main" id="{EAD15E94-4244-A1DE-6279-A366A6C23F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A2454C8-17B7-3FDF-E88E-CAEDBAD512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9DDF7-0742-0A43-BA37-0F9BA317C269}" type="slidenum">
              <a:rPr lang="en-US" smtClean="0"/>
              <a:t>‹#›</a:t>
            </a:fld>
            <a:endParaRPr lang="en-US"/>
          </a:p>
        </p:txBody>
      </p:sp>
    </p:spTree>
    <p:extLst>
      <p:ext uri="{BB962C8B-B14F-4D97-AF65-F5344CB8AC3E}">
        <p14:creationId xmlns:p14="http://schemas.microsoft.com/office/powerpoint/2010/main" val="290416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E7C10-320D-4B0A-9698-73B54707170C}" type="datetimeFigureOut">
              <a:rPr lang="en-US" smtClean="0"/>
              <a:t>6/5/2024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15DF4-CE6C-4FAE-BD57-E6AEC87349A6}" type="slidenum">
              <a:rPr lang="en-US" smtClean="0"/>
              <a:t>‹#›</a:t>
            </a:fld>
            <a:endParaRPr lang="en-US"/>
          </a:p>
        </p:txBody>
      </p:sp>
    </p:spTree>
    <p:extLst>
      <p:ext uri="{BB962C8B-B14F-4D97-AF65-F5344CB8AC3E}">
        <p14:creationId xmlns:p14="http://schemas.microsoft.com/office/powerpoint/2010/main" val="314854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Pricing models, spreadsheets with rates and hours, pricing narrative…</a:t>
            </a:r>
          </a:p>
        </p:txBody>
      </p:sp>
      <p:sp>
        <p:nvSpPr>
          <p:cNvPr id="4" name="Slide Number Placeholder 3"/>
          <p:cNvSpPr>
            <a:spLocks noGrp="1"/>
          </p:cNvSpPr>
          <p:nvPr>
            <p:ph type="sldNum" sz="quarter" idx="5"/>
          </p:nvPr>
        </p:nvSpPr>
        <p:spPr/>
        <p:txBody>
          <a:bodyPr/>
          <a:lstStyle/>
          <a:p>
            <a:fld id="{D5015DF4-CE6C-4FAE-BD57-E6AEC87349A6}" type="slidenum">
              <a:rPr lang="en-US" smtClean="0"/>
              <a:t>7</a:t>
            </a:fld>
            <a:endParaRPr lang="en-US"/>
          </a:p>
        </p:txBody>
      </p:sp>
    </p:spTree>
    <p:extLst>
      <p:ext uri="{BB962C8B-B14F-4D97-AF65-F5344CB8AC3E}">
        <p14:creationId xmlns:p14="http://schemas.microsoft.com/office/powerpoint/2010/main" val="119875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buChar char="•"/>
            </a:pPr>
            <a:r>
              <a:rPr lang="en-US"/>
              <a:t>In acquisitions where the requirement is less defined, there is more development work, or there is greater performance risk, technical or past performance considerations may play a dominant role in source selection and best value determination</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5015DF4-CE6C-4FAE-BD57-E6AEC87349A6}" type="slidenum">
              <a:rPr lang="en-US" smtClean="0"/>
              <a:t>10</a:t>
            </a:fld>
            <a:endParaRPr lang="en-US"/>
          </a:p>
        </p:txBody>
      </p:sp>
    </p:spTree>
    <p:extLst>
      <p:ext uri="{BB962C8B-B14F-4D97-AF65-F5344CB8AC3E}">
        <p14:creationId xmlns:p14="http://schemas.microsoft.com/office/powerpoint/2010/main" val="389477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solicitation shall state whether all evaluation factors other than cost or price, when combined, are significantly more important than, approximately equal to, or significantly less important than cost or price”</a:t>
            </a:r>
          </a:p>
          <a:p>
            <a:r>
              <a:rPr lang="en-US"/>
              <a:t>Frequently see around a 5-10% price threshold in best value evaluations</a:t>
            </a:r>
          </a:p>
        </p:txBody>
      </p:sp>
      <p:sp>
        <p:nvSpPr>
          <p:cNvPr id="4" name="Slide Number Placeholder 3"/>
          <p:cNvSpPr>
            <a:spLocks noGrp="1"/>
          </p:cNvSpPr>
          <p:nvPr>
            <p:ph type="sldNum" sz="quarter" idx="5"/>
          </p:nvPr>
        </p:nvSpPr>
        <p:spPr/>
        <p:txBody>
          <a:bodyPr/>
          <a:lstStyle/>
          <a:p>
            <a:fld id="{D5015DF4-CE6C-4FAE-BD57-E6AEC87349A6}" type="slidenum">
              <a:rPr lang="en-US" smtClean="0"/>
              <a:t>11</a:t>
            </a:fld>
            <a:endParaRPr lang="en-US"/>
          </a:p>
        </p:txBody>
      </p:sp>
    </p:spTree>
    <p:extLst>
      <p:ext uri="{BB962C8B-B14F-4D97-AF65-F5344CB8AC3E}">
        <p14:creationId xmlns:p14="http://schemas.microsoft.com/office/powerpoint/2010/main" val="695651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buChar char="•"/>
            </a:pPr>
            <a:r>
              <a:rPr lang="en-US"/>
              <a:t>Technically Acceptable criteria varies greatly depending upon the Government’s discretion</a:t>
            </a:r>
          </a:p>
          <a:p>
            <a:pPr lvl="1">
              <a:lnSpc>
                <a:spcPct val="90000"/>
              </a:lnSpc>
              <a:spcBef>
                <a:spcPts val="500"/>
              </a:spcBef>
              <a:buChar char="•"/>
            </a:pPr>
            <a:r>
              <a:rPr lang="en-US"/>
              <a:t>Because of lack of resources or limited time, many contracts trend towards LPTA when they should be evaluated as tradeoff</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5015DF4-CE6C-4FAE-BD57-E6AEC87349A6}" type="slidenum">
              <a:rPr lang="en-US" smtClean="0"/>
              <a:t>14</a:t>
            </a:fld>
            <a:endParaRPr lang="en-US"/>
          </a:p>
        </p:txBody>
      </p:sp>
    </p:spTree>
    <p:extLst>
      <p:ext uri="{BB962C8B-B14F-4D97-AF65-F5344CB8AC3E}">
        <p14:creationId xmlns:p14="http://schemas.microsoft.com/office/powerpoint/2010/main" val="212998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015DF4-CE6C-4FAE-BD57-E6AEC87349A6}" type="slidenum">
              <a:rPr lang="en-US" smtClean="0"/>
              <a:t>16</a:t>
            </a:fld>
            <a:endParaRPr lang="en-US"/>
          </a:p>
        </p:txBody>
      </p:sp>
    </p:spTree>
    <p:extLst>
      <p:ext uri="{BB962C8B-B14F-4D97-AF65-F5344CB8AC3E}">
        <p14:creationId xmlns:p14="http://schemas.microsoft.com/office/powerpoint/2010/main" val="74909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a:spcBef>
                <a:spcPts val="500"/>
              </a:spcBef>
            </a:pPr>
            <a:r>
              <a:rPr lang="en-US" dirty="0"/>
              <a:t>(</a:t>
            </a:r>
            <a:r>
              <a:rPr lang="en-US" dirty="0" err="1"/>
              <a:t>i</a:t>
            </a:r>
            <a:r>
              <a:rPr lang="en-US" dirty="0"/>
              <a:t>)The probable cost may differ from the proposed cost and should reflect the Government’s best estimate of the cost of any contract that is most likely to result from the offeror’s proposal. The probable cost shall be used for purposes of evaluation to determine the best value.</a:t>
            </a:r>
          </a:p>
          <a:p>
            <a:pPr marL="285750" lvl="2">
              <a:spcBef>
                <a:spcPts val="500"/>
              </a:spcBef>
            </a:pPr>
            <a:r>
              <a:rPr lang="en-US" dirty="0"/>
              <a:t>(ii) The probable cost is determined by adjusting each offeror’s proposed cost, and fee when appropriate, to reflect any additions or reductions in cost elements to realistic levels based on the results of the cost realism analysis.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5015DF4-CE6C-4FAE-BD57-E6AEC87349A6}" type="slidenum">
              <a:rPr lang="en-US" smtClean="0"/>
              <a:t>20</a:t>
            </a:fld>
            <a:endParaRPr lang="en-US"/>
          </a:p>
        </p:txBody>
      </p:sp>
    </p:spTree>
    <p:extLst>
      <p:ext uri="{BB962C8B-B14F-4D97-AF65-F5344CB8AC3E}">
        <p14:creationId xmlns:p14="http://schemas.microsoft.com/office/powerpoint/2010/main" val="4290541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 firm-fixed-price contract provides for a price that is not subject to any adjustment on the basis of the contractor’s cost experience in performing the contract. This contract type places upon the contractor maximum risk and full responsibility for all costs and resulting profit or loss. It provides maximum incentive for the contractor to control costs and perform effectively and imposes a minimum administrative burden upon the contracting parties. The contracting officer may use a firm-fixed-price contract in conjunction with an award-fee incentive (see 16.404) and performance or delivery incentives (see 16.402-2 and 16.402-3) when the award fee or incentive is based solely on factors other than cost. The contract type remains firm-fixed-price when used with these incentives.</a:t>
            </a:r>
            <a:endParaRPr lang="en-US" dirty="0"/>
          </a:p>
        </p:txBody>
      </p:sp>
      <p:sp>
        <p:nvSpPr>
          <p:cNvPr id="4" name="Slide Number Placeholder 3"/>
          <p:cNvSpPr>
            <a:spLocks noGrp="1"/>
          </p:cNvSpPr>
          <p:nvPr>
            <p:ph type="sldNum" sz="quarter" idx="5"/>
          </p:nvPr>
        </p:nvSpPr>
        <p:spPr/>
        <p:txBody>
          <a:bodyPr/>
          <a:lstStyle/>
          <a:p>
            <a:fld id="{D5015DF4-CE6C-4FAE-BD57-E6AEC87349A6}" type="slidenum">
              <a:rPr lang="en-US" smtClean="0"/>
              <a:t>22</a:t>
            </a:fld>
            <a:endParaRPr lang="en-US"/>
          </a:p>
        </p:txBody>
      </p:sp>
    </p:spTree>
    <p:extLst>
      <p:ext uri="{BB962C8B-B14F-4D97-AF65-F5344CB8AC3E}">
        <p14:creationId xmlns:p14="http://schemas.microsoft.com/office/powerpoint/2010/main" val="362124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dirty="0"/>
              <a:t>FAR 16.601(c) </a:t>
            </a:r>
            <a:r>
              <a:rPr lang="en-US" dirty="0"/>
              <a:t>- </a:t>
            </a:r>
            <a:r>
              <a:rPr lang="en-US" i="1" dirty="0"/>
              <a:t>Application. A time-and-materials contract may be used only when it is not possible at the time of placing the contract to estimate accurately the extent or duration of the work or to anticipate costs with any reasonable degree of confidence.</a:t>
            </a:r>
            <a:endParaRPr lang="en-US" dirty="0"/>
          </a:p>
          <a:p>
            <a:pPr marL="228600" lvl="1">
              <a:lnSpc>
                <a:spcPct val="90000"/>
              </a:lnSpc>
              <a:spcBef>
                <a:spcPts val="500"/>
              </a:spcBef>
              <a:buChar char="•"/>
            </a:pPr>
            <a:r>
              <a:rPr lang="en-US" i="1" dirty="0"/>
              <a:t>(1) Government surveillance. A time-and-materials contract provides no positive profit incentive to the contractor for cost control or labor efficiency. Therefore, appropriate Government surveillance of contractor performance is required to give reasonable assurance that efficient methods and effective cost controls are being used.</a:t>
            </a:r>
            <a:endParaRPr lang="en-US" dirty="0"/>
          </a:p>
          <a:p>
            <a:pPr marL="228600" lvl="1">
              <a:lnSpc>
                <a:spcPct val="90000"/>
              </a:lnSpc>
              <a:spcBef>
                <a:spcPts val="500"/>
              </a:spcBef>
              <a:buChar char="•"/>
            </a:pPr>
            <a:r>
              <a:rPr lang="en-US" i="1" dirty="0"/>
              <a:t>(2) Fixed hourly rates. The contract shall specify separate fixed hourly rates that include wages, overhead, general and administrative expenses, and profit for each category of labor (see 16.601(f)(1)).</a:t>
            </a:r>
            <a:endParaRPr lang="en-US" dirty="0"/>
          </a:p>
        </p:txBody>
      </p:sp>
      <p:sp>
        <p:nvSpPr>
          <p:cNvPr id="4" name="Slide Number Placeholder 3"/>
          <p:cNvSpPr>
            <a:spLocks noGrp="1"/>
          </p:cNvSpPr>
          <p:nvPr>
            <p:ph type="sldNum" sz="quarter" idx="5"/>
          </p:nvPr>
        </p:nvSpPr>
        <p:spPr/>
        <p:txBody>
          <a:bodyPr/>
          <a:lstStyle/>
          <a:p>
            <a:fld id="{D5015DF4-CE6C-4FAE-BD57-E6AEC87349A6}" type="slidenum">
              <a:rPr lang="en-US" smtClean="0"/>
              <a:t>31</a:t>
            </a:fld>
            <a:endParaRPr lang="en-US"/>
          </a:p>
        </p:txBody>
      </p:sp>
    </p:spTree>
    <p:extLst>
      <p:ext uri="{BB962C8B-B14F-4D97-AF65-F5344CB8AC3E}">
        <p14:creationId xmlns:p14="http://schemas.microsoft.com/office/powerpoint/2010/main" val="2859126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82" y="1122363"/>
            <a:ext cx="11364686" cy="2387600"/>
          </a:xfrm>
          <a:prstGeom prst="rect">
            <a:avLst/>
          </a:prstGeom>
          <a:noFill/>
          <a:effectLst>
            <a:outerShdw blurRad="50800" dist="38100" dir="5400000" algn="t" rotWithShape="0">
              <a:prstClr val="black">
                <a:alpha val="40000"/>
              </a:prstClr>
            </a:outerShdw>
          </a:effectLst>
        </p:spPr>
        <p:txBody>
          <a:bodyPr anchor="b"/>
          <a:lstStyle>
            <a:lvl1pPr algn="ctr">
              <a:defRPr sz="5400" b="1" i="0">
                <a:ln>
                  <a:noFill/>
                </a:ln>
                <a:solidFill>
                  <a:schemeClr val="bg1"/>
                </a:solidFill>
                <a:latin typeface="Mont Bold" pitchFamily="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a:effectLst>
            <a:outerShdw blurRad="50800" dist="38100" dir="5400000" algn="t" rotWithShape="0">
              <a:prstClr val="black">
                <a:alpha val="40000"/>
              </a:prstClr>
            </a:outerShdw>
          </a:effectLst>
        </p:spPr>
        <p:txBody>
          <a:bodyPr/>
          <a:lstStyle>
            <a:lvl1pPr marL="0" indent="0" algn="ctr">
              <a:buNone/>
              <a:defRPr sz="2400" b="1" i="0">
                <a:solidFill>
                  <a:schemeClr val="bg1"/>
                </a:solidFill>
                <a:latin typeface="Mon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EF7E-B200-EF96-9FFE-8A078B143FCA}"/>
              </a:ext>
            </a:extLst>
          </p:cNvPr>
          <p:cNvSpPr>
            <a:spLocks noGrp="1"/>
          </p:cNvSpPr>
          <p:nvPr>
            <p:ph type="title"/>
          </p:nvPr>
        </p:nvSpPr>
        <p:spPr>
          <a:xfrm>
            <a:off x="838200" y="1525710"/>
            <a:ext cx="10515600" cy="701675"/>
          </a:xfrm>
          <a:prstGeom prst="rect">
            <a:avLst/>
          </a:prstGeom>
          <a:effectLst>
            <a:outerShdw blurRad="50800" dist="38100" dir="5400000" algn="t" rotWithShape="0">
              <a:prstClr val="black">
                <a:alpha val="40000"/>
              </a:prstClr>
            </a:outerShdw>
          </a:effectLst>
        </p:spPr>
        <p:txBody>
          <a:bodyPr/>
          <a:lstStyle>
            <a:lvl1pPr>
              <a:defRPr b="1" i="0">
                <a:solidFill>
                  <a:schemeClr val="bg1"/>
                </a:solidFill>
                <a:latin typeface="Mont Bold" pitchFamily="2" charset="0"/>
              </a:defRPr>
            </a:lvl1pPr>
          </a:lstStyle>
          <a:p>
            <a:r>
              <a:rPr lang="en-GB" dirty="0"/>
              <a:t>Click to edit Master title style</a:t>
            </a:r>
            <a:endParaRPr lang="en-US" dirty="0"/>
          </a:p>
        </p:txBody>
      </p:sp>
      <p:sp>
        <p:nvSpPr>
          <p:cNvPr id="4" name="Title 1">
            <a:extLst>
              <a:ext uri="{FF2B5EF4-FFF2-40B4-BE49-F238E27FC236}">
                <a16:creationId xmlns:a16="http://schemas.microsoft.com/office/drawing/2014/main" id="{038A4E45-2EF6-B6E3-5EE7-96C3C4570172}"/>
              </a:ext>
            </a:extLst>
          </p:cNvPr>
          <p:cNvSpPr txBox="1">
            <a:spLocks/>
          </p:cNvSpPr>
          <p:nvPr userDrawn="1"/>
        </p:nvSpPr>
        <p:spPr>
          <a:xfrm>
            <a:off x="838200" y="2404940"/>
            <a:ext cx="10515600" cy="4066198"/>
          </a:xfrm>
          <a:prstGeom prst="rect">
            <a:avLst/>
          </a:prstGeom>
          <a:effectLst>
            <a:outerShdw blurRad="50800" dist="38100" dir="5400000" algn="t" rotWithShape="0">
              <a:prstClr val="black">
                <a:alpha val="40000"/>
              </a:prstClr>
            </a:outerShdw>
          </a:effectLst>
        </p:spPr>
        <p:txBody>
          <a:bodyPr/>
          <a:lstStyle>
            <a:lvl1pPr algn="l" defTabSz="914400" rtl="0" eaLnBrk="1" latinLnBrk="0" hangingPunct="1">
              <a:lnSpc>
                <a:spcPct val="90000"/>
              </a:lnSpc>
              <a:spcBef>
                <a:spcPct val="0"/>
              </a:spcBef>
              <a:buNone/>
              <a:defRPr sz="4400" b="1" i="0" kern="1200">
                <a:solidFill>
                  <a:schemeClr val="bg1"/>
                </a:solidFill>
                <a:latin typeface="Mont Bold" pitchFamily="2" charset="0"/>
                <a:ea typeface="+mj-ea"/>
                <a:cs typeface="+mj-cs"/>
              </a:defRPr>
            </a:lvl1pPr>
          </a:lstStyle>
          <a:p>
            <a:r>
              <a:rPr lang="en-GB" sz="1800" b="1" i="0" dirty="0">
                <a:latin typeface="Mont Bold" pitchFamily="2" charset="0"/>
              </a:rPr>
              <a:t>Click to edit Master title style</a:t>
            </a:r>
            <a:endParaRPr lang="en-US" sz="1800" b="1" i="0" dirty="0">
              <a:latin typeface="Mont Bold" pitchFamily="2" charset="0"/>
            </a:endParaRPr>
          </a:p>
        </p:txBody>
      </p:sp>
    </p:spTree>
    <p:extLst>
      <p:ext uri="{BB962C8B-B14F-4D97-AF65-F5344CB8AC3E}">
        <p14:creationId xmlns:p14="http://schemas.microsoft.com/office/powerpoint/2010/main" val="105519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75656"/>
            <a:ext cx="10515600" cy="515031"/>
          </a:xfrm>
          <a:prstGeom prst="rect">
            <a:avLst/>
          </a:prstGeom>
          <a:effectLst>
            <a:outerShdw blurRad="50800" dist="38100" dir="5400000" algn="t" rotWithShape="0">
              <a:prstClr val="black">
                <a:alpha val="40000"/>
              </a:prstClr>
            </a:outerShdw>
          </a:effectLst>
        </p:spPr>
        <p:txBody>
          <a:bodyPr/>
          <a:lstStyle>
            <a:lvl1pPr>
              <a:defRPr sz="4000" b="1" i="0">
                <a:solidFill>
                  <a:schemeClr val="bg1"/>
                </a:solidFill>
                <a:latin typeface="Mont Bold" pitchFamily="2"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a:effectLst/>
        </p:spPr>
        <p:txBody>
          <a:bodyPr/>
          <a:lstStyle>
            <a:lvl1pPr>
              <a:defRPr b="1" i="0">
                <a:solidFill>
                  <a:schemeClr val="bg1"/>
                </a:solidFill>
                <a:latin typeface="Mont Bold" pitchFamily="2" charset="0"/>
              </a:defRPr>
            </a:lvl1pPr>
            <a:lvl2pPr>
              <a:defRPr b="1" i="0">
                <a:solidFill>
                  <a:schemeClr val="bg1"/>
                </a:solidFill>
                <a:latin typeface="Mont Bold" pitchFamily="2" charset="0"/>
              </a:defRPr>
            </a:lvl2pPr>
            <a:lvl3pPr>
              <a:defRPr b="1" i="0">
                <a:solidFill>
                  <a:schemeClr val="bg1"/>
                </a:solidFill>
                <a:latin typeface="Mont Bold" pitchFamily="2" charset="0"/>
              </a:defRPr>
            </a:lvl3pPr>
            <a:lvl4pPr>
              <a:defRPr b="1" i="0">
                <a:solidFill>
                  <a:schemeClr val="bg1"/>
                </a:solidFill>
                <a:latin typeface="Mont Bold" pitchFamily="2" charset="0"/>
              </a:defRPr>
            </a:lvl4pPr>
            <a:lvl5pPr>
              <a:defRPr b="1" i="0">
                <a:solidFill>
                  <a:schemeClr val="bg1"/>
                </a:solidFill>
                <a:latin typeface="Mont Bol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a:effectLst>
            <a:outerShdw blurRad="50800" dist="38100" dir="5400000" algn="t" rotWithShape="0">
              <a:prstClr val="black">
                <a:alpha val="40000"/>
              </a:prstClr>
            </a:outerShdw>
          </a:effectLst>
        </p:spPr>
        <p:txBody>
          <a:bodyPr anchor="b"/>
          <a:lstStyle>
            <a:lvl1pPr>
              <a:defRPr sz="4400" b="1" i="0">
                <a:solidFill>
                  <a:schemeClr val="bg1"/>
                </a:solidFill>
                <a:latin typeface="Mont SemiBold" pitchFamily="2"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a:prstGeom prst="rect">
            <a:avLst/>
          </a:prstGeom>
          <a:effectLst>
            <a:outerShdw blurRad="50800" dist="38100" dir="5400000" algn="t" rotWithShape="0">
              <a:prstClr val="black">
                <a:alpha val="40000"/>
              </a:prstClr>
            </a:outerShdw>
          </a:effectLst>
        </p:spPr>
        <p:txBody>
          <a:bodyPr/>
          <a:lstStyle>
            <a:lvl1pPr marL="0" indent="0">
              <a:buNone/>
              <a:defRPr sz="2400" b="1" i="0">
                <a:solidFill>
                  <a:schemeClr val="bg1"/>
                </a:solidFill>
                <a:latin typeface="Mont 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156"/>
            <a:ext cx="10515600" cy="562532"/>
          </a:xfrm>
          <a:prstGeom prst="rect">
            <a:avLst/>
          </a:prstGeom>
          <a:effectLst>
            <a:outerShdw blurRad="50800" dist="38100" dir="5400000" algn="t" rotWithShape="0">
              <a:prstClr val="black">
                <a:alpha val="40000"/>
              </a:prstClr>
            </a:outerShdw>
          </a:effectLst>
        </p:spPr>
        <p:txBody>
          <a:bodyPr/>
          <a:lstStyle>
            <a:lvl1pPr>
              <a:defRPr sz="4000" b="1" i="0">
                <a:solidFill>
                  <a:schemeClr val="bg1"/>
                </a:solidFill>
                <a:latin typeface="Mont Bold" pitchFamily="2"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a:effectLst>
            <a:outerShdw blurRad="50800" dist="38100" dir="5400000" algn="t" rotWithShape="0">
              <a:prstClr val="black">
                <a:alpha val="40000"/>
              </a:prstClr>
            </a:outerShdw>
          </a:effectLst>
        </p:spPr>
        <p:txBody>
          <a:bodyPr/>
          <a:lstStyle>
            <a:lvl1pPr>
              <a:defRPr sz="2000" b="0" i="0">
                <a:solidFill>
                  <a:schemeClr val="bg1"/>
                </a:solidFill>
                <a:latin typeface="Mont Book" pitchFamily="2" charset="0"/>
              </a:defRPr>
            </a:lvl1pPr>
            <a:lvl2pPr>
              <a:defRPr sz="2000" b="0" i="0">
                <a:solidFill>
                  <a:schemeClr val="bg1"/>
                </a:solidFill>
                <a:latin typeface="Mont Book" pitchFamily="2" charset="0"/>
              </a:defRPr>
            </a:lvl2pPr>
            <a:lvl3pPr>
              <a:defRPr sz="2000" b="0" i="0">
                <a:solidFill>
                  <a:schemeClr val="bg1"/>
                </a:solidFill>
                <a:latin typeface="Mont Book" pitchFamily="2" charset="0"/>
              </a:defRPr>
            </a:lvl3pPr>
            <a:lvl4pPr>
              <a:defRPr sz="2000" b="0" i="0">
                <a:solidFill>
                  <a:schemeClr val="bg1"/>
                </a:solidFill>
                <a:latin typeface="Mont Book" pitchFamily="2" charset="0"/>
              </a:defRPr>
            </a:lvl4pPr>
            <a:lvl5pPr>
              <a:defRPr sz="2000" b="0" i="0">
                <a:solidFill>
                  <a:schemeClr val="bg1"/>
                </a:solidFill>
                <a:latin typeface="Mont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a:effectLst>
            <a:outerShdw blurRad="50800" dist="38100" dir="5400000" algn="t" rotWithShape="0">
              <a:prstClr val="black">
                <a:alpha val="40000"/>
              </a:prstClr>
            </a:outerShdw>
          </a:effectLst>
        </p:spPr>
        <p:txBody>
          <a:bodyPr/>
          <a:lstStyle>
            <a:lvl1pPr>
              <a:defRPr sz="2000" b="1" i="0">
                <a:solidFill>
                  <a:schemeClr val="bg1"/>
                </a:solidFill>
                <a:latin typeface="Mont Bold" pitchFamily="2" charset="0"/>
              </a:defRPr>
            </a:lvl1pPr>
            <a:lvl2pPr>
              <a:defRPr sz="2000" b="1" i="0">
                <a:solidFill>
                  <a:schemeClr val="bg1"/>
                </a:solidFill>
                <a:latin typeface="Mont Bold" pitchFamily="2" charset="0"/>
              </a:defRPr>
            </a:lvl2pPr>
            <a:lvl3pPr>
              <a:defRPr sz="2000" b="1" i="0">
                <a:solidFill>
                  <a:schemeClr val="bg1"/>
                </a:solidFill>
                <a:latin typeface="Mont Bold" pitchFamily="2" charset="0"/>
              </a:defRPr>
            </a:lvl3pPr>
            <a:lvl4pPr>
              <a:defRPr sz="2000" b="1" i="0">
                <a:solidFill>
                  <a:schemeClr val="bg1"/>
                </a:solidFill>
                <a:latin typeface="Mont Bold" pitchFamily="2" charset="0"/>
              </a:defRPr>
            </a:lvl4pPr>
            <a:lvl5pPr>
              <a:defRPr sz="2000" b="1" i="0">
                <a:solidFill>
                  <a:schemeClr val="bg1"/>
                </a:solidFill>
                <a:latin typeface="Mont Bol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87532"/>
            <a:ext cx="10515600" cy="503156"/>
          </a:xfrm>
          <a:prstGeom prst="rect">
            <a:avLst/>
          </a:prstGeom>
          <a:effectLst>
            <a:outerShdw blurRad="50800" dist="38100" dir="5400000" algn="t" rotWithShape="0">
              <a:prstClr val="black">
                <a:alpha val="40000"/>
              </a:prstClr>
            </a:outerShdw>
          </a:effectLst>
        </p:spPr>
        <p:txBody>
          <a:bodyPr/>
          <a:lstStyle>
            <a:lvl1pPr>
              <a:defRPr sz="4000" b="1" i="0">
                <a:solidFill>
                  <a:schemeClr val="bg1"/>
                </a:solidFill>
                <a:latin typeface="Mont Bold" pitchFamily="2"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a:effectLst>
            <a:outerShdw blurRad="50800" dist="38100" dir="5400000" algn="t" rotWithShape="0">
              <a:prstClr val="black">
                <a:alpha val="40000"/>
              </a:prstClr>
            </a:outerShdw>
          </a:effectLst>
        </p:spPr>
        <p:txBody>
          <a:bodyPr anchor="b"/>
          <a:lstStyle>
            <a:lvl1pPr marL="0" indent="0">
              <a:buNone/>
              <a:defRPr sz="2400" b="1" i="0">
                <a:solidFill>
                  <a:schemeClr val="bg1"/>
                </a:solidFill>
                <a:latin typeface="Mont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a:effectLst>
            <a:outerShdw blurRad="50800" dist="38100" dir="5400000" algn="t" rotWithShape="0">
              <a:prstClr val="black">
                <a:alpha val="40000"/>
              </a:prstClr>
            </a:outerShdw>
          </a:effectLst>
        </p:spPr>
        <p:txBody>
          <a:bodyPr/>
          <a:lstStyle>
            <a:lvl1pPr>
              <a:defRPr sz="2000" b="1" i="0">
                <a:solidFill>
                  <a:schemeClr val="bg1"/>
                </a:solidFill>
                <a:latin typeface="Mont Bold" pitchFamily="2" charset="0"/>
              </a:defRPr>
            </a:lvl1pPr>
            <a:lvl2pPr>
              <a:defRPr sz="2000" b="1" i="0">
                <a:solidFill>
                  <a:schemeClr val="bg1"/>
                </a:solidFill>
                <a:latin typeface="Mont Bold" pitchFamily="2" charset="0"/>
              </a:defRPr>
            </a:lvl2pPr>
            <a:lvl3pPr>
              <a:defRPr sz="2000" b="1" i="0">
                <a:solidFill>
                  <a:schemeClr val="bg1"/>
                </a:solidFill>
                <a:latin typeface="Mont Bold" pitchFamily="2" charset="0"/>
              </a:defRPr>
            </a:lvl3pPr>
            <a:lvl4pPr>
              <a:defRPr sz="2000" b="1" i="0">
                <a:solidFill>
                  <a:schemeClr val="bg1"/>
                </a:solidFill>
                <a:latin typeface="Mont Bold" pitchFamily="2" charset="0"/>
              </a:defRPr>
            </a:lvl4pPr>
            <a:lvl5pPr>
              <a:defRPr sz="2000" b="1" i="0">
                <a:solidFill>
                  <a:schemeClr val="bg1"/>
                </a:solidFill>
                <a:latin typeface="Mont Bol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a:effectLst>
            <a:outerShdw blurRad="50800" dist="38100" dir="5400000" algn="t" rotWithShape="0">
              <a:prstClr val="black">
                <a:alpha val="40000"/>
              </a:prstClr>
            </a:outerShdw>
          </a:effectLst>
        </p:spPr>
        <p:txBody>
          <a:bodyPr anchor="b"/>
          <a:lstStyle>
            <a:lvl1pPr marL="0" indent="0">
              <a:buNone/>
              <a:defRPr sz="2400" b="1" i="0">
                <a:solidFill>
                  <a:schemeClr val="bg1"/>
                </a:solidFill>
                <a:latin typeface="Mont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a:effectLst>
            <a:outerShdw blurRad="50800" dist="38100" dir="5400000" algn="t" rotWithShape="0">
              <a:prstClr val="black">
                <a:alpha val="40000"/>
              </a:prstClr>
            </a:outerShdw>
          </a:effectLst>
        </p:spPr>
        <p:txBody>
          <a:bodyPr/>
          <a:lstStyle>
            <a:lvl1pPr>
              <a:defRPr sz="2000" b="1" i="0">
                <a:solidFill>
                  <a:schemeClr val="bg1"/>
                </a:solidFill>
                <a:latin typeface="Mont Bold" pitchFamily="2" charset="0"/>
              </a:defRPr>
            </a:lvl1pPr>
            <a:lvl2pPr>
              <a:defRPr sz="2000" b="1" i="0">
                <a:solidFill>
                  <a:schemeClr val="bg1"/>
                </a:solidFill>
                <a:latin typeface="Mont Bold" pitchFamily="2" charset="0"/>
              </a:defRPr>
            </a:lvl2pPr>
            <a:lvl3pPr>
              <a:defRPr sz="2000" b="1" i="0">
                <a:solidFill>
                  <a:schemeClr val="bg1"/>
                </a:solidFill>
                <a:latin typeface="Mont Bold" pitchFamily="2" charset="0"/>
              </a:defRPr>
            </a:lvl3pPr>
            <a:lvl4pPr>
              <a:defRPr sz="2000" b="1" i="0">
                <a:solidFill>
                  <a:schemeClr val="bg1"/>
                </a:solidFill>
                <a:latin typeface="Mont Bold" pitchFamily="2" charset="0"/>
              </a:defRPr>
            </a:lvl4pPr>
            <a:lvl5pPr>
              <a:defRPr sz="2000" b="1" i="0">
                <a:solidFill>
                  <a:schemeClr val="bg1"/>
                </a:solidFill>
                <a:latin typeface="Mont Bol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315151"/>
            <a:ext cx="10515600" cy="1325563"/>
          </a:xfrm>
          <a:prstGeom prst="rect">
            <a:avLst/>
          </a:prstGeom>
          <a:effectLst>
            <a:outerShdw blurRad="50800" dist="38100" dir="5400000" algn="t" rotWithShape="0">
              <a:prstClr val="black">
                <a:alpha val="40000"/>
              </a:prstClr>
            </a:outerShdw>
          </a:effectLst>
        </p:spPr>
        <p:txBody>
          <a:bodyPr/>
          <a:lstStyle>
            <a:lvl1pPr>
              <a:defRPr sz="4000" b="1" i="0">
                <a:solidFill>
                  <a:schemeClr val="bg1"/>
                </a:solidFill>
                <a:latin typeface="Mont Bold" pitchFamily="2" charset="0"/>
              </a:defRPr>
            </a:lvl1pPr>
          </a:lstStyle>
          <a:p>
            <a:r>
              <a:rPr lang="en-US" dirty="0"/>
              <a:t>Click to edit Master title style</a:t>
            </a:r>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257300"/>
            <a:ext cx="3932237" cy="1600200"/>
          </a:xfrm>
          <a:prstGeom prst="rect">
            <a:avLst/>
          </a:prstGeom>
          <a:effectLst>
            <a:outerShdw blurRad="50800" dist="38100" dir="5400000" algn="t" rotWithShape="0">
              <a:prstClr val="black">
                <a:alpha val="40000"/>
              </a:prstClr>
            </a:outerShdw>
          </a:effectLst>
        </p:spPr>
        <p:txBody>
          <a:bodyPr anchor="b"/>
          <a:lstStyle>
            <a:lvl1pPr>
              <a:defRPr sz="3200" b="1" i="0">
                <a:solidFill>
                  <a:schemeClr val="bg1"/>
                </a:solidFill>
                <a:latin typeface="Mont Bold" pitchFamily="2" charset="0"/>
              </a:defRPr>
            </a:lvl1pPr>
          </a:lstStyle>
          <a:p>
            <a:r>
              <a:rPr lang="en-US" dirty="0"/>
              <a:t>Click to edit Master title style</a:t>
            </a:r>
          </a:p>
        </p:txBody>
      </p:sp>
      <p:sp>
        <p:nvSpPr>
          <p:cNvPr id="3" name="Content Placeholder 2"/>
          <p:cNvSpPr>
            <a:spLocks noGrp="1"/>
          </p:cNvSpPr>
          <p:nvPr>
            <p:ph idx="1"/>
          </p:nvPr>
        </p:nvSpPr>
        <p:spPr>
          <a:xfrm>
            <a:off x="5183188" y="1257300"/>
            <a:ext cx="6172200" cy="4603750"/>
          </a:xfrm>
          <a:prstGeom prst="rect">
            <a:avLst/>
          </a:prstGeom>
          <a:effectLst>
            <a:outerShdw blurRad="50800" dist="38100" dir="5400000" algn="t" rotWithShape="0">
              <a:prstClr val="black">
                <a:alpha val="40000"/>
              </a:prstClr>
            </a:outerShdw>
          </a:effectLst>
        </p:spPr>
        <p:txBody>
          <a:bodyPr/>
          <a:lstStyle>
            <a:lvl1pPr>
              <a:defRPr sz="2000" b="1" i="0">
                <a:solidFill>
                  <a:schemeClr val="bg1"/>
                </a:solidFill>
                <a:latin typeface="Mont Bold" pitchFamily="2" charset="0"/>
              </a:defRPr>
            </a:lvl1pPr>
            <a:lvl2pPr>
              <a:defRPr sz="2000" b="1" i="0">
                <a:solidFill>
                  <a:schemeClr val="bg1"/>
                </a:solidFill>
                <a:latin typeface="Mont Bold" pitchFamily="2" charset="0"/>
              </a:defRPr>
            </a:lvl2pPr>
            <a:lvl3pPr>
              <a:defRPr sz="2000" b="1" i="0">
                <a:solidFill>
                  <a:schemeClr val="bg1"/>
                </a:solidFill>
                <a:latin typeface="Mont Bold" pitchFamily="2" charset="0"/>
              </a:defRPr>
            </a:lvl3pPr>
            <a:lvl4pPr>
              <a:defRPr sz="2000" b="1" i="0">
                <a:solidFill>
                  <a:schemeClr val="bg1"/>
                </a:solidFill>
                <a:latin typeface="Mont Bold" pitchFamily="2" charset="0"/>
              </a:defRPr>
            </a:lvl4pPr>
            <a:lvl5pPr>
              <a:defRPr sz="2000" b="1" i="0">
                <a:solidFill>
                  <a:schemeClr val="bg1"/>
                </a:solidFill>
                <a:latin typeface="Mont Bold"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956956"/>
            <a:ext cx="3932237" cy="2912032"/>
          </a:xfrm>
          <a:prstGeom prst="rect">
            <a:avLst/>
          </a:prstGeom>
          <a:effectLst>
            <a:outerShdw blurRad="50800" dist="38100" dir="5400000" algn="t" rotWithShape="0">
              <a:prstClr val="black">
                <a:alpha val="40000"/>
              </a:prstClr>
            </a:outerShdw>
          </a:effectLst>
        </p:spPr>
        <p:txBody>
          <a:bodyPr/>
          <a:lstStyle>
            <a:lvl1pPr marL="0" indent="0">
              <a:buNone/>
              <a:defRPr sz="1800" b="1" i="1">
                <a:solidFill>
                  <a:schemeClr val="bg1"/>
                </a:solidFill>
                <a:latin typeface="Mont SemiBold Italic"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57300"/>
            <a:ext cx="3932237" cy="1830284"/>
          </a:xfrm>
          <a:prstGeom prst="rect">
            <a:avLst/>
          </a:prstGeom>
          <a:effectLst>
            <a:outerShdw blurRad="50800" dist="38100" dir="5400000" algn="t" rotWithShape="0">
              <a:prstClr val="black">
                <a:alpha val="40000"/>
              </a:prstClr>
            </a:outerShdw>
          </a:effectLst>
        </p:spPr>
        <p:txBody>
          <a:bodyPr anchor="b"/>
          <a:lstStyle>
            <a:lvl1pPr>
              <a:defRPr sz="3200" b="1" i="0">
                <a:solidFill>
                  <a:schemeClr val="bg1"/>
                </a:solidFill>
                <a:latin typeface="Mont Bold" pitchFamily="2"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1257299"/>
            <a:ext cx="6172200" cy="5238503"/>
          </a:xfrm>
          <a:prstGeom prst="rect">
            <a:avLst/>
          </a:prstGeom>
          <a:effectLst>
            <a:outerShdw blurRad="50800" dist="38100" dir="5400000" algn="t" rotWithShape="0">
              <a:prstClr val="black">
                <a:alpha val="40000"/>
              </a:prstClr>
            </a:outerShdw>
          </a:effectLst>
        </p:spPr>
        <p:txBody>
          <a:bodyPr anchor="t"/>
          <a:lstStyle>
            <a:lvl1pPr marL="0" indent="0">
              <a:buNone/>
              <a:defRPr sz="3200" b="1" i="0">
                <a:solidFill>
                  <a:schemeClr val="bg1"/>
                </a:solidFill>
                <a:latin typeface="Mont SemiBold"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6612" y="3484314"/>
            <a:ext cx="3932237" cy="3011488"/>
          </a:xfrm>
          <a:prstGeom prst="rect">
            <a:avLst/>
          </a:prstGeom>
          <a:effectLst>
            <a:outerShdw blurRad="50800" dist="38100" dir="5400000" algn="t" rotWithShape="0">
              <a:prstClr val="black">
                <a:alpha val="40000"/>
              </a:prstClr>
            </a:outerShdw>
          </a:effectLst>
        </p:spPr>
        <p:txBody>
          <a:bodyPr/>
          <a:lstStyle>
            <a:lvl1pPr marL="0" indent="0">
              <a:buNone/>
              <a:defRPr sz="1600" b="1" i="1">
                <a:solidFill>
                  <a:schemeClr val="bg1"/>
                </a:solidFill>
                <a:latin typeface="Mont SemiBold Italic"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linkedin.com/company/red-team-consulting/" TargetMode="External"/><Relationship Id="rId2" Type="http://schemas.openxmlformats.org/officeDocument/2006/relationships/hyperlink" Target="mailto:debi.mcghee@redteamconsulting.com"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38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B00C189-BDD5-5CEF-B77D-590194ED1FB7}"/>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8F96E7-607F-1FCF-2294-D4EF4C7DBF21}"/>
              </a:ext>
            </a:extLst>
          </p:cNvPr>
          <p:cNvSpPr>
            <a:spLocks noGrp="1"/>
          </p:cNvSpPr>
          <p:nvPr>
            <p:ph type="title"/>
          </p:nvPr>
        </p:nvSpPr>
        <p:spPr/>
        <p:txBody>
          <a:bodyPr/>
          <a:lstStyle/>
          <a:p>
            <a:r>
              <a:rPr lang="en-US" dirty="0"/>
              <a:t>Understanding Best Value</a:t>
            </a:r>
          </a:p>
        </p:txBody>
      </p:sp>
      <p:sp>
        <p:nvSpPr>
          <p:cNvPr id="3" name="Content Placeholder 2">
            <a:extLst>
              <a:ext uri="{FF2B5EF4-FFF2-40B4-BE49-F238E27FC236}">
                <a16:creationId xmlns:a16="http://schemas.microsoft.com/office/drawing/2014/main" id="{9BFE126C-64DC-9078-3DC8-75A1D2F3FF66}"/>
              </a:ext>
            </a:extLst>
          </p:cNvPr>
          <p:cNvSpPr>
            <a:spLocks noGrp="1"/>
          </p:cNvSpPr>
          <p:nvPr>
            <p:ph idx="1"/>
          </p:nvPr>
        </p:nvSpPr>
        <p:spPr>
          <a:xfrm>
            <a:off x="1230086" y="2460171"/>
            <a:ext cx="9808028" cy="3716792"/>
          </a:xfrm>
        </p:spPr>
        <p:txBody>
          <a:bodyPr lIns="91440" tIns="45720" rIns="91440" bIns="45720" anchor="t"/>
          <a:lstStyle/>
          <a:p>
            <a:pPr marL="0" indent="0">
              <a:buNone/>
            </a:pPr>
            <a:r>
              <a:rPr lang="en-US" dirty="0">
                <a:solidFill>
                  <a:schemeClr val="tx1"/>
                </a:solidFill>
                <a:latin typeface="Mont Book"/>
              </a:rPr>
              <a:t>FAR 15.101 – Best Value Continuum</a:t>
            </a:r>
            <a:endParaRPr lang="en-US" b="0" dirty="0">
              <a:solidFill>
                <a:schemeClr val="tx1"/>
              </a:solidFill>
              <a:latin typeface="Mont Book"/>
            </a:endParaRPr>
          </a:p>
          <a:p>
            <a:pPr lvl="1">
              <a:spcBef>
                <a:spcPts val="1200"/>
              </a:spcBef>
            </a:pPr>
            <a:r>
              <a:rPr lang="en-US" b="0" dirty="0">
                <a:solidFill>
                  <a:schemeClr val="tx1"/>
                </a:solidFill>
                <a:latin typeface="Mont Book"/>
              </a:rPr>
              <a:t>Best Value evaluations can be ambiguous – Important to understand client or contracting office tendencies. In these cases, technical or past performance may play a significant role in source selection determination.</a:t>
            </a:r>
          </a:p>
          <a:p>
            <a:pPr lvl="1">
              <a:spcBef>
                <a:spcPts val="1200"/>
              </a:spcBef>
            </a:pPr>
            <a:r>
              <a:rPr lang="en-US" b="0" dirty="0">
                <a:solidFill>
                  <a:schemeClr val="tx1"/>
                </a:solidFill>
                <a:latin typeface="Mont Book"/>
              </a:rPr>
              <a:t>Some agencies publish internal guidelines regarding best value determination</a:t>
            </a:r>
          </a:p>
          <a:p>
            <a:endParaRPr lang="en-US" b="0" dirty="0">
              <a:solidFill>
                <a:schemeClr val="tx1"/>
              </a:solidFill>
              <a:latin typeface="Mont Book"/>
            </a:endParaRPr>
          </a:p>
        </p:txBody>
      </p:sp>
    </p:spTree>
    <p:extLst>
      <p:ext uri="{BB962C8B-B14F-4D97-AF65-F5344CB8AC3E}">
        <p14:creationId xmlns:p14="http://schemas.microsoft.com/office/powerpoint/2010/main" val="138529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696AB99-8EBE-DFEB-E20A-7C9C230C3A58}"/>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EAF2C-FB71-3814-8618-7D4BFECCA59F}"/>
              </a:ext>
            </a:extLst>
          </p:cNvPr>
          <p:cNvSpPr>
            <a:spLocks noGrp="1"/>
          </p:cNvSpPr>
          <p:nvPr>
            <p:ph type="title"/>
          </p:nvPr>
        </p:nvSpPr>
        <p:spPr>
          <a:xfrm>
            <a:off x="838200" y="997856"/>
            <a:ext cx="10515600" cy="515031"/>
          </a:xfrm>
        </p:spPr>
        <p:txBody>
          <a:bodyPr/>
          <a:lstStyle/>
          <a:p>
            <a:r>
              <a:rPr lang="en-US" dirty="0"/>
              <a:t>Tradeoff Evaluation Process</a:t>
            </a:r>
          </a:p>
        </p:txBody>
      </p:sp>
      <p:sp>
        <p:nvSpPr>
          <p:cNvPr id="3" name="Content Placeholder 2">
            <a:extLst>
              <a:ext uri="{FF2B5EF4-FFF2-40B4-BE49-F238E27FC236}">
                <a16:creationId xmlns:a16="http://schemas.microsoft.com/office/drawing/2014/main" id="{73E94369-6B61-3D45-C81D-28AFBA6AAEDC}"/>
              </a:ext>
            </a:extLst>
          </p:cNvPr>
          <p:cNvSpPr>
            <a:spLocks noGrp="1"/>
          </p:cNvSpPr>
          <p:nvPr>
            <p:ph idx="1"/>
          </p:nvPr>
        </p:nvSpPr>
        <p:spPr>
          <a:xfrm>
            <a:off x="1099456" y="2220685"/>
            <a:ext cx="10254343" cy="3841977"/>
          </a:xfrm>
        </p:spPr>
        <p:txBody>
          <a:bodyPr lIns="91440" tIns="45720" rIns="91440" bIns="45720" anchor="t"/>
          <a:lstStyle/>
          <a:p>
            <a:pPr marL="0" indent="0">
              <a:buNone/>
            </a:pPr>
            <a:r>
              <a:rPr lang="en-US" sz="3200" dirty="0">
                <a:solidFill>
                  <a:schemeClr val="tx1"/>
                </a:solidFill>
                <a:latin typeface="Mont Book"/>
              </a:rPr>
              <a:t>FAR 15.101-1</a:t>
            </a:r>
          </a:p>
          <a:p>
            <a:pPr marL="0" indent="0">
              <a:spcBef>
                <a:spcPts val="1200"/>
              </a:spcBef>
              <a:buNone/>
            </a:pPr>
            <a:r>
              <a:rPr lang="en-US" sz="2400" b="0" dirty="0">
                <a:solidFill>
                  <a:schemeClr val="tx1"/>
                </a:solidFill>
                <a:latin typeface="Mont Book"/>
              </a:rPr>
              <a:t>A tradeoff process may be used when it is in the best interest of the Government to award to other than the lowest priced offer. </a:t>
            </a:r>
            <a:endParaRPr lang="en-US" b="0" dirty="0">
              <a:solidFill>
                <a:schemeClr val="tx1"/>
              </a:solidFill>
              <a:latin typeface="Mont Book"/>
            </a:endParaRPr>
          </a:p>
          <a:p>
            <a:pPr lvl="1">
              <a:spcBef>
                <a:spcPts val="1200"/>
              </a:spcBef>
            </a:pPr>
            <a:r>
              <a:rPr lang="en-US" b="0" dirty="0">
                <a:solidFill>
                  <a:schemeClr val="tx1"/>
                </a:solidFill>
                <a:latin typeface="Mont Book"/>
              </a:rPr>
              <a:t>Non-Price Factors are weighted relative to price</a:t>
            </a:r>
          </a:p>
          <a:p>
            <a:pPr lvl="1">
              <a:spcBef>
                <a:spcPts val="1200"/>
              </a:spcBef>
            </a:pPr>
            <a:r>
              <a:rPr lang="en-US" b="0" dirty="0">
                <a:solidFill>
                  <a:schemeClr val="tx1"/>
                </a:solidFill>
                <a:latin typeface="Mont Book"/>
              </a:rPr>
              <a:t>All evaluation factors and significant subfactors and their relative importance are clearly stated in the solicitation</a:t>
            </a:r>
          </a:p>
          <a:p>
            <a:pPr lvl="1">
              <a:spcBef>
                <a:spcPts val="1200"/>
              </a:spcBef>
            </a:pPr>
            <a:r>
              <a:rPr lang="en-US" b="0" dirty="0">
                <a:solidFill>
                  <a:schemeClr val="tx1"/>
                </a:solidFill>
                <a:latin typeface="Mont Book"/>
              </a:rPr>
              <a:t>The perceived benefits of the higher priced proposal shall merit the additional cost, and the rationale for tradeoffs must be documented </a:t>
            </a:r>
          </a:p>
          <a:p>
            <a:pPr marL="0" indent="0">
              <a:buNone/>
            </a:pPr>
            <a:endParaRPr lang="en-US" b="0" dirty="0">
              <a:solidFill>
                <a:schemeClr val="tx1"/>
              </a:solidFill>
              <a:latin typeface="Mont Book"/>
            </a:endParaRPr>
          </a:p>
        </p:txBody>
      </p:sp>
    </p:spTree>
    <p:extLst>
      <p:ext uri="{BB962C8B-B14F-4D97-AF65-F5344CB8AC3E}">
        <p14:creationId xmlns:p14="http://schemas.microsoft.com/office/powerpoint/2010/main" val="203700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775CE93-18B1-3662-63F7-F0061EF70555}"/>
              </a:ext>
            </a:extLst>
          </p:cNvPr>
          <p:cNvSpPr/>
          <p:nvPr/>
        </p:nvSpPr>
        <p:spPr>
          <a:xfrm>
            <a:off x="283028" y="1828800"/>
            <a:ext cx="11604171"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D66DD-CA6E-3C65-0A2C-131A724042B3}"/>
              </a:ext>
            </a:extLst>
          </p:cNvPr>
          <p:cNvSpPr>
            <a:spLocks noGrp="1"/>
          </p:cNvSpPr>
          <p:nvPr>
            <p:ph type="title"/>
          </p:nvPr>
        </p:nvSpPr>
        <p:spPr>
          <a:xfrm>
            <a:off x="714375" y="1118631"/>
            <a:ext cx="10515600" cy="562532"/>
          </a:xfrm>
        </p:spPr>
        <p:txBody>
          <a:bodyPr/>
          <a:lstStyle/>
          <a:p>
            <a:r>
              <a:rPr lang="en-US" dirty="0"/>
              <a:t>Tradeoff Benefits</a:t>
            </a:r>
          </a:p>
        </p:txBody>
      </p:sp>
      <p:sp>
        <p:nvSpPr>
          <p:cNvPr id="3" name="Content Placeholder 2">
            <a:extLst>
              <a:ext uri="{FF2B5EF4-FFF2-40B4-BE49-F238E27FC236}">
                <a16:creationId xmlns:a16="http://schemas.microsoft.com/office/drawing/2014/main" id="{1BF926DC-4D16-1D4F-F4D7-3BAD9965B5FC}"/>
              </a:ext>
            </a:extLst>
          </p:cNvPr>
          <p:cNvSpPr>
            <a:spLocks noGrp="1"/>
          </p:cNvSpPr>
          <p:nvPr>
            <p:ph sz="half" idx="1"/>
          </p:nvPr>
        </p:nvSpPr>
        <p:spPr>
          <a:xfrm>
            <a:off x="838200" y="2086881"/>
            <a:ext cx="3457575" cy="4351338"/>
          </a:xfrm>
          <a:effectLst/>
        </p:spPr>
        <p:txBody>
          <a:bodyPr/>
          <a:lstStyle/>
          <a:p>
            <a:pPr marL="0" indent="0">
              <a:buNone/>
            </a:pPr>
            <a:r>
              <a:rPr lang="en-US" sz="2400" b="1" dirty="0">
                <a:solidFill>
                  <a:schemeClr val="tx1"/>
                </a:solidFill>
              </a:rPr>
              <a:t>For Government</a:t>
            </a:r>
          </a:p>
          <a:p>
            <a:pPr marL="228600" lvl="1">
              <a:buClr>
                <a:srgbClr val="00B050"/>
              </a:buClr>
              <a:buFont typeface="Wingdings" pitchFamily="2" charset="2"/>
              <a:buChar char="ü"/>
            </a:pPr>
            <a:r>
              <a:rPr lang="en-US" sz="2400" dirty="0">
                <a:solidFill>
                  <a:schemeClr val="tx1"/>
                </a:solidFill>
              </a:rPr>
              <a:t>Flexibility to award to higher priced vendor</a:t>
            </a:r>
          </a:p>
          <a:p>
            <a:pPr marL="228600" lvl="1">
              <a:buClr>
                <a:srgbClr val="00B050"/>
              </a:buClr>
              <a:buFont typeface="Wingdings" pitchFamily="2" charset="2"/>
              <a:buChar char="ü"/>
            </a:pPr>
            <a:r>
              <a:rPr lang="en-US" sz="2400" dirty="0">
                <a:solidFill>
                  <a:schemeClr val="tx1"/>
                </a:solidFill>
              </a:rPr>
              <a:t>Obtain higher quality services and solutions</a:t>
            </a:r>
          </a:p>
          <a:p>
            <a:pPr marL="228600" lvl="1">
              <a:buClr>
                <a:srgbClr val="00B050"/>
              </a:buClr>
              <a:buFont typeface="Wingdings" pitchFamily="2" charset="2"/>
              <a:buChar char="ü"/>
            </a:pPr>
            <a:r>
              <a:rPr lang="en-US" sz="2400" dirty="0">
                <a:solidFill>
                  <a:schemeClr val="tx1"/>
                </a:solidFill>
              </a:rPr>
              <a:t>Subjectivity in the evaluation process - can award strengths to companies with higher value</a:t>
            </a:r>
          </a:p>
          <a:p>
            <a:endParaRPr lang="en-US" sz="2400" dirty="0">
              <a:solidFill>
                <a:schemeClr val="tx1"/>
              </a:solidFill>
            </a:endParaRPr>
          </a:p>
        </p:txBody>
      </p:sp>
      <p:sp>
        <p:nvSpPr>
          <p:cNvPr id="4" name="Content Placeholder 3">
            <a:extLst>
              <a:ext uri="{FF2B5EF4-FFF2-40B4-BE49-F238E27FC236}">
                <a16:creationId xmlns:a16="http://schemas.microsoft.com/office/drawing/2014/main" id="{4EC0D5AB-2BDB-3656-7E0F-49794552AD6F}"/>
              </a:ext>
            </a:extLst>
          </p:cNvPr>
          <p:cNvSpPr>
            <a:spLocks noGrp="1"/>
          </p:cNvSpPr>
          <p:nvPr>
            <p:ph sz="half" idx="2"/>
          </p:nvPr>
        </p:nvSpPr>
        <p:spPr>
          <a:xfrm>
            <a:off x="4886325" y="2086881"/>
            <a:ext cx="3162300" cy="4351338"/>
          </a:xfrm>
          <a:effectLst/>
        </p:spPr>
        <p:txBody>
          <a:bodyPr/>
          <a:lstStyle/>
          <a:p>
            <a:pPr marL="0" indent="0">
              <a:buNone/>
            </a:pPr>
            <a:r>
              <a:rPr lang="en-US" sz="2400" b="1" dirty="0">
                <a:solidFill>
                  <a:schemeClr val="tx1"/>
                </a:solidFill>
                <a:latin typeface="Mont Book"/>
              </a:rPr>
              <a:t>For Contractors</a:t>
            </a:r>
          </a:p>
          <a:p>
            <a:pPr marL="228600" lvl="1">
              <a:buClr>
                <a:srgbClr val="00B050"/>
              </a:buClr>
              <a:buFont typeface="Wingdings" pitchFamily="2" charset="2"/>
              <a:buChar char="ü"/>
            </a:pPr>
            <a:r>
              <a:rPr lang="en-US" sz="2400" b="0" dirty="0">
                <a:solidFill>
                  <a:schemeClr val="tx1"/>
                </a:solidFill>
                <a:latin typeface="Mont Book"/>
              </a:rPr>
              <a:t>Higher potential profitability</a:t>
            </a:r>
          </a:p>
          <a:p>
            <a:pPr marL="228600" lvl="1">
              <a:buClr>
                <a:srgbClr val="00B050"/>
              </a:buClr>
              <a:buFont typeface="Wingdings" pitchFamily="2" charset="2"/>
              <a:buChar char="ü"/>
            </a:pPr>
            <a:r>
              <a:rPr lang="en-US" sz="2400" b="0" dirty="0">
                <a:solidFill>
                  <a:schemeClr val="tx1"/>
                </a:solidFill>
                <a:latin typeface="Mont Book"/>
              </a:rPr>
              <a:t>Ability to recruit and retain more qualified staff</a:t>
            </a:r>
          </a:p>
          <a:p>
            <a:pPr marL="228600" lvl="1">
              <a:buClr>
                <a:srgbClr val="00B050"/>
              </a:buClr>
              <a:buFont typeface="Wingdings" pitchFamily="2" charset="2"/>
              <a:buChar char="ü"/>
            </a:pPr>
            <a:r>
              <a:rPr lang="en-US" sz="2400" b="0" dirty="0">
                <a:solidFill>
                  <a:schemeClr val="tx1"/>
                </a:solidFill>
                <a:latin typeface="Mont Book"/>
              </a:rPr>
              <a:t>Can offer higher value (cost) solutions for more complex requirements </a:t>
            </a:r>
          </a:p>
          <a:p>
            <a:endParaRPr lang="en-US" sz="2400" dirty="0">
              <a:solidFill>
                <a:schemeClr val="tx1"/>
              </a:solidFill>
              <a:latin typeface="Mont Book"/>
            </a:endParaRPr>
          </a:p>
        </p:txBody>
      </p:sp>
      <p:pic>
        <p:nvPicPr>
          <p:cNvPr id="5" name="Picture 4" descr="A picture containing text&#10;&#10;Description automatically generated">
            <a:extLst>
              <a:ext uri="{FF2B5EF4-FFF2-40B4-BE49-F238E27FC236}">
                <a16:creationId xmlns:a16="http://schemas.microsoft.com/office/drawing/2014/main" id="{E0398512-EFEB-3E7E-CE09-2159FEB251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9175" y="2166083"/>
            <a:ext cx="2238477" cy="3810173"/>
          </a:xfrm>
          <a:prstGeom prst="rect">
            <a:avLst/>
          </a:prstGeom>
        </p:spPr>
      </p:pic>
    </p:spTree>
    <p:extLst>
      <p:ext uri="{BB962C8B-B14F-4D97-AF65-F5344CB8AC3E}">
        <p14:creationId xmlns:p14="http://schemas.microsoft.com/office/powerpoint/2010/main" val="341586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C805FCC7-6C25-11A5-08CE-B1E567227D33}"/>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D66DD-CA6E-3C65-0A2C-131A724042B3}"/>
              </a:ext>
            </a:extLst>
          </p:cNvPr>
          <p:cNvSpPr>
            <a:spLocks noGrp="1"/>
          </p:cNvSpPr>
          <p:nvPr>
            <p:ph type="title"/>
          </p:nvPr>
        </p:nvSpPr>
        <p:spPr>
          <a:xfrm>
            <a:off x="1228725" y="1095388"/>
            <a:ext cx="6267450" cy="562532"/>
          </a:xfrm>
        </p:spPr>
        <p:txBody>
          <a:bodyPr/>
          <a:lstStyle/>
          <a:p>
            <a:r>
              <a:rPr lang="en-US" dirty="0"/>
              <a:t>Tradeoff Risks</a:t>
            </a:r>
          </a:p>
        </p:txBody>
      </p:sp>
      <p:sp>
        <p:nvSpPr>
          <p:cNvPr id="3" name="Content Placeholder 2">
            <a:extLst>
              <a:ext uri="{FF2B5EF4-FFF2-40B4-BE49-F238E27FC236}">
                <a16:creationId xmlns:a16="http://schemas.microsoft.com/office/drawing/2014/main" id="{1BF926DC-4D16-1D4F-F4D7-3BAD9965B5FC}"/>
              </a:ext>
            </a:extLst>
          </p:cNvPr>
          <p:cNvSpPr>
            <a:spLocks noGrp="1"/>
          </p:cNvSpPr>
          <p:nvPr>
            <p:ph sz="half" idx="1"/>
          </p:nvPr>
        </p:nvSpPr>
        <p:spPr>
          <a:xfrm>
            <a:off x="1228725" y="2049462"/>
            <a:ext cx="3457575" cy="4351338"/>
          </a:xfrm>
          <a:effectLst/>
        </p:spPr>
        <p:txBody>
          <a:bodyPr/>
          <a:lstStyle/>
          <a:p>
            <a:pPr marL="0" indent="0">
              <a:buNone/>
            </a:pPr>
            <a:r>
              <a:rPr lang="en-US" sz="2200" b="1" dirty="0">
                <a:solidFill>
                  <a:schemeClr val="tx1"/>
                </a:solidFill>
              </a:rPr>
              <a:t>For Government</a:t>
            </a:r>
          </a:p>
          <a:p>
            <a:pPr marL="228600" lvl="1">
              <a:buClr>
                <a:srgbClr val="C00000"/>
              </a:buClr>
              <a:buSzPct val="60000"/>
              <a:buFont typeface=".Apple Color Emoji UI"/>
              <a:buChar char="❌"/>
            </a:pPr>
            <a:r>
              <a:rPr lang="en-US" sz="2200" dirty="0">
                <a:solidFill>
                  <a:schemeClr val="tx1"/>
                </a:solidFill>
              </a:rPr>
              <a:t>More complex evaluation processes based on  increased subjectivity</a:t>
            </a:r>
          </a:p>
          <a:p>
            <a:pPr marL="228600" lvl="1">
              <a:buClr>
                <a:srgbClr val="C00000"/>
              </a:buClr>
              <a:buSzPct val="60000"/>
              <a:buFont typeface=".Apple Color Emoji UI"/>
              <a:buChar char="❌"/>
            </a:pPr>
            <a:r>
              <a:rPr lang="en-US" sz="2200" dirty="0">
                <a:solidFill>
                  <a:schemeClr val="tx1"/>
                </a:solidFill>
              </a:rPr>
              <a:t>May end up costing the government more</a:t>
            </a:r>
          </a:p>
          <a:p>
            <a:pPr marL="228600" lvl="1">
              <a:buClr>
                <a:srgbClr val="C00000"/>
              </a:buClr>
              <a:buSzPct val="60000"/>
              <a:buFont typeface=".Apple Color Emoji UI"/>
              <a:buChar char="❌"/>
            </a:pPr>
            <a:r>
              <a:rPr lang="en-US" sz="2200" dirty="0">
                <a:solidFill>
                  <a:schemeClr val="tx1"/>
                </a:solidFill>
              </a:rPr>
              <a:t>Increased risk of protest since evaluations are based on overall value and not just price</a:t>
            </a:r>
          </a:p>
          <a:p>
            <a:endParaRPr lang="en-US" dirty="0">
              <a:solidFill>
                <a:schemeClr val="tx1"/>
              </a:solidFill>
            </a:endParaRPr>
          </a:p>
        </p:txBody>
      </p:sp>
      <p:sp>
        <p:nvSpPr>
          <p:cNvPr id="4" name="Content Placeholder 3">
            <a:extLst>
              <a:ext uri="{FF2B5EF4-FFF2-40B4-BE49-F238E27FC236}">
                <a16:creationId xmlns:a16="http://schemas.microsoft.com/office/drawing/2014/main" id="{4EC0D5AB-2BDB-3656-7E0F-49794552AD6F}"/>
              </a:ext>
            </a:extLst>
          </p:cNvPr>
          <p:cNvSpPr>
            <a:spLocks noGrp="1"/>
          </p:cNvSpPr>
          <p:nvPr>
            <p:ph sz="half" idx="2"/>
          </p:nvPr>
        </p:nvSpPr>
        <p:spPr>
          <a:xfrm>
            <a:off x="4962524" y="2049462"/>
            <a:ext cx="3560989" cy="4351338"/>
          </a:xfrm>
          <a:effectLst/>
        </p:spPr>
        <p:txBody>
          <a:bodyPr/>
          <a:lstStyle/>
          <a:p>
            <a:pPr marL="0" indent="0">
              <a:buNone/>
            </a:pPr>
            <a:r>
              <a:rPr lang="en-US" sz="2200" b="1" dirty="0">
                <a:solidFill>
                  <a:schemeClr val="tx1"/>
                </a:solidFill>
                <a:latin typeface="Mont Book"/>
              </a:rPr>
              <a:t>For Contractors</a:t>
            </a:r>
          </a:p>
          <a:p>
            <a:pPr marL="228600" lvl="1">
              <a:buSzPct val="60000"/>
              <a:buFont typeface=".Apple Color Emoji UI"/>
              <a:buChar char="❌"/>
            </a:pPr>
            <a:r>
              <a:rPr lang="en-US" sz="2200" b="0" dirty="0">
                <a:solidFill>
                  <a:schemeClr val="tx1"/>
                </a:solidFill>
                <a:latin typeface="Mont Book"/>
              </a:rPr>
              <a:t>More difficult to respond when instructions and evaluation criteria are not well defined</a:t>
            </a:r>
          </a:p>
          <a:p>
            <a:pPr marL="228600" lvl="1">
              <a:buSzPct val="60000"/>
              <a:buFont typeface=".Apple Color Emoji UI"/>
              <a:buChar char="❌"/>
            </a:pPr>
            <a:r>
              <a:rPr lang="en-US" sz="2200" b="0" dirty="0">
                <a:solidFill>
                  <a:schemeClr val="tx1"/>
                </a:solidFill>
                <a:latin typeface="Mont Book"/>
              </a:rPr>
              <a:t>Some best value tradeoff competitions are still evaluated as LPTA – hard for contractors to tell the difference</a:t>
            </a:r>
          </a:p>
          <a:p>
            <a:pPr marL="228600" lvl="1">
              <a:buSzPct val="60000"/>
              <a:buFont typeface=".Apple Color Emoji UI"/>
              <a:buChar char="❌"/>
            </a:pPr>
            <a:r>
              <a:rPr lang="en-US" sz="2200" b="0" dirty="0">
                <a:solidFill>
                  <a:schemeClr val="tx1"/>
                </a:solidFill>
                <a:latin typeface="Mont Book"/>
              </a:rPr>
              <a:t>Difficult to ascertain what government is actually looking for</a:t>
            </a:r>
          </a:p>
          <a:p>
            <a:endParaRPr lang="en-US" dirty="0">
              <a:solidFill>
                <a:schemeClr val="tx1"/>
              </a:solidFill>
              <a:latin typeface="Mont Book"/>
            </a:endParaRPr>
          </a:p>
        </p:txBody>
      </p:sp>
      <p:pic>
        <p:nvPicPr>
          <p:cNvPr id="6" name="Picture 5" descr="A piece of paper with a red line drawn on it&#10;&#10;Description automatically generated with low confidence">
            <a:extLst>
              <a:ext uri="{FF2B5EF4-FFF2-40B4-BE49-F238E27FC236}">
                <a16:creationId xmlns:a16="http://schemas.microsoft.com/office/drawing/2014/main" id="{CD3803F0-9692-EC71-519A-0A94804091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1050" y="2181799"/>
            <a:ext cx="2786743" cy="3866001"/>
          </a:xfrm>
          <a:prstGeom prst="rect">
            <a:avLst/>
          </a:prstGeom>
        </p:spPr>
      </p:pic>
    </p:spTree>
    <p:extLst>
      <p:ext uri="{BB962C8B-B14F-4D97-AF65-F5344CB8AC3E}">
        <p14:creationId xmlns:p14="http://schemas.microsoft.com/office/powerpoint/2010/main" val="107009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7F44A1B-4EC8-C68B-0201-493D7AB30114}"/>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359FA3-532B-DF14-B8BC-83D67D3D1775}"/>
              </a:ext>
            </a:extLst>
          </p:cNvPr>
          <p:cNvSpPr>
            <a:spLocks noGrp="1"/>
          </p:cNvSpPr>
          <p:nvPr>
            <p:ph type="title"/>
          </p:nvPr>
        </p:nvSpPr>
        <p:spPr/>
        <p:txBody>
          <a:bodyPr/>
          <a:lstStyle/>
          <a:p>
            <a:r>
              <a:rPr lang="en-US" dirty="0"/>
              <a:t>Lowest Price Technically Acceptable (LPTA)</a:t>
            </a:r>
          </a:p>
        </p:txBody>
      </p:sp>
      <p:sp>
        <p:nvSpPr>
          <p:cNvPr id="3" name="Content Placeholder 2">
            <a:extLst>
              <a:ext uri="{FF2B5EF4-FFF2-40B4-BE49-F238E27FC236}">
                <a16:creationId xmlns:a16="http://schemas.microsoft.com/office/drawing/2014/main" id="{49E19439-8F8A-9F89-6881-C0010F3A837E}"/>
              </a:ext>
            </a:extLst>
          </p:cNvPr>
          <p:cNvSpPr>
            <a:spLocks noGrp="1"/>
          </p:cNvSpPr>
          <p:nvPr>
            <p:ph idx="1"/>
          </p:nvPr>
        </p:nvSpPr>
        <p:spPr>
          <a:xfrm>
            <a:off x="1066800" y="2318657"/>
            <a:ext cx="10287000" cy="3858306"/>
          </a:xfrm>
        </p:spPr>
        <p:txBody>
          <a:bodyPr lIns="91440" tIns="45720" rIns="91440" bIns="45720" anchor="t"/>
          <a:lstStyle/>
          <a:p>
            <a:pPr marL="0" indent="0">
              <a:buNone/>
            </a:pPr>
            <a:r>
              <a:rPr lang="en-US" dirty="0">
                <a:solidFill>
                  <a:schemeClr val="tx1"/>
                </a:solidFill>
                <a:latin typeface="Mont Book"/>
              </a:rPr>
              <a:t>FAR 15.101-2</a:t>
            </a:r>
          </a:p>
          <a:p>
            <a:pPr marL="0" indent="0">
              <a:spcBef>
                <a:spcPts val="1200"/>
              </a:spcBef>
              <a:buNone/>
            </a:pPr>
            <a:r>
              <a:rPr lang="en-US" sz="2200" b="0" dirty="0">
                <a:solidFill>
                  <a:schemeClr val="tx1"/>
                </a:solidFill>
                <a:latin typeface="Mont Book"/>
              </a:rPr>
              <a:t>Appropriate when a best value is expected from the selection of a technically acceptable proposal with the lowest price.</a:t>
            </a:r>
          </a:p>
          <a:p>
            <a:pPr lvl="1">
              <a:spcBef>
                <a:spcPts val="1200"/>
              </a:spcBef>
            </a:pPr>
            <a:r>
              <a:rPr lang="en-US" sz="2200" b="0" dirty="0">
                <a:solidFill>
                  <a:schemeClr val="tx1"/>
                </a:solidFill>
                <a:latin typeface="Mont Book"/>
              </a:rPr>
              <a:t>Should be used in instances where the Government is looking to purchase a commoditized product, service, or solution</a:t>
            </a:r>
          </a:p>
          <a:p>
            <a:pPr lvl="1">
              <a:spcBef>
                <a:spcPts val="1200"/>
              </a:spcBef>
            </a:pPr>
            <a:r>
              <a:rPr lang="en-US" sz="2200" b="0" dirty="0">
                <a:solidFill>
                  <a:schemeClr val="tx1"/>
                </a:solidFill>
                <a:latin typeface="Mont Book"/>
              </a:rPr>
              <a:t>Past performance may not be an evaluation factor</a:t>
            </a:r>
          </a:p>
          <a:p>
            <a:pPr lvl="1">
              <a:spcBef>
                <a:spcPts val="1200"/>
              </a:spcBef>
            </a:pPr>
            <a:r>
              <a:rPr lang="en-US" sz="2200" b="0" dirty="0">
                <a:solidFill>
                  <a:schemeClr val="tx1"/>
                </a:solidFill>
                <a:latin typeface="Mont Book"/>
              </a:rPr>
              <a:t>Trade-offs are NOT permitted, and proposals are not ranked</a:t>
            </a:r>
          </a:p>
          <a:p>
            <a:endParaRPr lang="en-US" dirty="0">
              <a:solidFill>
                <a:schemeClr val="tx1"/>
              </a:solidFill>
              <a:latin typeface="Mont Book"/>
            </a:endParaRPr>
          </a:p>
        </p:txBody>
      </p:sp>
    </p:spTree>
    <p:extLst>
      <p:ext uri="{BB962C8B-B14F-4D97-AF65-F5344CB8AC3E}">
        <p14:creationId xmlns:p14="http://schemas.microsoft.com/office/powerpoint/2010/main" val="393410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CF3AF02-8B54-E389-63DD-061ABB61CCB1}"/>
              </a:ext>
            </a:extLst>
          </p:cNvPr>
          <p:cNvSpPr/>
          <p:nvPr/>
        </p:nvSpPr>
        <p:spPr>
          <a:xfrm>
            <a:off x="283028" y="1828800"/>
            <a:ext cx="11604171"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DE85BF13-4382-5FBE-0496-4758EB8BE8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9175" y="2166083"/>
            <a:ext cx="2238477" cy="3810173"/>
          </a:xfrm>
          <a:prstGeom prst="rect">
            <a:avLst/>
          </a:prstGeom>
        </p:spPr>
      </p:pic>
      <p:sp>
        <p:nvSpPr>
          <p:cNvPr id="2" name="Title 1">
            <a:extLst>
              <a:ext uri="{FF2B5EF4-FFF2-40B4-BE49-F238E27FC236}">
                <a16:creationId xmlns:a16="http://schemas.microsoft.com/office/drawing/2014/main" id="{6A6D66DD-CA6E-3C65-0A2C-131A724042B3}"/>
              </a:ext>
            </a:extLst>
          </p:cNvPr>
          <p:cNvSpPr>
            <a:spLocks noGrp="1"/>
          </p:cNvSpPr>
          <p:nvPr>
            <p:ph type="title"/>
          </p:nvPr>
        </p:nvSpPr>
        <p:spPr>
          <a:xfrm>
            <a:off x="714375" y="1118631"/>
            <a:ext cx="10515600" cy="562532"/>
          </a:xfrm>
        </p:spPr>
        <p:txBody>
          <a:bodyPr/>
          <a:lstStyle/>
          <a:p>
            <a:r>
              <a:rPr lang="en-US" dirty="0"/>
              <a:t>LPTA Benefits</a:t>
            </a:r>
          </a:p>
        </p:txBody>
      </p:sp>
      <p:sp>
        <p:nvSpPr>
          <p:cNvPr id="3" name="Content Placeholder 2">
            <a:extLst>
              <a:ext uri="{FF2B5EF4-FFF2-40B4-BE49-F238E27FC236}">
                <a16:creationId xmlns:a16="http://schemas.microsoft.com/office/drawing/2014/main" id="{1BF926DC-4D16-1D4F-F4D7-3BAD9965B5FC}"/>
              </a:ext>
            </a:extLst>
          </p:cNvPr>
          <p:cNvSpPr>
            <a:spLocks noGrp="1"/>
          </p:cNvSpPr>
          <p:nvPr>
            <p:ph sz="half" idx="1"/>
          </p:nvPr>
        </p:nvSpPr>
        <p:spPr>
          <a:xfrm>
            <a:off x="838200" y="2141312"/>
            <a:ext cx="3457575" cy="4351338"/>
          </a:xfrm>
          <a:effectLst/>
        </p:spPr>
        <p:txBody>
          <a:bodyPr/>
          <a:lstStyle/>
          <a:p>
            <a:pPr marL="0" indent="0">
              <a:buNone/>
            </a:pPr>
            <a:r>
              <a:rPr lang="en-US" sz="2400" b="1" dirty="0">
                <a:solidFill>
                  <a:schemeClr val="tx1"/>
                </a:solidFill>
              </a:rPr>
              <a:t>For Government</a:t>
            </a:r>
          </a:p>
          <a:p>
            <a:pPr marL="228600" lvl="1">
              <a:buClr>
                <a:srgbClr val="00B050"/>
              </a:buClr>
              <a:buFont typeface="Wingdings" pitchFamily="2" charset="2"/>
              <a:buChar char="ü"/>
            </a:pPr>
            <a:r>
              <a:rPr lang="en-US" sz="2400" dirty="0">
                <a:solidFill>
                  <a:schemeClr val="tx1"/>
                </a:solidFill>
              </a:rPr>
              <a:t>Easier evaluation based solely on meeting requirements and price</a:t>
            </a:r>
          </a:p>
          <a:p>
            <a:pPr marL="228600" lvl="1">
              <a:buClr>
                <a:srgbClr val="00B050"/>
              </a:buClr>
              <a:buFont typeface="Wingdings" pitchFamily="2" charset="2"/>
              <a:buChar char="ü"/>
            </a:pPr>
            <a:r>
              <a:rPr lang="en-US" sz="2400" dirty="0">
                <a:solidFill>
                  <a:schemeClr val="tx1"/>
                </a:solidFill>
              </a:rPr>
              <a:t>Good for commoditized procurements, including IT products</a:t>
            </a:r>
          </a:p>
          <a:p>
            <a:pPr marL="228600" lvl="1">
              <a:buClr>
                <a:srgbClr val="00B050"/>
              </a:buClr>
              <a:buFont typeface="Wingdings" pitchFamily="2" charset="2"/>
              <a:buChar char="ü"/>
            </a:pPr>
            <a:r>
              <a:rPr lang="en-US" sz="2400" dirty="0">
                <a:solidFill>
                  <a:schemeClr val="tx1"/>
                </a:solidFill>
              </a:rPr>
              <a:t>Accepted approach during budgetary constraints</a:t>
            </a:r>
          </a:p>
          <a:p>
            <a:endParaRPr lang="en-US" sz="2400" dirty="0">
              <a:solidFill>
                <a:schemeClr val="tx1"/>
              </a:solidFill>
            </a:endParaRPr>
          </a:p>
        </p:txBody>
      </p:sp>
      <p:sp>
        <p:nvSpPr>
          <p:cNvPr id="4" name="Content Placeholder 3">
            <a:extLst>
              <a:ext uri="{FF2B5EF4-FFF2-40B4-BE49-F238E27FC236}">
                <a16:creationId xmlns:a16="http://schemas.microsoft.com/office/drawing/2014/main" id="{4EC0D5AB-2BDB-3656-7E0F-49794552AD6F}"/>
              </a:ext>
            </a:extLst>
          </p:cNvPr>
          <p:cNvSpPr>
            <a:spLocks noGrp="1"/>
          </p:cNvSpPr>
          <p:nvPr>
            <p:ph sz="half" idx="2"/>
          </p:nvPr>
        </p:nvSpPr>
        <p:spPr>
          <a:xfrm>
            <a:off x="4886325" y="2141312"/>
            <a:ext cx="3162300" cy="4351338"/>
          </a:xfrm>
          <a:effectLst/>
        </p:spPr>
        <p:txBody>
          <a:bodyPr/>
          <a:lstStyle/>
          <a:p>
            <a:pPr marL="0" indent="0">
              <a:buNone/>
            </a:pPr>
            <a:r>
              <a:rPr lang="en-US" sz="2400" b="1" dirty="0">
                <a:solidFill>
                  <a:schemeClr val="tx1"/>
                </a:solidFill>
                <a:latin typeface="Mont Book"/>
              </a:rPr>
              <a:t>For Contractors</a:t>
            </a:r>
          </a:p>
          <a:p>
            <a:pPr marL="228600" lvl="1">
              <a:buClr>
                <a:srgbClr val="00B050"/>
              </a:buClr>
              <a:buFont typeface="Wingdings" pitchFamily="2" charset="2"/>
              <a:buChar char="ü"/>
            </a:pPr>
            <a:r>
              <a:rPr lang="en-US" sz="2400" b="0" dirty="0">
                <a:solidFill>
                  <a:schemeClr val="tx1"/>
                </a:solidFill>
                <a:latin typeface="Mont Book"/>
              </a:rPr>
              <a:t>True commodity type proposals may be easier to prepare</a:t>
            </a:r>
          </a:p>
          <a:p>
            <a:pPr marL="228600" lvl="1">
              <a:buClr>
                <a:srgbClr val="00B050"/>
              </a:buClr>
              <a:buFont typeface="Wingdings" pitchFamily="2" charset="2"/>
              <a:buChar char="ü"/>
            </a:pPr>
            <a:r>
              <a:rPr lang="en-US" sz="2400" b="0" dirty="0">
                <a:solidFill>
                  <a:schemeClr val="tx1"/>
                </a:solidFill>
                <a:latin typeface="Mont Book"/>
              </a:rPr>
              <a:t>Easier bid/no bid decisions </a:t>
            </a:r>
          </a:p>
          <a:p>
            <a:pPr marL="228600" lvl="1">
              <a:buClr>
                <a:srgbClr val="00B050"/>
              </a:buClr>
              <a:buFont typeface="Wingdings" pitchFamily="2" charset="2"/>
              <a:buChar char="ü"/>
            </a:pPr>
            <a:r>
              <a:rPr lang="en-US" sz="2400" b="0" dirty="0">
                <a:solidFill>
                  <a:schemeClr val="tx1"/>
                </a:solidFill>
                <a:latin typeface="Mont Book"/>
              </a:rPr>
              <a:t>Beneficial for companies with low to minimal overhead</a:t>
            </a:r>
          </a:p>
          <a:p>
            <a:endParaRPr lang="en-US" sz="2400" dirty="0">
              <a:solidFill>
                <a:schemeClr val="tx1"/>
              </a:solidFill>
              <a:latin typeface="Mont Book"/>
            </a:endParaRPr>
          </a:p>
        </p:txBody>
      </p:sp>
    </p:spTree>
    <p:extLst>
      <p:ext uri="{BB962C8B-B14F-4D97-AF65-F5344CB8AC3E}">
        <p14:creationId xmlns:p14="http://schemas.microsoft.com/office/powerpoint/2010/main" val="69039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7E5AB3A4-C5CD-F146-78A0-F017DA85255F}"/>
              </a:ext>
            </a:extLst>
          </p:cNvPr>
          <p:cNvSpPr/>
          <p:nvPr/>
        </p:nvSpPr>
        <p:spPr>
          <a:xfrm>
            <a:off x="707571" y="1537252"/>
            <a:ext cx="10853058" cy="4863548"/>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ece of paper with a red line drawn on it&#10;&#10;Description automatically generated with low confidence">
            <a:extLst>
              <a:ext uri="{FF2B5EF4-FFF2-40B4-BE49-F238E27FC236}">
                <a16:creationId xmlns:a16="http://schemas.microsoft.com/office/drawing/2014/main" id="{62DF2418-CCB8-B0E6-CFE4-5CF495903E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1050" y="2181799"/>
            <a:ext cx="2786743" cy="3866001"/>
          </a:xfrm>
          <a:prstGeom prst="rect">
            <a:avLst/>
          </a:prstGeom>
        </p:spPr>
      </p:pic>
      <p:sp>
        <p:nvSpPr>
          <p:cNvPr id="2" name="Title 1">
            <a:extLst>
              <a:ext uri="{FF2B5EF4-FFF2-40B4-BE49-F238E27FC236}">
                <a16:creationId xmlns:a16="http://schemas.microsoft.com/office/drawing/2014/main" id="{6A6D66DD-CA6E-3C65-0A2C-131A724042B3}"/>
              </a:ext>
            </a:extLst>
          </p:cNvPr>
          <p:cNvSpPr>
            <a:spLocks noGrp="1"/>
          </p:cNvSpPr>
          <p:nvPr>
            <p:ph type="title"/>
          </p:nvPr>
        </p:nvSpPr>
        <p:spPr>
          <a:xfrm>
            <a:off x="1108982" y="862477"/>
            <a:ext cx="6267450" cy="562532"/>
          </a:xfrm>
        </p:spPr>
        <p:txBody>
          <a:bodyPr/>
          <a:lstStyle/>
          <a:p>
            <a:r>
              <a:rPr lang="en-US" dirty="0"/>
              <a:t>LPTA Risks</a:t>
            </a:r>
          </a:p>
        </p:txBody>
      </p:sp>
      <p:sp>
        <p:nvSpPr>
          <p:cNvPr id="3" name="Content Placeholder 2">
            <a:extLst>
              <a:ext uri="{FF2B5EF4-FFF2-40B4-BE49-F238E27FC236}">
                <a16:creationId xmlns:a16="http://schemas.microsoft.com/office/drawing/2014/main" id="{1BF926DC-4D16-1D4F-F4D7-3BAD9965B5FC}"/>
              </a:ext>
            </a:extLst>
          </p:cNvPr>
          <p:cNvSpPr>
            <a:spLocks noGrp="1"/>
          </p:cNvSpPr>
          <p:nvPr>
            <p:ph sz="half" idx="1"/>
          </p:nvPr>
        </p:nvSpPr>
        <p:spPr>
          <a:xfrm>
            <a:off x="1108982" y="1702791"/>
            <a:ext cx="3267075" cy="4351338"/>
          </a:xfrm>
          <a:effectLst/>
        </p:spPr>
        <p:txBody>
          <a:bodyPr/>
          <a:lstStyle/>
          <a:p>
            <a:pPr marL="0" indent="0">
              <a:buNone/>
            </a:pPr>
            <a:r>
              <a:rPr lang="en-US" sz="2200" b="1" dirty="0">
                <a:solidFill>
                  <a:schemeClr val="tx1"/>
                </a:solidFill>
              </a:rPr>
              <a:t>For Government</a:t>
            </a:r>
          </a:p>
          <a:p>
            <a:pPr marL="228600" lvl="1">
              <a:buSzPct val="60000"/>
              <a:buFont typeface=".Apple Color Emoji UI"/>
              <a:buChar char="❌"/>
            </a:pPr>
            <a:r>
              <a:rPr lang="en-US" sz="2200" dirty="0">
                <a:solidFill>
                  <a:schemeClr val="tx1"/>
                </a:solidFill>
              </a:rPr>
              <a:t>Classic Armageddon line – “We are in a billion-dollar rocket ship that went to the lowest bidder . . .” </a:t>
            </a:r>
          </a:p>
          <a:p>
            <a:pPr marL="228600" lvl="1">
              <a:buSzPct val="60000"/>
              <a:buFont typeface=".Apple Color Emoji UI"/>
              <a:buChar char="❌"/>
            </a:pPr>
            <a:r>
              <a:rPr lang="en-US" sz="2200" dirty="0">
                <a:solidFill>
                  <a:schemeClr val="tx1"/>
                </a:solidFill>
              </a:rPr>
              <a:t>Quality, project performance, and staffing may be at risk</a:t>
            </a:r>
          </a:p>
          <a:p>
            <a:pPr marL="228600" lvl="1">
              <a:buSzPct val="60000"/>
              <a:buFont typeface=".Apple Color Emoji UI"/>
              <a:buChar char="❌"/>
            </a:pPr>
            <a:r>
              <a:rPr lang="en-US" sz="2200" dirty="0">
                <a:solidFill>
                  <a:schemeClr val="tx1"/>
                </a:solidFill>
              </a:rPr>
              <a:t>May not be getting the most qualified vendor</a:t>
            </a:r>
          </a:p>
          <a:p>
            <a:endParaRPr lang="en-US" dirty="0">
              <a:solidFill>
                <a:schemeClr val="tx1"/>
              </a:solidFill>
            </a:endParaRPr>
          </a:p>
        </p:txBody>
      </p:sp>
      <p:sp>
        <p:nvSpPr>
          <p:cNvPr id="4" name="Content Placeholder 3">
            <a:extLst>
              <a:ext uri="{FF2B5EF4-FFF2-40B4-BE49-F238E27FC236}">
                <a16:creationId xmlns:a16="http://schemas.microsoft.com/office/drawing/2014/main" id="{4EC0D5AB-2BDB-3656-7E0F-49794552AD6F}"/>
              </a:ext>
            </a:extLst>
          </p:cNvPr>
          <p:cNvSpPr>
            <a:spLocks noGrp="1"/>
          </p:cNvSpPr>
          <p:nvPr>
            <p:ph sz="half" idx="2"/>
          </p:nvPr>
        </p:nvSpPr>
        <p:spPr>
          <a:xfrm>
            <a:off x="4376057" y="1702791"/>
            <a:ext cx="3676649" cy="4351338"/>
          </a:xfrm>
          <a:effectLst/>
        </p:spPr>
        <p:txBody>
          <a:bodyPr/>
          <a:lstStyle/>
          <a:p>
            <a:pPr marL="0" indent="0">
              <a:buNone/>
            </a:pPr>
            <a:r>
              <a:rPr lang="en-US" sz="2200" b="1" dirty="0">
                <a:solidFill>
                  <a:schemeClr val="tx1"/>
                </a:solidFill>
                <a:latin typeface="Mont Book"/>
              </a:rPr>
              <a:t>For Contractors</a:t>
            </a:r>
          </a:p>
          <a:p>
            <a:pPr marL="228600" lvl="1">
              <a:buSzPct val="60000"/>
              <a:buFont typeface=".Apple Color Emoji UI"/>
              <a:buChar char="❌"/>
            </a:pPr>
            <a:r>
              <a:rPr lang="en-US" sz="2200" b="0" dirty="0">
                <a:solidFill>
                  <a:schemeClr val="tx1"/>
                </a:solidFill>
                <a:latin typeface="Mont Book"/>
              </a:rPr>
              <a:t>Lower margins and profitability</a:t>
            </a:r>
          </a:p>
          <a:p>
            <a:pPr marL="228600" lvl="1">
              <a:buSzPct val="60000"/>
              <a:buFont typeface=".Apple Color Emoji UI"/>
              <a:buChar char="❌"/>
            </a:pPr>
            <a:r>
              <a:rPr lang="en-US" sz="2200" b="0" dirty="0">
                <a:solidFill>
                  <a:schemeClr val="tx1"/>
                </a:solidFill>
                <a:latin typeface="Mont Book"/>
              </a:rPr>
              <a:t>Recruiting and retention are challenges, pre- and post-award</a:t>
            </a:r>
          </a:p>
          <a:p>
            <a:pPr marL="228600" lvl="1">
              <a:buSzPct val="60000"/>
              <a:buFont typeface=".Apple Color Emoji UI"/>
              <a:buChar char="❌"/>
            </a:pPr>
            <a:r>
              <a:rPr lang="en-US" sz="2200" b="0" dirty="0">
                <a:solidFill>
                  <a:schemeClr val="tx1"/>
                </a:solidFill>
                <a:latin typeface="Mont Book"/>
              </a:rPr>
              <a:t>Performance sometimes an issue based on lack of qualified staff</a:t>
            </a:r>
          </a:p>
          <a:p>
            <a:pPr marL="228600" lvl="1">
              <a:buSzPct val="60000"/>
              <a:buFont typeface=".Apple Color Emoji UI"/>
              <a:buChar char="❌"/>
            </a:pPr>
            <a:r>
              <a:rPr lang="en-US" sz="2200" b="0" dirty="0">
                <a:solidFill>
                  <a:schemeClr val="tx1"/>
                </a:solidFill>
                <a:latin typeface="Mont Book"/>
              </a:rPr>
              <a:t>Providing “value add” services that will not be evaluated - exceeding the minimum gets no additional credit</a:t>
            </a:r>
          </a:p>
          <a:p>
            <a:endParaRPr lang="en-US" sz="2200" dirty="0">
              <a:solidFill>
                <a:schemeClr val="tx1"/>
              </a:solidFill>
              <a:latin typeface="Mont Book"/>
            </a:endParaRPr>
          </a:p>
        </p:txBody>
      </p:sp>
    </p:spTree>
    <p:extLst>
      <p:ext uri="{BB962C8B-B14F-4D97-AF65-F5344CB8AC3E}">
        <p14:creationId xmlns:p14="http://schemas.microsoft.com/office/powerpoint/2010/main" val="147196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F2D8-378B-80BA-5E82-0422E7079439}"/>
              </a:ext>
            </a:extLst>
          </p:cNvPr>
          <p:cNvSpPr>
            <a:spLocks noGrp="1"/>
          </p:cNvSpPr>
          <p:nvPr>
            <p:ph type="title"/>
          </p:nvPr>
        </p:nvSpPr>
        <p:spPr>
          <a:xfrm>
            <a:off x="831850" y="2873829"/>
            <a:ext cx="10515600" cy="1688646"/>
          </a:xfrm>
        </p:spPr>
        <p:txBody>
          <a:bodyPr anchor="t"/>
          <a:lstStyle/>
          <a:p>
            <a:pPr algn="ctr"/>
            <a:r>
              <a:rPr lang="en-US" dirty="0"/>
              <a:t>Price vs Cost</a:t>
            </a:r>
          </a:p>
        </p:txBody>
      </p:sp>
    </p:spTree>
    <p:extLst>
      <p:ext uri="{BB962C8B-B14F-4D97-AF65-F5344CB8AC3E}">
        <p14:creationId xmlns:p14="http://schemas.microsoft.com/office/powerpoint/2010/main" val="3014854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8D60249-3896-D129-4289-A3F517AF1D00}"/>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718301-5521-F535-9143-0CF794A6CABB}"/>
              </a:ext>
            </a:extLst>
          </p:cNvPr>
          <p:cNvSpPr>
            <a:spLocks noGrp="1"/>
          </p:cNvSpPr>
          <p:nvPr>
            <p:ph type="title"/>
          </p:nvPr>
        </p:nvSpPr>
        <p:spPr/>
        <p:txBody>
          <a:bodyPr/>
          <a:lstStyle/>
          <a:p>
            <a:r>
              <a:rPr lang="en-US" dirty="0"/>
              <a:t>Price Reasonableness vs Cost Realism</a:t>
            </a:r>
          </a:p>
        </p:txBody>
      </p:sp>
      <p:sp>
        <p:nvSpPr>
          <p:cNvPr id="3" name="Content Placeholder 2">
            <a:extLst>
              <a:ext uri="{FF2B5EF4-FFF2-40B4-BE49-F238E27FC236}">
                <a16:creationId xmlns:a16="http://schemas.microsoft.com/office/drawing/2014/main" id="{BD3AB09D-E2FA-9998-3EE8-E5C6099426FF}"/>
              </a:ext>
            </a:extLst>
          </p:cNvPr>
          <p:cNvSpPr>
            <a:spLocks noGrp="1"/>
          </p:cNvSpPr>
          <p:nvPr>
            <p:ph idx="1"/>
          </p:nvPr>
        </p:nvSpPr>
        <p:spPr>
          <a:xfrm>
            <a:off x="1262742" y="2100943"/>
            <a:ext cx="10091057" cy="4076020"/>
          </a:xfrm>
        </p:spPr>
        <p:txBody>
          <a:bodyPr/>
          <a:lstStyle/>
          <a:p>
            <a:pPr marL="0" indent="0">
              <a:buNone/>
            </a:pPr>
            <a:r>
              <a:rPr lang="en-US" sz="2400" dirty="0">
                <a:solidFill>
                  <a:schemeClr val="tx1"/>
                </a:solidFill>
                <a:latin typeface="Mont Book"/>
              </a:rPr>
              <a:t>Reasonableness (FAR 15.404-1(a))</a:t>
            </a:r>
          </a:p>
          <a:p>
            <a:pPr marL="0" indent="0">
              <a:buNone/>
            </a:pPr>
            <a:r>
              <a:rPr lang="en-US" sz="2400" b="0" dirty="0">
                <a:solidFill>
                  <a:schemeClr val="tx1"/>
                </a:solidFill>
                <a:latin typeface="Mont Book"/>
              </a:rPr>
              <a:t>Should answer the question: Is the Government paying too much or are my rates too high? Companies need to justify how they derived their rates and provide proof of their pricing.</a:t>
            </a:r>
          </a:p>
          <a:p>
            <a:endParaRPr lang="en-US" sz="2400" b="0" dirty="0">
              <a:solidFill>
                <a:schemeClr val="tx1"/>
              </a:solidFill>
              <a:latin typeface="Mont Book"/>
            </a:endParaRPr>
          </a:p>
          <a:p>
            <a:pPr marL="0" indent="0">
              <a:buNone/>
            </a:pPr>
            <a:r>
              <a:rPr lang="en-US" sz="2400" dirty="0">
                <a:solidFill>
                  <a:schemeClr val="tx1"/>
                </a:solidFill>
                <a:latin typeface="Mont Book"/>
              </a:rPr>
              <a:t>Realism (FAR 15.404-1(d)(3))</a:t>
            </a:r>
          </a:p>
          <a:p>
            <a:pPr marL="0" indent="0">
              <a:buNone/>
            </a:pPr>
            <a:r>
              <a:rPr lang="en-US" sz="2400" b="0" dirty="0">
                <a:solidFill>
                  <a:schemeClr val="tx1"/>
                </a:solidFill>
                <a:latin typeface="Mont Book"/>
              </a:rPr>
              <a:t>Should answer the question: Do I clearly understand the solicitation requirements and have mapped the labor categories appropriately to the hours or are my rates too low? Companies need to provide data other than certified cost or pricing data to support cost realism.</a:t>
            </a:r>
          </a:p>
          <a:p>
            <a:endParaRPr lang="en-US" sz="2400" b="0" dirty="0">
              <a:solidFill>
                <a:schemeClr val="tx1"/>
              </a:solidFill>
              <a:latin typeface="Mont Book"/>
            </a:endParaRPr>
          </a:p>
        </p:txBody>
      </p:sp>
    </p:spTree>
    <p:extLst>
      <p:ext uri="{BB962C8B-B14F-4D97-AF65-F5344CB8AC3E}">
        <p14:creationId xmlns:p14="http://schemas.microsoft.com/office/powerpoint/2010/main" val="228776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07D60E9-EC91-B078-04FD-B7729BA63D66}"/>
              </a:ext>
            </a:extLst>
          </p:cNvPr>
          <p:cNvSpPr/>
          <p:nvPr/>
        </p:nvSpPr>
        <p:spPr>
          <a:xfrm>
            <a:off x="707571" y="1497496"/>
            <a:ext cx="10853058" cy="4903304"/>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AC56A-B177-C567-1686-305744EBE981}"/>
              </a:ext>
            </a:extLst>
          </p:cNvPr>
          <p:cNvSpPr>
            <a:spLocks noGrp="1"/>
          </p:cNvSpPr>
          <p:nvPr>
            <p:ph type="title"/>
          </p:nvPr>
        </p:nvSpPr>
        <p:spPr>
          <a:xfrm>
            <a:off x="985925" y="778286"/>
            <a:ext cx="7458075" cy="515031"/>
          </a:xfrm>
        </p:spPr>
        <p:txBody>
          <a:bodyPr/>
          <a:lstStyle/>
          <a:p>
            <a:r>
              <a:rPr lang="en-US" dirty="0"/>
              <a:t>Price Reasonableness</a:t>
            </a:r>
          </a:p>
        </p:txBody>
      </p:sp>
      <p:pic>
        <p:nvPicPr>
          <p:cNvPr id="4" name="Content Placeholder 3" descr="A picture containing text&#10;&#10;Description automatically generated">
            <a:extLst>
              <a:ext uri="{FF2B5EF4-FFF2-40B4-BE49-F238E27FC236}">
                <a16:creationId xmlns:a16="http://schemas.microsoft.com/office/drawing/2014/main" id="{5674C01B-1B6B-1A21-F6B5-C5BA6EC6C4F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95658" y="2139722"/>
            <a:ext cx="2460171" cy="3690257"/>
          </a:xfrm>
          <a:prstGeom prst="rect">
            <a:avLst/>
          </a:prstGeom>
        </p:spPr>
      </p:pic>
      <p:sp>
        <p:nvSpPr>
          <p:cNvPr id="12" name="Content Placeholder 11">
            <a:extLst>
              <a:ext uri="{FF2B5EF4-FFF2-40B4-BE49-F238E27FC236}">
                <a16:creationId xmlns:a16="http://schemas.microsoft.com/office/drawing/2014/main" id="{CD71C3EF-9F75-FFC8-D064-7F5FC705BEA9}"/>
              </a:ext>
            </a:extLst>
          </p:cNvPr>
          <p:cNvSpPr txBox="1">
            <a:spLocks/>
          </p:cNvSpPr>
          <p:nvPr/>
        </p:nvSpPr>
        <p:spPr>
          <a:xfrm>
            <a:off x="936171" y="1682975"/>
            <a:ext cx="7859487" cy="4603750"/>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0" dirty="0">
                <a:solidFill>
                  <a:schemeClr val="tx1"/>
                </a:solidFill>
                <a:latin typeface="Mont Book"/>
              </a:rPr>
              <a:t>The Government uses seven techniques and procedures to ensure a fair and reasonable submission (FAR 15.404-1(b)(2):</a:t>
            </a:r>
          </a:p>
          <a:p>
            <a:pPr marL="569913" lvl="1" indent="-457200">
              <a:buFont typeface="+mj-lt"/>
              <a:buAutoNum type="arabicPeriod"/>
            </a:pPr>
            <a:r>
              <a:rPr lang="en-US" sz="2200" b="0" dirty="0">
                <a:solidFill>
                  <a:schemeClr val="tx1"/>
                </a:solidFill>
                <a:latin typeface="Mont Book"/>
              </a:rPr>
              <a:t>Comparison of proposed prices received in response to the solicitation – Preferred technique</a:t>
            </a:r>
          </a:p>
          <a:p>
            <a:pPr marL="569913" lvl="1" indent="-457200">
              <a:buFont typeface="+mj-lt"/>
              <a:buAutoNum type="arabicPeriod"/>
            </a:pPr>
            <a:r>
              <a:rPr lang="en-US" sz="2200" b="0" dirty="0">
                <a:solidFill>
                  <a:schemeClr val="tx1"/>
                </a:solidFill>
                <a:latin typeface="Mont Book"/>
              </a:rPr>
              <a:t>Comparison of the proposed prices to historical prices paid</a:t>
            </a:r>
          </a:p>
          <a:p>
            <a:pPr marL="569913" lvl="1" indent="-457200">
              <a:buFont typeface="+mj-lt"/>
              <a:buAutoNum type="arabicPeriod"/>
            </a:pPr>
            <a:r>
              <a:rPr lang="en-US" sz="2200" b="0" dirty="0">
                <a:solidFill>
                  <a:schemeClr val="tx1"/>
                </a:solidFill>
                <a:latin typeface="Mont Book"/>
              </a:rPr>
              <a:t>Use of parametric estimating methods/application of rough yardsticks </a:t>
            </a:r>
          </a:p>
          <a:p>
            <a:pPr marL="569913" lvl="1" indent="-457200">
              <a:buFont typeface="+mj-lt"/>
              <a:buAutoNum type="arabicPeriod"/>
            </a:pPr>
            <a:r>
              <a:rPr lang="en-US" sz="2200" b="0" dirty="0">
                <a:solidFill>
                  <a:schemeClr val="tx1"/>
                </a:solidFill>
                <a:latin typeface="Mont Book"/>
              </a:rPr>
              <a:t>Comparison with competitive published price lists</a:t>
            </a:r>
          </a:p>
          <a:p>
            <a:pPr marL="569913" lvl="1" indent="-457200">
              <a:buFont typeface="+mj-lt"/>
              <a:buAutoNum type="arabicPeriod"/>
            </a:pPr>
            <a:r>
              <a:rPr lang="en-US" sz="2200" b="0" dirty="0">
                <a:solidFill>
                  <a:schemeClr val="tx1"/>
                </a:solidFill>
                <a:latin typeface="Mont Book"/>
              </a:rPr>
              <a:t>Comparison of proposed prices with independent Government cost estimates (IGCEs)</a:t>
            </a:r>
          </a:p>
          <a:p>
            <a:pPr marL="569913" lvl="1" indent="-457200">
              <a:buFont typeface="+mj-lt"/>
              <a:buAutoNum type="arabicPeriod"/>
            </a:pPr>
            <a:r>
              <a:rPr lang="en-US" sz="2200" b="0" dirty="0">
                <a:solidFill>
                  <a:schemeClr val="tx1"/>
                </a:solidFill>
                <a:latin typeface="Mont Book"/>
              </a:rPr>
              <a:t>Comparison of proposed prices with prices obtained through market research for the same or similar items</a:t>
            </a:r>
          </a:p>
          <a:p>
            <a:pPr marL="569913" lvl="1" indent="-457200">
              <a:buFont typeface="+mj-lt"/>
              <a:buAutoNum type="arabicPeriod"/>
            </a:pPr>
            <a:r>
              <a:rPr lang="en-US" sz="2200" b="0" dirty="0">
                <a:solidFill>
                  <a:schemeClr val="tx1"/>
                </a:solidFill>
                <a:latin typeface="Mont Book"/>
              </a:rPr>
              <a:t>Analysis of data other than certified cost or pricing data</a:t>
            </a:r>
          </a:p>
          <a:p>
            <a:endParaRPr lang="en-US" sz="2200" b="0" dirty="0">
              <a:solidFill>
                <a:schemeClr val="tx1"/>
              </a:solidFill>
              <a:latin typeface="Mont Book"/>
            </a:endParaRPr>
          </a:p>
        </p:txBody>
      </p:sp>
    </p:spTree>
    <p:extLst>
      <p:ext uri="{BB962C8B-B14F-4D97-AF65-F5344CB8AC3E}">
        <p14:creationId xmlns:p14="http://schemas.microsoft.com/office/powerpoint/2010/main" val="178874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68F6-21B3-C192-CD69-3A5166F47BC0}"/>
              </a:ext>
            </a:extLst>
          </p:cNvPr>
          <p:cNvSpPr>
            <a:spLocks noGrp="1"/>
          </p:cNvSpPr>
          <p:nvPr>
            <p:ph type="title"/>
          </p:nvPr>
        </p:nvSpPr>
        <p:spPr>
          <a:xfrm>
            <a:off x="340195" y="2284534"/>
            <a:ext cx="11566055" cy="773724"/>
          </a:xfrm>
        </p:spPr>
        <p:txBody>
          <a:bodyPr/>
          <a:lstStyle/>
          <a:p>
            <a:pPr algn="ctr"/>
            <a:r>
              <a:rPr lang="en-US" sz="5400" dirty="0">
                <a:effectLst>
                  <a:outerShdw blurRad="50800" dist="38100" dir="5400000" algn="t" rotWithShape="0">
                    <a:prstClr val="black">
                      <a:alpha val="40000"/>
                    </a:prstClr>
                  </a:outerShdw>
                </a:effectLst>
              </a:rPr>
              <a:t>Pricing for Proposal and Capture Professionals</a:t>
            </a:r>
          </a:p>
        </p:txBody>
      </p:sp>
      <p:sp>
        <p:nvSpPr>
          <p:cNvPr id="3" name="Content Placeholder 2">
            <a:extLst>
              <a:ext uri="{FF2B5EF4-FFF2-40B4-BE49-F238E27FC236}">
                <a16:creationId xmlns:a16="http://schemas.microsoft.com/office/drawing/2014/main" id="{14A4DC7F-D4D8-29BB-BEDF-E61CB885CA2A}"/>
              </a:ext>
            </a:extLst>
          </p:cNvPr>
          <p:cNvSpPr>
            <a:spLocks noGrp="1"/>
          </p:cNvSpPr>
          <p:nvPr>
            <p:ph idx="1"/>
          </p:nvPr>
        </p:nvSpPr>
        <p:spPr>
          <a:xfrm>
            <a:off x="838200" y="3978244"/>
            <a:ext cx="10515600" cy="773724"/>
          </a:xfrm>
        </p:spPr>
        <p:txBody>
          <a:bodyPr/>
          <a:lstStyle/>
          <a:p>
            <a:pPr marL="0" indent="0" algn="ctr">
              <a:buNone/>
            </a:pPr>
            <a:r>
              <a:rPr lang="en-US" sz="3200" dirty="0">
                <a:effectLst>
                  <a:outerShdw blurRad="50800" dist="38100" dir="5400000" algn="t" rotWithShape="0">
                    <a:prstClr val="black">
                      <a:alpha val="40000"/>
                    </a:prstClr>
                  </a:outerShdw>
                </a:effectLst>
              </a:rPr>
              <a:t>Debi McGhee – General Manager, Capture</a:t>
            </a:r>
          </a:p>
        </p:txBody>
      </p:sp>
      <p:pic>
        <p:nvPicPr>
          <p:cNvPr id="4" name="Picture 3" descr="A black and white sign with white text&#10;&#10;Description automatically generated">
            <a:extLst>
              <a:ext uri="{FF2B5EF4-FFF2-40B4-BE49-F238E27FC236}">
                <a16:creationId xmlns:a16="http://schemas.microsoft.com/office/drawing/2014/main" id="{375B9E33-C53B-9757-E742-02C96AC8A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5366" y="4668610"/>
            <a:ext cx="3024065" cy="1058423"/>
          </a:xfrm>
          <a:prstGeom prst="rect">
            <a:avLst/>
          </a:prstGeom>
        </p:spPr>
      </p:pic>
    </p:spTree>
    <p:extLst>
      <p:ext uri="{BB962C8B-B14F-4D97-AF65-F5344CB8AC3E}">
        <p14:creationId xmlns:p14="http://schemas.microsoft.com/office/powerpoint/2010/main" val="98790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E5CD742-6CCE-662E-FA3E-86C9B45F76AA}"/>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3D848-759A-3394-E0B2-2AEF865D8955}"/>
              </a:ext>
            </a:extLst>
          </p:cNvPr>
          <p:cNvSpPr>
            <a:spLocks noGrp="1"/>
          </p:cNvSpPr>
          <p:nvPr>
            <p:ph type="title"/>
          </p:nvPr>
        </p:nvSpPr>
        <p:spPr>
          <a:xfrm>
            <a:off x="838200" y="928006"/>
            <a:ext cx="10515600" cy="515031"/>
          </a:xfrm>
        </p:spPr>
        <p:txBody>
          <a:bodyPr/>
          <a:lstStyle/>
          <a:p>
            <a:r>
              <a:rPr lang="en-US" dirty="0"/>
              <a:t>Cost Realism Analysis</a:t>
            </a:r>
          </a:p>
        </p:txBody>
      </p:sp>
      <p:sp>
        <p:nvSpPr>
          <p:cNvPr id="3" name="Content Placeholder 2">
            <a:extLst>
              <a:ext uri="{FF2B5EF4-FFF2-40B4-BE49-F238E27FC236}">
                <a16:creationId xmlns:a16="http://schemas.microsoft.com/office/drawing/2014/main" id="{5A513734-B1AA-7DEA-6465-533FD83668A5}"/>
              </a:ext>
            </a:extLst>
          </p:cNvPr>
          <p:cNvSpPr>
            <a:spLocks noGrp="1"/>
          </p:cNvSpPr>
          <p:nvPr>
            <p:ph idx="1"/>
          </p:nvPr>
        </p:nvSpPr>
        <p:spPr>
          <a:xfrm>
            <a:off x="1055914" y="2043675"/>
            <a:ext cx="10156371" cy="3687537"/>
          </a:xfrm>
        </p:spPr>
        <p:txBody>
          <a:bodyPr lIns="91440" tIns="45720" rIns="91440" bIns="45720" anchor="t"/>
          <a:lstStyle/>
          <a:p>
            <a:pPr marL="0" indent="0" fontAlgn="base">
              <a:lnSpc>
                <a:spcPct val="120000"/>
              </a:lnSpc>
              <a:buNone/>
            </a:pPr>
            <a:r>
              <a:rPr lang="en-US" sz="2400" b="1" dirty="0">
                <a:solidFill>
                  <a:schemeClr val="tx1"/>
                </a:solidFill>
                <a:latin typeface="Mont Bold"/>
              </a:rPr>
              <a:t>FAR 15.404-1</a:t>
            </a:r>
            <a:r>
              <a:rPr lang="en-US" sz="2400" dirty="0">
                <a:solidFill>
                  <a:schemeClr val="tx1"/>
                </a:solidFill>
                <a:latin typeface="Mont Bold"/>
              </a:rPr>
              <a:t> </a:t>
            </a:r>
            <a:endParaRPr lang="en-US" sz="2400" b="1" dirty="0">
              <a:solidFill>
                <a:schemeClr val="tx1"/>
              </a:solidFill>
            </a:endParaRPr>
          </a:p>
          <a:p>
            <a:pPr marL="0" indent="0" fontAlgn="base">
              <a:lnSpc>
                <a:spcPct val="100000"/>
              </a:lnSpc>
              <a:buNone/>
            </a:pPr>
            <a:r>
              <a:rPr lang="en-US" sz="2400" b="0" u="none" strike="noStrike" dirty="0">
                <a:solidFill>
                  <a:schemeClr val="tx1"/>
                </a:solidFill>
                <a:effectLst/>
                <a:latin typeface="inherit"/>
              </a:rPr>
              <a:t>(1)</a:t>
            </a:r>
            <a:r>
              <a:rPr lang="en-US" sz="2400" b="0" u="none" strike="noStrike" dirty="0">
                <a:solidFill>
                  <a:schemeClr val="tx1"/>
                </a:solidFill>
                <a:effectLst/>
                <a:latin typeface="open_sansregular"/>
              </a:rPr>
              <a:t> </a:t>
            </a:r>
            <a:r>
              <a:rPr lang="en-US" sz="2400" b="0" u="none" strike="noStrike" dirty="0">
                <a:solidFill>
                  <a:schemeClr val="tx1"/>
                </a:solidFill>
                <a:effectLst/>
                <a:latin typeface="inherit"/>
              </a:rPr>
              <a:t>Cost realism</a:t>
            </a:r>
            <a:r>
              <a:rPr lang="en-US" sz="2400" b="0" u="none" strike="noStrike" dirty="0">
                <a:solidFill>
                  <a:schemeClr val="tx1"/>
                </a:solidFill>
                <a:effectLst/>
                <a:latin typeface="open_sansregular"/>
              </a:rPr>
              <a:t> analysis is the process of independently reviewing and evaluating specific elements of each </a:t>
            </a:r>
            <a:r>
              <a:rPr lang="en-US" sz="2400" b="0" u="none" strike="noStrike" dirty="0">
                <a:solidFill>
                  <a:schemeClr val="tx1"/>
                </a:solidFill>
                <a:effectLst/>
                <a:latin typeface="inherit"/>
              </a:rPr>
              <a:t>offeror</a:t>
            </a:r>
            <a:r>
              <a:rPr lang="en-US" sz="2400" b="0" u="none" strike="noStrike" dirty="0">
                <a:solidFill>
                  <a:schemeClr val="tx1"/>
                </a:solidFill>
                <a:effectLst/>
                <a:latin typeface="open_sansregular"/>
              </a:rPr>
              <a:t>’s proposed cost estimate to determine whether the estimated proposed cost elements are realistic for the work to be performed.</a:t>
            </a:r>
            <a:endParaRPr lang="en-US" sz="2400" b="0" dirty="0">
              <a:solidFill>
                <a:schemeClr val="tx1"/>
              </a:solidFill>
              <a:latin typeface="open_sansregular"/>
            </a:endParaRPr>
          </a:p>
          <a:p>
            <a:pPr marL="0" indent="0" fontAlgn="base">
              <a:lnSpc>
                <a:spcPct val="100000"/>
              </a:lnSpc>
              <a:buNone/>
            </a:pPr>
            <a:r>
              <a:rPr lang="en-US" sz="2400" b="0" u="none" strike="noStrike" dirty="0">
                <a:solidFill>
                  <a:schemeClr val="tx1"/>
                </a:solidFill>
                <a:effectLst/>
                <a:latin typeface="inherit"/>
              </a:rPr>
              <a:t>(2)</a:t>
            </a:r>
            <a:r>
              <a:rPr lang="en-US" sz="2400" b="0" u="none" strike="noStrike" dirty="0">
                <a:solidFill>
                  <a:schemeClr val="tx1"/>
                </a:solidFill>
                <a:effectLst/>
                <a:latin typeface="open_sansregular"/>
              </a:rPr>
              <a:t> </a:t>
            </a:r>
            <a:r>
              <a:rPr lang="en-US" sz="2400" b="0" u="none" strike="noStrike" dirty="0">
                <a:solidFill>
                  <a:schemeClr val="tx1"/>
                </a:solidFill>
                <a:effectLst/>
                <a:latin typeface="inherit"/>
              </a:rPr>
              <a:t>Cost realism</a:t>
            </a:r>
            <a:r>
              <a:rPr lang="en-US" sz="2400" b="0" u="none" strike="noStrike" dirty="0">
                <a:solidFill>
                  <a:schemeClr val="tx1"/>
                </a:solidFill>
                <a:effectLst/>
                <a:latin typeface="open_sansregular"/>
              </a:rPr>
              <a:t> analyses </a:t>
            </a:r>
            <a:r>
              <a:rPr lang="en-US" sz="2400" b="0" u="none" strike="noStrike" dirty="0">
                <a:solidFill>
                  <a:schemeClr val="tx1"/>
                </a:solidFill>
                <a:effectLst/>
                <a:latin typeface="inherit"/>
              </a:rPr>
              <a:t>shall</a:t>
            </a:r>
            <a:r>
              <a:rPr lang="en-US" sz="2400" b="0" u="none" strike="noStrike" dirty="0">
                <a:solidFill>
                  <a:schemeClr val="tx1"/>
                </a:solidFill>
                <a:effectLst/>
                <a:latin typeface="open_sansregular"/>
              </a:rPr>
              <a:t> be performed on cost-reimbursement contracts to determine the probable cost of performance for each </a:t>
            </a:r>
            <a:r>
              <a:rPr lang="en-US" sz="2400" b="0" u="none" strike="noStrike" dirty="0">
                <a:solidFill>
                  <a:schemeClr val="tx1"/>
                </a:solidFill>
                <a:effectLst/>
                <a:latin typeface="inherit"/>
              </a:rPr>
              <a:t>offeror</a:t>
            </a:r>
            <a:endParaRPr lang="en-US" sz="2400" b="0" dirty="0">
              <a:solidFill>
                <a:schemeClr val="tx1"/>
              </a:solidFill>
              <a:latin typeface="open_sansregular"/>
            </a:endParaRPr>
          </a:p>
          <a:p>
            <a:pPr marL="0" indent="0">
              <a:lnSpc>
                <a:spcPct val="100000"/>
              </a:lnSpc>
              <a:buNone/>
            </a:pPr>
            <a:r>
              <a:rPr lang="en-US" sz="2400" b="0" dirty="0">
                <a:solidFill>
                  <a:schemeClr val="tx1"/>
                </a:solidFill>
                <a:latin typeface="inherit"/>
              </a:rPr>
              <a:t>(</a:t>
            </a:r>
            <a:r>
              <a:rPr lang="en-US" sz="2400" b="0" u="none" strike="noStrike" dirty="0">
                <a:solidFill>
                  <a:schemeClr val="tx1"/>
                </a:solidFill>
                <a:effectLst/>
                <a:latin typeface="inherit"/>
              </a:rPr>
              <a:t>3)</a:t>
            </a:r>
            <a:r>
              <a:rPr lang="en-US" sz="2400" b="0" u="none" strike="noStrike" dirty="0">
                <a:solidFill>
                  <a:schemeClr val="tx1"/>
                </a:solidFill>
                <a:effectLst/>
                <a:latin typeface="open_sansregular"/>
              </a:rPr>
              <a:t> </a:t>
            </a:r>
            <a:r>
              <a:rPr lang="en-US" sz="2400" b="0" u="none" strike="noStrike" dirty="0">
                <a:solidFill>
                  <a:schemeClr val="tx1"/>
                </a:solidFill>
                <a:effectLst/>
                <a:latin typeface="inherit"/>
              </a:rPr>
              <a:t>Cost realism</a:t>
            </a:r>
            <a:r>
              <a:rPr lang="en-US" sz="2400" b="0" u="none" strike="noStrike" dirty="0">
                <a:solidFill>
                  <a:schemeClr val="tx1"/>
                </a:solidFill>
                <a:effectLst/>
                <a:latin typeface="open_sansregular"/>
              </a:rPr>
              <a:t> analyses </a:t>
            </a:r>
            <a:r>
              <a:rPr lang="en-US" sz="2400" b="0" u="none" strike="noStrike" dirty="0">
                <a:solidFill>
                  <a:schemeClr val="tx1"/>
                </a:solidFill>
                <a:effectLst/>
                <a:latin typeface="inherit"/>
              </a:rPr>
              <a:t>may</a:t>
            </a:r>
            <a:r>
              <a:rPr lang="en-US" sz="2400" b="0" u="none" strike="noStrike" dirty="0">
                <a:solidFill>
                  <a:schemeClr val="tx1"/>
                </a:solidFill>
                <a:effectLst/>
                <a:latin typeface="open_sansregular"/>
              </a:rPr>
              <a:t> also be used on competitive fixed-</a:t>
            </a:r>
            <a:r>
              <a:rPr lang="en-US" sz="2400" b="0" u="none" strike="noStrike" dirty="0">
                <a:solidFill>
                  <a:schemeClr val="tx1"/>
                </a:solidFill>
                <a:effectLst/>
                <a:latin typeface="inherit"/>
              </a:rPr>
              <a:t>price</a:t>
            </a:r>
            <a:r>
              <a:rPr lang="en-US" sz="2400" b="0" u="none" strike="noStrike" dirty="0">
                <a:solidFill>
                  <a:schemeClr val="tx1"/>
                </a:solidFill>
                <a:effectLst/>
                <a:latin typeface="open_sansregular"/>
              </a:rPr>
              <a:t> incentive contracts</a:t>
            </a:r>
            <a:r>
              <a:rPr lang="en-US" sz="2400" b="0" dirty="0">
                <a:solidFill>
                  <a:schemeClr val="tx1"/>
                </a:solidFill>
                <a:latin typeface="open_sansregular"/>
              </a:rPr>
              <a:t> </a:t>
            </a:r>
          </a:p>
        </p:txBody>
      </p:sp>
    </p:spTree>
    <p:extLst>
      <p:ext uri="{BB962C8B-B14F-4D97-AF65-F5344CB8AC3E}">
        <p14:creationId xmlns:p14="http://schemas.microsoft.com/office/powerpoint/2010/main" val="1691461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D7C6-AE60-DE29-8C2F-6FA728B02DBD}"/>
              </a:ext>
            </a:extLst>
          </p:cNvPr>
          <p:cNvSpPr>
            <a:spLocks noGrp="1"/>
          </p:cNvSpPr>
          <p:nvPr>
            <p:ph type="title"/>
          </p:nvPr>
        </p:nvSpPr>
        <p:spPr>
          <a:xfrm>
            <a:off x="831850" y="2982686"/>
            <a:ext cx="10515600" cy="1579789"/>
          </a:xfrm>
        </p:spPr>
        <p:txBody>
          <a:bodyPr anchor="t"/>
          <a:lstStyle/>
          <a:p>
            <a:pPr algn="ctr"/>
            <a:r>
              <a:rPr lang="en-US" dirty="0"/>
              <a:t>Firm Fixed Price</a:t>
            </a:r>
          </a:p>
        </p:txBody>
      </p:sp>
    </p:spTree>
    <p:extLst>
      <p:ext uri="{BB962C8B-B14F-4D97-AF65-F5344CB8AC3E}">
        <p14:creationId xmlns:p14="http://schemas.microsoft.com/office/powerpoint/2010/main" val="3432489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D70BBCF-F211-FB63-200E-FBA9F17ED9A5}"/>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B87B34-0B16-563A-2E68-D7C2F96F6E4C}"/>
              </a:ext>
            </a:extLst>
          </p:cNvPr>
          <p:cNvSpPr>
            <a:spLocks noGrp="1"/>
          </p:cNvSpPr>
          <p:nvPr>
            <p:ph type="title"/>
          </p:nvPr>
        </p:nvSpPr>
        <p:spPr/>
        <p:txBody>
          <a:bodyPr/>
          <a:lstStyle/>
          <a:p>
            <a:r>
              <a:rPr lang="en-US" dirty="0"/>
              <a:t>Firm Fixed Price (FFP) Contracts</a:t>
            </a:r>
          </a:p>
        </p:txBody>
      </p:sp>
      <p:sp>
        <p:nvSpPr>
          <p:cNvPr id="4" name="Content Placeholder 3">
            <a:extLst>
              <a:ext uri="{FF2B5EF4-FFF2-40B4-BE49-F238E27FC236}">
                <a16:creationId xmlns:a16="http://schemas.microsoft.com/office/drawing/2014/main" id="{44934F67-22AC-D65A-B475-FB2E734B067F}"/>
              </a:ext>
            </a:extLst>
          </p:cNvPr>
          <p:cNvSpPr>
            <a:spLocks noGrp="1"/>
          </p:cNvSpPr>
          <p:nvPr>
            <p:ph sz="half" idx="2"/>
          </p:nvPr>
        </p:nvSpPr>
        <p:spPr>
          <a:xfrm>
            <a:off x="1317170" y="2242457"/>
            <a:ext cx="10036629" cy="3934506"/>
          </a:xfrm>
          <a:effectLst/>
        </p:spPr>
        <p:txBody>
          <a:bodyPr lIns="91440" tIns="45720" rIns="91440" bIns="45720" anchor="t"/>
          <a:lstStyle/>
          <a:p>
            <a:pPr marL="0" indent="0">
              <a:buNone/>
            </a:pPr>
            <a:r>
              <a:rPr lang="en-US" sz="2400" dirty="0">
                <a:solidFill>
                  <a:schemeClr val="tx1"/>
                </a:solidFill>
                <a:latin typeface="Mont Bold"/>
              </a:rPr>
              <a:t>FAR 16.202-1</a:t>
            </a:r>
            <a:endParaRPr lang="en-US" sz="2400" b="0" dirty="0">
              <a:solidFill>
                <a:schemeClr val="tx1"/>
              </a:solidFill>
              <a:latin typeface="Mont Bold"/>
            </a:endParaRPr>
          </a:p>
          <a:p>
            <a:r>
              <a:rPr lang="en-US" sz="2400" b="0" dirty="0">
                <a:solidFill>
                  <a:schemeClr val="tx1"/>
                </a:solidFill>
                <a:latin typeface="Mont Book"/>
              </a:rPr>
              <a:t>Under fixed-price contracts the government agrees to pay a specific price (includes profit) for completed work and delivered product.</a:t>
            </a:r>
            <a:endParaRPr lang="en-US" sz="2400" b="0" dirty="0">
              <a:solidFill>
                <a:schemeClr val="tx1"/>
              </a:solidFill>
            </a:endParaRPr>
          </a:p>
          <a:p>
            <a:r>
              <a:rPr lang="en-US" sz="2400" b="0" dirty="0">
                <a:solidFill>
                  <a:schemeClr val="tx1"/>
                </a:solidFill>
                <a:latin typeface="Mont Book"/>
              </a:rPr>
              <a:t>The contract price does not change, regardless of the contractor’s actual cost.</a:t>
            </a:r>
          </a:p>
          <a:p>
            <a:r>
              <a:rPr lang="en-US" sz="2400" b="0" dirty="0">
                <a:solidFill>
                  <a:schemeClr val="tx1"/>
                </a:solidFill>
                <a:latin typeface="Mont Book"/>
              </a:rPr>
              <a:t>FFP contracts require no cost or pricing data if the contracting officer determines that the agreed-upon prices are based on adequate price competition.</a:t>
            </a:r>
            <a:r>
              <a:rPr lang="en-US" sz="3200" b="0" dirty="0">
                <a:solidFill>
                  <a:schemeClr val="tx1"/>
                </a:solidFill>
                <a:latin typeface="Mont Book"/>
              </a:rPr>
              <a:t> </a:t>
            </a:r>
          </a:p>
          <a:p>
            <a:endParaRPr lang="en-US" dirty="0">
              <a:solidFill>
                <a:schemeClr val="tx1"/>
              </a:solidFill>
            </a:endParaRPr>
          </a:p>
        </p:txBody>
      </p:sp>
    </p:spTree>
    <p:extLst>
      <p:ext uri="{BB962C8B-B14F-4D97-AF65-F5344CB8AC3E}">
        <p14:creationId xmlns:p14="http://schemas.microsoft.com/office/powerpoint/2010/main" val="86363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FE380912-7F5D-40B6-E1D1-DCE760710253}"/>
              </a:ext>
            </a:extLst>
          </p:cNvPr>
          <p:cNvSpPr/>
          <p:nvPr/>
        </p:nvSpPr>
        <p:spPr>
          <a:xfrm>
            <a:off x="707571" y="1590261"/>
            <a:ext cx="10853058" cy="4810539"/>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20528-1CEA-F8CD-F5F6-C29795E24D43}"/>
              </a:ext>
            </a:extLst>
          </p:cNvPr>
          <p:cNvSpPr>
            <a:spLocks noGrp="1"/>
          </p:cNvSpPr>
          <p:nvPr>
            <p:ph type="title"/>
          </p:nvPr>
        </p:nvSpPr>
        <p:spPr>
          <a:xfrm>
            <a:off x="876300" y="929373"/>
            <a:ext cx="10515600" cy="562532"/>
          </a:xfrm>
        </p:spPr>
        <p:txBody>
          <a:bodyPr/>
          <a:lstStyle/>
          <a:p>
            <a:r>
              <a:rPr lang="en-US" dirty="0"/>
              <a:t>Firm Fixed Price Benefits</a:t>
            </a:r>
          </a:p>
        </p:txBody>
      </p:sp>
      <p:sp>
        <p:nvSpPr>
          <p:cNvPr id="3" name="Content Placeholder 2">
            <a:extLst>
              <a:ext uri="{FF2B5EF4-FFF2-40B4-BE49-F238E27FC236}">
                <a16:creationId xmlns:a16="http://schemas.microsoft.com/office/drawing/2014/main" id="{A1009B1E-BAEC-BB54-EA73-EDAAEA57D589}"/>
              </a:ext>
            </a:extLst>
          </p:cNvPr>
          <p:cNvSpPr>
            <a:spLocks noGrp="1"/>
          </p:cNvSpPr>
          <p:nvPr>
            <p:ph sz="half" idx="1"/>
          </p:nvPr>
        </p:nvSpPr>
        <p:spPr>
          <a:xfrm>
            <a:off x="1164771" y="1819861"/>
            <a:ext cx="4800600" cy="4351338"/>
          </a:xfrm>
          <a:effectLst/>
        </p:spPr>
        <p:txBody>
          <a:bodyPr/>
          <a:lstStyle/>
          <a:p>
            <a:pPr marL="0" indent="0">
              <a:spcAft>
                <a:spcPts val="600"/>
              </a:spcAft>
              <a:buNone/>
            </a:pPr>
            <a:r>
              <a:rPr lang="en-US" sz="2200" b="1" dirty="0">
                <a:solidFill>
                  <a:schemeClr val="tx1"/>
                </a:solidFill>
              </a:rPr>
              <a:t>For the Government</a:t>
            </a:r>
          </a:p>
          <a:p>
            <a:pPr marL="228600" lvl="1">
              <a:spcAft>
                <a:spcPts val="600"/>
              </a:spcAft>
              <a:buClr>
                <a:srgbClr val="00B050"/>
              </a:buClr>
              <a:buFont typeface="Wingdings" pitchFamily="2" charset="2"/>
              <a:buChar char="ü"/>
            </a:pPr>
            <a:r>
              <a:rPr lang="en-US" sz="2200" dirty="0">
                <a:solidFill>
                  <a:schemeClr val="tx1"/>
                </a:solidFill>
              </a:rPr>
              <a:t>A firm fixed price is hard to change/mod after award unless a project goes grossly out of scope </a:t>
            </a:r>
          </a:p>
          <a:p>
            <a:pPr marL="228600" lvl="1">
              <a:spcAft>
                <a:spcPts val="600"/>
              </a:spcAft>
              <a:buClr>
                <a:srgbClr val="00B050"/>
              </a:buClr>
              <a:buFont typeface="Wingdings" pitchFamily="2" charset="2"/>
              <a:buChar char="ü"/>
            </a:pPr>
            <a:r>
              <a:rPr lang="en-US" sz="2200" dirty="0">
                <a:solidFill>
                  <a:schemeClr val="tx1"/>
                </a:solidFill>
              </a:rPr>
              <a:t>Allows the Government to evaluate competitors price objectively</a:t>
            </a:r>
          </a:p>
          <a:p>
            <a:pPr marL="228600" lvl="1">
              <a:spcAft>
                <a:spcPts val="600"/>
              </a:spcAft>
              <a:buClr>
                <a:srgbClr val="00B050"/>
              </a:buClr>
              <a:buFont typeface="Wingdings" pitchFamily="2" charset="2"/>
              <a:buChar char="ü"/>
            </a:pPr>
            <a:r>
              <a:rPr lang="en-US" sz="2200" dirty="0">
                <a:solidFill>
                  <a:schemeClr val="tx1"/>
                </a:solidFill>
              </a:rPr>
              <a:t>All burden of management of cost is transferred to the contractor</a:t>
            </a:r>
          </a:p>
          <a:p>
            <a:pPr marL="228600" lvl="1">
              <a:spcAft>
                <a:spcPts val="600"/>
              </a:spcAft>
              <a:buClr>
                <a:srgbClr val="00B050"/>
              </a:buClr>
              <a:buFont typeface="Wingdings" pitchFamily="2" charset="2"/>
              <a:buChar char="ü"/>
            </a:pPr>
            <a:r>
              <a:rPr lang="en-US" sz="2200" dirty="0">
                <a:solidFill>
                  <a:schemeClr val="tx1"/>
                </a:solidFill>
              </a:rPr>
              <a:t>Contractor is incentivized to work as efficiently as possible to maximize profit</a:t>
            </a:r>
          </a:p>
          <a:p>
            <a:pPr>
              <a:spcAft>
                <a:spcPts val="600"/>
              </a:spcAft>
            </a:pPr>
            <a:endParaRPr lang="en-US" sz="2200" dirty="0">
              <a:solidFill>
                <a:schemeClr val="tx1"/>
              </a:solidFill>
            </a:endParaRPr>
          </a:p>
        </p:txBody>
      </p:sp>
      <p:sp>
        <p:nvSpPr>
          <p:cNvPr id="4" name="Content Placeholder 3">
            <a:extLst>
              <a:ext uri="{FF2B5EF4-FFF2-40B4-BE49-F238E27FC236}">
                <a16:creationId xmlns:a16="http://schemas.microsoft.com/office/drawing/2014/main" id="{F9F22974-28DD-606F-D539-50EACD70FE0E}"/>
              </a:ext>
            </a:extLst>
          </p:cNvPr>
          <p:cNvSpPr>
            <a:spLocks noGrp="1"/>
          </p:cNvSpPr>
          <p:nvPr>
            <p:ph sz="half" idx="2"/>
          </p:nvPr>
        </p:nvSpPr>
        <p:spPr>
          <a:xfrm>
            <a:off x="6134100" y="1819861"/>
            <a:ext cx="5181600" cy="4351338"/>
          </a:xfrm>
          <a:effectLst/>
        </p:spPr>
        <p:txBody>
          <a:bodyPr/>
          <a:lstStyle/>
          <a:p>
            <a:pPr marL="0" indent="0">
              <a:spcAft>
                <a:spcPts val="600"/>
              </a:spcAft>
              <a:buNone/>
            </a:pPr>
            <a:r>
              <a:rPr lang="en-US" sz="2200" dirty="0">
                <a:solidFill>
                  <a:schemeClr val="tx1"/>
                </a:solidFill>
                <a:latin typeface="Mont Book"/>
              </a:rPr>
              <a:t>For Contractors</a:t>
            </a:r>
          </a:p>
          <a:p>
            <a:pPr marL="228600" lvl="1">
              <a:spcAft>
                <a:spcPts val="600"/>
              </a:spcAft>
              <a:buClr>
                <a:srgbClr val="00B050"/>
              </a:buClr>
              <a:buFont typeface="Wingdings" pitchFamily="2" charset="2"/>
              <a:buChar char="ü"/>
            </a:pPr>
            <a:r>
              <a:rPr lang="en-US" sz="2200" b="0" dirty="0">
                <a:solidFill>
                  <a:schemeClr val="tx1"/>
                </a:solidFill>
                <a:latin typeface="Mont Book"/>
              </a:rPr>
              <a:t>Incumbents know all cost elements associated with the work to be performed (could also be a risk)</a:t>
            </a:r>
          </a:p>
          <a:p>
            <a:pPr marL="228600" lvl="1">
              <a:spcAft>
                <a:spcPts val="600"/>
              </a:spcAft>
              <a:buClr>
                <a:srgbClr val="00B050"/>
              </a:buClr>
              <a:buFont typeface="Wingdings" pitchFamily="2" charset="2"/>
              <a:buChar char="ü"/>
            </a:pPr>
            <a:r>
              <a:rPr lang="en-US" sz="2200" b="0" dirty="0">
                <a:solidFill>
                  <a:schemeClr val="tx1"/>
                </a:solidFill>
                <a:latin typeface="Mont Book"/>
              </a:rPr>
              <a:t>Potential for more profit if work is completed quickly and </a:t>
            </a:r>
            <a:r>
              <a:rPr lang="en-US" altLang="en-US" sz="2200" b="0" dirty="0">
                <a:solidFill>
                  <a:schemeClr val="tx1"/>
                </a:solidFill>
                <a:latin typeface="Mont Book"/>
              </a:rPr>
              <a:t>you control costs </a:t>
            </a:r>
          </a:p>
          <a:p>
            <a:pPr marL="228600" lvl="1" fontAlgn="auto">
              <a:spcAft>
                <a:spcPts val="600"/>
              </a:spcAft>
              <a:buClr>
                <a:srgbClr val="00B050"/>
              </a:buClr>
              <a:buFont typeface="Wingdings" pitchFamily="2" charset="2"/>
              <a:buChar char="ü"/>
            </a:pPr>
            <a:r>
              <a:rPr lang="en-US" altLang="en-US" sz="2200" b="0" dirty="0">
                <a:solidFill>
                  <a:schemeClr val="tx1"/>
                </a:solidFill>
                <a:latin typeface="Mont Book"/>
              </a:rPr>
              <a:t>Reporting requirements are minimal (because adequate pricing has been determined)</a:t>
            </a:r>
          </a:p>
          <a:p>
            <a:pPr marL="228600" lvl="1" fontAlgn="auto">
              <a:spcAft>
                <a:spcPts val="600"/>
              </a:spcAft>
              <a:buClr>
                <a:srgbClr val="00B050"/>
              </a:buClr>
              <a:buFont typeface="Wingdings" pitchFamily="2" charset="2"/>
              <a:buChar char="ü"/>
            </a:pPr>
            <a:r>
              <a:rPr lang="en-US" altLang="en-US" sz="2200" b="0" dirty="0">
                <a:solidFill>
                  <a:schemeClr val="tx1"/>
                </a:solidFill>
                <a:latin typeface="Mont Book"/>
              </a:rPr>
              <a:t>Less administration for both government and contractor</a:t>
            </a:r>
          </a:p>
          <a:p>
            <a:pPr>
              <a:spcAft>
                <a:spcPts val="600"/>
              </a:spcAft>
            </a:pPr>
            <a:endParaRPr lang="en-US" sz="2200" b="0" dirty="0">
              <a:solidFill>
                <a:schemeClr val="tx1"/>
              </a:solidFill>
              <a:latin typeface="Mont Book"/>
            </a:endParaRPr>
          </a:p>
        </p:txBody>
      </p:sp>
    </p:spTree>
    <p:extLst>
      <p:ext uri="{BB962C8B-B14F-4D97-AF65-F5344CB8AC3E}">
        <p14:creationId xmlns:p14="http://schemas.microsoft.com/office/powerpoint/2010/main" val="2756202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2EA49ED-085C-80A6-A82D-D344560F2D26}"/>
              </a:ext>
            </a:extLst>
          </p:cNvPr>
          <p:cNvSpPr/>
          <p:nvPr/>
        </p:nvSpPr>
        <p:spPr>
          <a:xfrm>
            <a:off x="707571" y="1537252"/>
            <a:ext cx="11285646" cy="4863548"/>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20528-1CEA-F8CD-F5F6-C29795E24D43}"/>
              </a:ext>
            </a:extLst>
          </p:cNvPr>
          <p:cNvSpPr>
            <a:spLocks noGrp="1"/>
          </p:cNvSpPr>
          <p:nvPr>
            <p:ph type="title"/>
          </p:nvPr>
        </p:nvSpPr>
        <p:spPr>
          <a:xfrm>
            <a:off x="838200" y="874671"/>
            <a:ext cx="10515600" cy="562532"/>
          </a:xfrm>
        </p:spPr>
        <p:txBody>
          <a:bodyPr/>
          <a:lstStyle/>
          <a:p>
            <a:r>
              <a:rPr lang="en-US" dirty="0"/>
              <a:t>Firm Fixed Price Risks</a:t>
            </a:r>
          </a:p>
        </p:txBody>
      </p:sp>
      <p:sp>
        <p:nvSpPr>
          <p:cNvPr id="3" name="Content Placeholder 2">
            <a:extLst>
              <a:ext uri="{FF2B5EF4-FFF2-40B4-BE49-F238E27FC236}">
                <a16:creationId xmlns:a16="http://schemas.microsoft.com/office/drawing/2014/main" id="{A1009B1E-BAEC-BB54-EA73-EDAAEA57D589}"/>
              </a:ext>
            </a:extLst>
          </p:cNvPr>
          <p:cNvSpPr>
            <a:spLocks noGrp="1"/>
          </p:cNvSpPr>
          <p:nvPr>
            <p:ph sz="half" idx="1"/>
          </p:nvPr>
        </p:nvSpPr>
        <p:spPr>
          <a:xfrm>
            <a:off x="956285" y="1631991"/>
            <a:ext cx="4582413" cy="4351338"/>
          </a:xfrm>
          <a:effectLst/>
        </p:spPr>
        <p:txBody>
          <a:bodyPr/>
          <a:lstStyle/>
          <a:p>
            <a:pPr marL="0" indent="0">
              <a:spcAft>
                <a:spcPts val="600"/>
              </a:spcAft>
              <a:buNone/>
            </a:pPr>
            <a:r>
              <a:rPr lang="en-US" sz="2200" b="1" dirty="0">
                <a:solidFill>
                  <a:schemeClr val="tx1"/>
                </a:solidFill>
              </a:rPr>
              <a:t>For the Government</a:t>
            </a:r>
          </a:p>
          <a:p>
            <a:pPr marL="228600" lvl="1">
              <a:spcAft>
                <a:spcPts val="600"/>
              </a:spcAft>
              <a:buSzPct val="60000"/>
              <a:buFont typeface=".Apple Color Emoji UI"/>
              <a:buChar char="❌"/>
            </a:pPr>
            <a:r>
              <a:rPr lang="en-US" sz="2200" dirty="0">
                <a:solidFill>
                  <a:schemeClr val="tx1"/>
                </a:solidFill>
              </a:rPr>
              <a:t>The burden and responsibility of providing a comprehensive Statement of Work/Statement of Objectives falls on the Government </a:t>
            </a:r>
          </a:p>
          <a:p>
            <a:pPr marL="228600" lvl="1">
              <a:spcAft>
                <a:spcPts val="600"/>
              </a:spcAft>
              <a:buSzPct val="60000"/>
              <a:buFont typeface=".Apple Color Emoji UI"/>
              <a:buChar char="❌"/>
            </a:pPr>
            <a:r>
              <a:rPr lang="en-US" sz="2200" dirty="0">
                <a:solidFill>
                  <a:schemeClr val="tx1"/>
                </a:solidFill>
              </a:rPr>
              <a:t>Poorly defined goals and objectives could lead to disputes of “when is the work done”</a:t>
            </a:r>
          </a:p>
          <a:p>
            <a:pPr>
              <a:spcAft>
                <a:spcPts val="600"/>
              </a:spcAft>
            </a:pPr>
            <a:endParaRPr lang="en-US" sz="2200" dirty="0">
              <a:solidFill>
                <a:schemeClr val="tx1"/>
              </a:solidFill>
            </a:endParaRPr>
          </a:p>
        </p:txBody>
      </p:sp>
      <p:sp>
        <p:nvSpPr>
          <p:cNvPr id="4" name="Content Placeholder 3">
            <a:extLst>
              <a:ext uri="{FF2B5EF4-FFF2-40B4-BE49-F238E27FC236}">
                <a16:creationId xmlns:a16="http://schemas.microsoft.com/office/drawing/2014/main" id="{F9F22974-28DD-606F-D539-50EACD70FE0E}"/>
              </a:ext>
            </a:extLst>
          </p:cNvPr>
          <p:cNvSpPr>
            <a:spLocks noGrp="1"/>
          </p:cNvSpPr>
          <p:nvPr>
            <p:ph sz="half" idx="2"/>
          </p:nvPr>
        </p:nvSpPr>
        <p:spPr>
          <a:xfrm>
            <a:off x="5787412" y="1631991"/>
            <a:ext cx="5950226" cy="4351338"/>
          </a:xfrm>
          <a:effectLst/>
        </p:spPr>
        <p:txBody>
          <a:bodyPr/>
          <a:lstStyle/>
          <a:p>
            <a:pPr marL="0" indent="0">
              <a:spcAft>
                <a:spcPts val="600"/>
              </a:spcAft>
              <a:buNone/>
            </a:pPr>
            <a:r>
              <a:rPr lang="en-US" sz="2200" dirty="0">
                <a:solidFill>
                  <a:schemeClr val="tx1"/>
                </a:solidFill>
                <a:latin typeface="Mont Book"/>
              </a:rPr>
              <a:t>For Contractors</a:t>
            </a:r>
          </a:p>
          <a:p>
            <a:pPr marL="344488" lvl="1">
              <a:spcAft>
                <a:spcPts val="600"/>
              </a:spcAft>
              <a:buSzPct val="60000"/>
              <a:buFont typeface=".Apple Color Emoji UI"/>
              <a:buChar char="❌"/>
            </a:pPr>
            <a:r>
              <a:rPr lang="en-US" sz="2200" b="0" dirty="0">
                <a:solidFill>
                  <a:schemeClr val="tx1"/>
                </a:solidFill>
                <a:latin typeface="Mont Book"/>
              </a:rPr>
              <a:t>Failure to manage risk and cost could lead to lost revenue</a:t>
            </a:r>
          </a:p>
          <a:p>
            <a:pPr marL="344488" lvl="1">
              <a:spcAft>
                <a:spcPts val="600"/>
              </a:spcAft>
              <a:buSzPct val="60000"/>
              <a:buFont typeface=".Apple Color Emoji UI"/>
              <a:buChar char="❌"/>
            </a:pPr>
            <a:r>
              <a:rPr lang="en-US" sz="2200" b="0" dirty="0">
                <a:solidFill>
                  <a:schemeClr val="tx1"/>
                </a:solidFill>
                <a:latin typeface="Mont Book"/>
              </a:rPr>
              <a:t>Gold plating responses to get additional technical strengths needs to be accounted for in cost</a:t>
            </a:r>
          </a:p>
          <a:p>
            <a:pPr marL="344488" lvl="1">
              <a:spcAft>
                <a:spcPts val="600"/>
              </a:spcAft>
              <a:buSzPct val="60000"/>
              <a:buFont typeface=".Apple Color Emoji UI"/>
              <a:buChar char="❌"/>
            </a:pPr>
            <a:r>
              <a:rPr lang="en-US" sz="2200" b="0" dirty="0">
                <a:solidFill>
                  <a:schemeClr val="tx1"/>
                </a:solidFill>
                <a:latin typeface="Mont Book"/>
              </a:rPr>
              <a:t>Strong work breakdown structure practices and basis of estimates are required</a:t>
            </a:r>
          </a:p>
          <a:p>
            <a:pPr marL="344488" lvl="1">
              <a:spcAft>
                <a:spcPts val="600"/>
              </a:spcAft>
              <a:buSzPct val="60000"/>
              <a:buFont typeface=".Apple Color Emoji UI"/>
              <a:buChar char="❌"/>
            </a:pPr>
            <a:r>
              <a:rPr lang="en-US" sz="2200" b="0" dirty="0">
                <a:solidFill>
                  <a:schemeClr val="tx1"/>
                </a:solidFill>
                <a:latin typeface="Mont Book"/>
              </a:rPr>
              <a:t>Burden to control all cost elements of the contract directly tie to profit</a:t>
            </a:r>
          </a:p>
          <a:p>
            <a:pPr marL="344488" lvl="1">
              <a:spcAft>
                <a:spcPts val="600"/>
              </a:spcAft>
              <a:buSzPct val="60000"/>
              <a:buFont typeface=".Apple Color Emoji UI"/>
              <a:buChar char="❌"/>
            </a:pPr>
            <a:r>
              <a:rPr lang="en-US" sz="2200" b="0" dirty="0">
                <a:solidFill>
                  <a:schemeClr val="tx1"/>
                </a:solidFill>
                <a:latin typeface="Mont Book"/>
              </a:rPr>
              <a:t>Risks need to be identified, mitigated or assumed out during the RFP portion of the bid, not during delivery</a:t>
            </a:r>
          </a:p>
          <a:p>
            <a:pPr>
              <a:spcAft>
                <a:spcPts val="600"/>
              </a:spcAft>
            </a:pPr>
            <a:endParaRPr lang="en-US" sz="2200" b="0" dirty="0">
              <a:solidFill>
                <a:schemeClr val="tx1"/>
              </a:solidFill>
              <a:latin typeface="Mont Book"/>
            </a:endParaRPr>
          </a:p>
        </p:txBody>
      </p:sp>
    </p:spTree>
    <p:extLst>
      <p:ext uri="{BB962C8B-B14F-4D97-AF65-F5344CB8AC3E}">
        <p14:creationId xmlns:p14="http://schemas.microsoft.com/office/powerpoint/2010/main" val="1578437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D7C6-AE60-DE29-8C2F-6FA728B02DBD}"/>
              </a:ext>
            </a:extLst>
          </p:cNvPr>
          <p:cNvSpPr>
            <a:spLocks noGrp="1"/>
          </p:cNvSpPr>
          <p:nvPr>
            <p:ph type="title"/>
          </p:nvPr>
        </p:nvSpPr>
        <p:spPr>
          <a:xfrm>
            <a:off x="831850" y="2797629"/>
            <a:ext cx="10515600" cy="1764846"/>
          </a:xfrm>
        </p:spPr>
        <p:txBody>
          <a:bodyPr anchor="t"/>
          <a:lstStyle/>
          <a:p>
            <a:pPr algn="ctr"/>
            <a:r>
              <a:rPr lang="en-US" dirty="0"/>
              <a:t>Cost Reimbursable Contracts</a:t>
            </a:r>
          </a:p>
        </p:txBody>
      </p:sp>
    </p:spTree>
    <p:extLst>
      <p:ext uri="{BB962C8B-B14F-4D97-AF65-F5344CB8AC3E}">
        <p14:creationId xmlns:p14="http://schemas.microsoft.com/office/powerpoint/2010/main" val="297996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8DB14304-15AC-5A47-E668-D4C6A8421095}"/>
              </a:ext>
            </a:extLst>
          </p:cNvPr>
          <p:cNvSpPr/>
          <p:nvPr/>
        </p:nvSpPr>
        <p:spPr>
          <a:xfrm>
            <a:off x="707571" y="1685925"/>
            <a:ext cx="10853058" cy="4714875"/>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B87B34-0B16-563A-2E68-D7C2F96F6E4C}"/>
              </a:ext>
            </a:extLst>
          </p:cNvPr>
          <p:cNvSpPr>
            <a:spLocks noGrp="1"/>
          </p:cNvSpPr>
          <p:nvPr>
            <p:ph type="title"/>
          </p:nvPr>
        </p:nvSpPr>
        <p:spPr>
          <a:xfrm>
            <a:off x="838200" y="929837"/>
            <a:ext cx="10515600" cy="562532"/>
          </a:xfrm>
        </p:spPr>
        <p:txBody>
          <a:bodyPr/>
          <a:lstStyle/>
          <a:p>
            <a:r>
              <a:rPr lang="en-US" dirty="0"/>
              <a:t>Cost Plus Contracts</a:t>
            </a:r>
          </a:p>
        </p:txBody>
      </p:sp>
      <p:sp>
        <p:nvSpPr>
          <p:cNvPr id="3" name="Content Placeholder 2">
            <a:extLst>
              <a:ext uri="{FF2B5EF4-FFF2-40B4-BE49-F238E27FC236}">
                <a16:creationId xmlns:a16="http://schemas.microsoft.com/office/drawing/2014/main" id="{38C33722-92B1-4944-E5E5-92A44AE1A195}"/>
              </a:ext>
            </a:extLst>
          </p:cNvPr>
          <p:cNvSpPr>
            <a:spLocks noGrp="1"/>
          </p:cNvSpPr>
          <p:nvPr>
            <p:ph sz="half" idx="1"/>
          </p:nvPr>
        </p:nvSpPr>
        <p:spPr>
          <a:xfrm>
            <a:off x="1011937" y="1804416"/>
            <a:ext cx="10472492" cy="4486053"/>
          </a:xfrm>
          <a:effectLst/>
        </p:spPr>
        <p:txBody>
          <a:bodyPr lIns="91440" tIns="45720" rIns="91440" bIns="45720" anchor="t"/>
          <a:lstStyle/>
          <a:p>
            <a:pPr marL="0" indent="0">
              <a:buNone/>
            </a:pPr>
            <a:r>
              <a:rPr lang="en-US" sz="2200" b="1" dirty="0">
                <a:solidFill>
                  <a:schemeClr val="tx1"/>
                </a:solidFill>
                <a:latin typeface="Mont Book"/>
              </a:rPr>
              <a:t>FAR 16.3</a:t>
            </a:r>
          </a:p>
          <a:p>
            <a:pPr marL="0" indent="0">
              <a:buNone/>
            </a:pPr>
            <a:r>
              <a:rPr lang="en-US" sz="2200" b="0" u="none" strike="noStrike" dirty="0">
                <a:solidFill>
                  <a:schemeClr val="tx1"/>
                </a:solidFill>
                <a:effectLst/>
                <a:latin typeface="Mont Book"/>
              </a:rPr>
              <a:t>Cost-reimbursement types of contracts provide for payment of allowable incurred costs, to the extent prescribed in the contract.</a:t>
            </a:r>
            <a:r>
              <a:rPr lang="en-US" sz="2200" dirty="0">
                <a:solidFill>
                  <a:schemeClr val="tx1"/>
                </a:solidFill>
                <a:latin typeface="Mont Book"/>
              </a:rPr>
              <a:t> </a:t>
            </a:r>
            <a:r>
              <a:rPr lang="en-US" sz="2200" dirty="0">
                <a:solidFill>
                  <a:schemeClr val="tx1"/>
                </a:solidFill>
                <a:latin typeface="Mont Book"/>
                <a:cs typeface="Segoe UI"/>
              </a:rPr>
              <a:t>There are three common types of </a:t>
            </a:r>
            <a:r>
              <a:rPr lang="en-US" sz="2200" dirty="0" err="1">
                <a:solidFill>
                  <a:schemeClr val="tx1"/>
                </a:solidFill>
                <a:latin typeface="Mont Book"/>
                <a:cs typeface="Segoe UI"/>
              </a:rPr>
              <a:t>CostPlus</a:t>
            </a:r>
            <a:r>
              <a:rPr lang="en-US" sz="2200" dirty="0">
                <a:solidFill>
                  <a:schemeClr val="tx1"/>
                </a:solidFill>
                <a:latin typeface="Mont Book"/>
                <a:cs typeface="Segoe UI"/>
              </a:rPr>
              <a:t> contracts.</a:t>
            </a:r>
          </a:p>
          <a:p>
            <a:pPr marL="0" indent="0">
              <a:buNone/>
            </a:pPr>
            <a:r>
              <a:rPr lang="en-US" sz="2200" b="1" dirty="0">
                <a:solidFill>
                  <a:schemeClr val="tx1"/>
                </a:solidFill>
                <a:latin typeface="Mont Book"/>
                <a:cs typeface="Arial"/>
              </a:rPr>
              <a:t>Cost Plus Fixed Fee </a:t>
            </a:r>
            <a:r>
              <a:rPr lang="en-US" sz="2200" dirty="0">
                <a:solidFill>
                  <a:schemeClr val="tx1"/>
                </a:solidFill>
                <a:latin typeface="Mont Book"/>
                <a:cs typeface="Arial"/>
              </a:rPr>
              <a:t>– the buyer (Government) agrees to cover the actual costs and a fixed fee payment. The fixed fee does not vary with the actual costs. The fixed fee is pre-determined through the proposal and contract award process.</a:t>
            </a:r>
          </a:p>
          <a:p>
            <a:pPr marL="0" indent="0">
              <a:buNone/>
            </a:pPr>
            <a:r>
              <a:rPr lang="en-US" sz="2200" b="1" dirty="0">
                <a:solidFill>
                  <a:schemeClr val="tx1"/>
                </a:solidFill>
                <a:latin typeface="Mont Book"/>
                <a:cs typeface="Arial"/>
              </a:rPr>
              <a:t>Cost Plus Incentive Fee </a:t>
            </a:r>
            <a:r>
              <a:rPr lang="en-US" sz="2200" dirty="0">
                <a:solidFill>
                  <a:schemeClr val="tx1"/>
                </a:solidFill>
                <a:latin typeface="Mont Book"/>
                <a:cs typeface="Arial"/>
              </a:rPr>
              <a:t>– a contract where additional financial incentives for keeping the cost of the project low. Initial incentive fee is pre-determined and can be adjusted later based on total allowable costs.</a:t>
            </a:r>
          </a:p>
          <a:p>
            <a:pPr marL="0" indent="0">
              <a:buNone/>
            </a:pPr>
            <a:r>
              <a:rPr lang="en-US" sz="2200" b="1" dirty="0">
                <a:solidFill>
                  <a:schemeClr val="tx1"/>
                </a:solidFill>
                <a:latin typeface="Mont Book"/>
                <a:cs typeface="Arial"/>
              </a:rPr>
              <a:t>Cost Plus Variable Fee </a:t>
            </a:r>
            <a:r>
              <a:rPr lang="en-US" sz="2200" dirty="0">
                <a:solidFill>
                  <a:schemeClr val="tx1"/>
                </a:solidFill>
                <a:latin typeface="Mont Book"/>
                <a:cs typeface="Arial"/>
              </a:rPr>
              <a:t>– variable cost-plus pricing adds a mark up to the variable costs to include a profit margin that covers both the fixed and variable costs of the project.</a:t>
            </a:r>
          </a:p>
          <a:p>
            <a:pPr marL="457200" lvl="1" indent="0">
              <a:buNone/>
            </a:pPr>
            <a:endParaRPr lang="en-US" sz="2200" dirty="0">
              <a:solidFill>
                <a:schemeClr val="tx1"/>
              </a:solidFill>
              <a:latin typeface="Mont Book"/>
            </a:endParaRPr>
          </a:p>
        </p:txBody>
      </p:sp>
      <p:sp>
        <p:nvSpPr>
          <p:cNvPr id="4" name="Content Placeholder 3">
            <a:extLst>
              <a:ext uri="{FF2B5EF4-FFF2-40B4-BE49-F238E27FC236}">
                <a16:creationId xmlns:a16="http://schemas.microsoft.com/office/drawing/2014/main" id="{44934F67-22AC-D65A-B475-FB2E734B067F}"/>
              </a:ext>
            </a:extLst>
          </p:cNvPr>
          <p:cNvSpPr>
            <a:spLocks noGrp="1"/>
          </p:cNvSpPr>
          <p:nvPr>
            <p:ph sz="half" idx="2"/>
          </p:nvPr>
        </p:nvSpPr>
        <p:spPr>
          <a:xfrm>
            <a:off x="12192000" y="1685925"/>
            <a:ext cx="5181600" cy="4351338"/>
          </a:xfrm>
          <a:noFill/>
        </p:spPr>
        <p:txBody>
          <a:bodyPr lIns="91440" tIns="45720" rIns="91440" bIns="45720" anchor="t"/>
          <a:lstStyle/>
          <a:p>
            <a:pPr marL="0" indent="0">
              <a:buNone/>
            </a:pPr>
            <a:endParaRPr lang="en-US" sz="2000" b="0" dirty="0">
              <a:solidFill>
                <a:srgbClr val="FFFFFF"/>
              </a:solidFill>
              <a:latin typeface="Mont Book"/>
            </a:endParaRPr>
          </a:p>
          <a:p>
            <a:pPr>
              <a:buClr>
                <a:schemeClr val="bg1"/>
              </a:buClr>
            </a:pPr>
            <a:endParaRPr lang="en-US" b="0" dirty="0">
              <a:solidFill>
                <a:srgbClr val="FFFFFF"/>
              </a:solidFill>
              <a:latin typeface="Mont Book"/>
            </a:endParaRPr>
          </a:p>
        </p:txBody>
      </p:sp>
    </p:spTree>
    <p:extLst>
      <p:ext uri="{BB962C8B-B14F-4D97-AF65-F5344CB8AC3E}">
        <p14:creationId xmlns:p14="http://schemas.microsoft.com/office/powerpoint/2010/main" val="1232480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D32D991-78B7-42FC-8715-07DA0E6C2206}"/>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20528-1CEA-F8CD-F5F6-C29795E24D43}"/>
              </a:ext>
            </a:extLst>
          </p:cNvPr>
          <p:cNvSpPr>
            <a:spLocks noGrp="1"/>
          </p:cNvSpPr>
          <p:nvPr>
            <p:ph type="title"/>
          </p:nvPr>
        </p:nvSpPr>
        <p:spPr/>
        <p:txBody>
          <a:bodyPr/>
          <a:lstStyle/>
          <a:p>
            <a:r>
              <a:rPr lang="en-US" dirty="0"/>
              <a:t>Cost Plus Fee Benefits</a:t>
            </a:r>
          </a:p>
        </p:txBody>
      </p:sp>
      <p:sp>
        <p:nvSpPr>
          <p:cNvPr id="3" name="Content Placeholder 2">
            <a:extLst>
              <a:ext uri="{FF2B5EF4-FFF2-40B4-BE49-F238E27FC236}">
                <a16:creationId xmlns:a16="http://schemas.microsoft.com/office/drawing/2014/main" id="{A1009B1E-BAEC-BB54-EA73-EDAAEA57D589}"/>
              </a:ext>
            </a:extLst>
          </p:cNvPr>
          <p:cNvSpPr>
            <a:spLocks noGrp="1"/>
          </p:cNvSpPr>
          <p:nvPr>
            <p:ph sz="half" idx="1"/>
          </p:nvPr>
        </p:nvSpPr>
        <p:spPr>
          <a:xfrm>
            <a:off x="968829" y="2187574"/>
            <a:ext cx="5181600" cy="4351338"/>
          </a:xfrm>
          <a:effectLst/>
        </p:spPr>
        <p:txBody>
          <a:bodyPr/>
          <a:lstStyle/>
          <a:p>
            <a:pPr marL="0" indent="0">
              <a:spcBef>
                <a:spcPts val="1200"/>
              </a:spcBef>
              <a:buNone/>
            </a:pPr>
            <a:r>
              <a:rPr lang="en-US" sz="2200" b="1" dirty="0">
                <a:solidFill>
                  <a:schemeClr val="tx1"/>
                </a:solidFill>
              </a:rPr>
              <a:t>For the Government</a:t>
            </a:r>
          </a:p>
          <a:p>
            <a:pPr marL="228600" lvl="1">
              <a:spcBef>
                <a:spcPts val="1200"/>
              </a:spcBef>
              <a:buClr>
                <a:srgbClr val="00B050"/>
              </a:buClr>
              <a:buFont typeface="Wingdings" pitchFamily="2" charset="2"/>
              <a:buChar char="ü"/>
            </a:pPr>
            <a:r>
              <a:rPr lang="en-US" sz="2200" dirty="0">
                <a:solidFill>
                  <a:schemeClr val="tx1"/>
                </a:solidFill>
              </a:rPr>
              <a:t>Takes price reasonableness out of the evaluation </a:t>
            </a:r>
          </a:p>
          <a:p>
            <a:pPr marL="228600" lvl="1">
              <a:spcBef>
                <a:spcPts val="1200"/>
              </a:spcBef>
              <a:buClr>
                <a:srgbClr val="00B050"/>
              </a:buClr>
              <a:buFont typeface="Wingdings" pitchFamily="2" charset="2"/>
              <a:buChar char="ü"/>
            </a:pPr>
            <a:r>
              <a:rPr lang="en-US" sz="2200" dirty="0">
                <a:solidFill>
                  <a:schemeClr val="tx1"/>
                </a:solidFill>
              </a:rPr>
              <a:t>If a Statement of Work is clearly written and well managed by the Government, efficiencies can be seen with this type of contract</a:t>
            </a:r>
          </a:p>
          <a:p>
            <a:pPr marL="228600" lvl="1">
              <a:spcBef>
                <a:spcPts val="1200"/>
              </a:spcBef>
              <a:buClr>
                <a:srgbClr val="00B050"/>
              </a:buClr>
              <a:buFont typeface="Wingdings" pitchFamily="2" charset="2"/>
              <a:buChar char="ü"/>
            </a:pPr>
            <a:r>
              <a:rPr lang="en-US" sz="2200" dirty="0">
                <a:solidFill>
                  <a:schemeClr val="tx1"/>
                </a:solidFill>
              </a:rPr>
              <a:t>Can be effective during budgetary constraints</a:t>
            </a:r>
          </a:p>
          <a:p>
            <a:pPr marL="0" indent="0">
              <a:spcBef>
                <a:spcPts val="1200"/>
              </a:spcBef>
              <a:buNone/>
            </a:pPr>
            <a:endParaRPr lang="en-US" sz="2200" dirty="0">
              <a:solidFill>
                <a:schemeClr val="tx1"/>
              </a:solidFill>
            </a:endParaRPr>
          </a:p>
        </p:txBody>
      </p:sp>
      <p:sp>
        <p:nvSpPr>
          <p:cNvPr id="4" name="Content Placeholder 3">
            <a:extLst>
              <a:ext uri="{FF2B5EF4-FFF2-40B4-BE49-F238E27FC236}">
                <a16:creationId xmlns:a16="http://schemas.microsoft.com/office/drawing/2014/main" id="{F9F22974-28DD-606F-D539-50EACD70FE0E}"/>
              </a:ext>
            </a:extLst>
          </p:cNvPr>
          <p:cNvSpPr>
            <a:spLocks noGrp="1"/>
          </p:cNvSpPr>
          <p:nvPr>
            <p:ph sz="half" idx="2"/>
          </p:nvPr>
        </p:nvSpPr>
        <p:spPr>
          <a:xfrm>
            <a:off x="6302829" y="2187574"/>
            <a:ext cx="5181600" cy="4351338"/>
          </a:xfrm>
          <a:effectLst/>
        </p:spPr>
        <p:txBody>
          <a:bodyPr/>
          <a:lstStyle/>
          <a:p>
            <a:pPr marL="0" indent="0">
              <a:spcBef>
                <a:spcPts val="1200"/>
              </a:spcBef>
              <a:buNone/>
            </a:pPr>
            <a:r>
              <a:rPr lang="en-US" sz="2200" dirty="0">
                <a:solidFill>
                  <a:schemeClr val="tx1"/>
                </a:solidFill>
                <a:latin typeface="Mont Book"/>
              </a:rPr>
              <a:t>For Contractors</a:t>
            </a:r>
          </a:p>
          <a:p>
            <a:pPr marL="228600" lvl="1">
              <a:spcBef>
                <a:spcPts val="1200"/>
              </a:spcBef>
              <a:buClr>
                <a:srgbClr val="00B050"/>
              </a:buClr>
              <a:buFont typeface="Wingdings" pitchFamily="2" charset="2"/>
              <a:buChar char="ü"/>
            </a:pPr>
            <a:r>
              <a:rPr lang="en-US" sz="2200" b="0" dirty="0">
                <a:solidFill>
                  <a:schemeClr val="tx1"/>
                </a:solidFill>
                <a:latin typeface="Mont Book"/>
              </a:rPr>
              <a:t>Offers less risk to the contractor</a:t>
            </a:r>
          </a:p>
          <a:p>
            <a:pPr marL="228600" lvl="1">
              <a:spcBef>
                <a:spcPts val="1200"/>
              </a:spcBef>
              <a:buClr>
                <a:srgbClr val="00B050"/>
              </a:buClr>
              <a:buFont typeface="Wingdings" pitchFamily="2" charset="2"/>
              <a:buChar char="ü"/>
            </a:pPr>
            <a:r>
              <a:rPr lang="en-US" sz="2200" b="0" dirty="0">
                <a:solidFill>
                  <a:schemeClr val="tx1"/>
                </a:solidFill>
                <a:latin typeface="Mont Book"/>
              </a:rPr>
              <a:t>Fee/Profit is fixed, despite actual performance costs</a:t>
            </a:r>
          </a:p>
          <a:p>
            <a:pPr marL="228600" lvl="1">
              <a:spcBef>
                <a:spcPts val="1200"/>
              </a:spcBef>
              <a:buClr>
                <a:srgbClr val="00B050"/>
              </a:buClr>
              <a:buFont typeface="Wingdings" pitchFamily="2" charset="2"/>
              <a:buChar char="ü"/>
            </a:pPr>
            <a:r>
              <a:rPr lang="en-US" sz="2200" b="0" dirty="0">
                <a:solidFill>
                  <a:schemeClr val="tx1"/>
                </a:solidFill>
                <a:latin typeface="Mont Book"/>
              </a:rPr>
              <a:t>All allowable performance costs are reimbursed</a:t>
            </a:r>
          </a:p>
          <a:p>
            <a:pPr marL="228600" lvl="1">
              <a:spcBef>
                <a:spcPts val="1200"/>
              </a:spcBef>
              <a:buClr>
                <a:srgbClr val="00B050"/>
              </a:buClr>
              <a:buFont typeface="Wingdings" pitchFamily="2" charset="2"/>
              <a:buChar char="ü"/>
            </a:pPr>
            <a:r>
              <a:rPr lang="en-US" sz="2200" b="0" dirty="0">
                <a:solidFill>
                  <a:schemeClr val="tx1"/>
                </a:solidFill>
                <a:latin typeface="Mont Book"/>
              </a:rPr>
              <a:t>Easier to forecast profit for this type of work</a:t>
            </a:r>
          </a:p>
          <a:p>
            <a:pPr marL="228600" lvl="1">
              <a:spcBef>
                <a:spcPts val="1200"/>
              </a:spcBef>
              <a:buClr>
                <a:srgbClr val="00B050"/>
              </a:buClr>
              <a:buFont typeface="Wingdings" pitchFamily="2" charset="2"/>
              <a:buChar char="ü"/>
            </a:pPr>
            <a:r>
              <a:rPr lang="en-US" sz="2200" b="0" dirty="0">
                <a:solidFill>
                  <a:schemeClr val="tx1"/>
                </a:solidFill>
                <a:latin typeface="Mont Book"/>
              </a:rPr>
              <a:t>Can be profitable if costs are minimized or controlled</a:t>
            </a:r>
          </a:p>
          <a:p>
            <a:pPr>
              <a:spcBef>
                <a:spcPts val="1200"/>
              </a:spcBef>
            </a:pPr>
            <a:endParaRPr lang="en-US" sz="2200" b="0" dirty="0">
              <a:solidFill>
                <a:schemeClr val="tx1"/>
              </a:solidFill>
              <a:latin typeface="Mont Book"/>
            </a:endParaRPr>
          </a:p>
        </p:txBody>
      </p:sp>
    </p:spTree>
    <p:extLst>
      <p:ext uri="{BB962C8B-B14F-4D97-AF65-F5344CB8AC3E}">
        <p14:creationId xmlns:p14="http://schemas.microsoft.com/office/powerpoint/2010/main" val="746243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DCB845B-3D16-C303-A2B8-E11674B1F77B}"/>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20528-1CEA-F8CD-F5F6-C29795E24D43}"/>
              </a:ext>
            </a:extLst>
          </p:cNvPr>
          <p:cNvSpPr>
            <a:spLocks noGrp="1"/>
          </p:cNvSpPr>
          <p:nvPr>
            <p:ph type="title"/>
          </p:nvPr>
        </p:nvSpPr>
        <p:spPr/>
        <p:txBody>
          <a:bodyPr/>
          <a:lstStyle/>
          <a:p>
            <a:r>
              <a:rPr lang="en-US" dirty="0"/>
              <a:t>Cost Plus Fee Risks</a:t>
            </a:r>
          </a:p>
        </p:txBody>
      </p:sp>
      <p:sp>
        <p:nvSpPr>
          <p:cNvPr id="3" name="Content Placeholder 2">
            <a:extLst>
              <a:ext uri="{FF2B5EF4-FFF2-40B4-BE49-F238E27FC236}">
                <a16:creationId xmlns:a16="http://schemas.microsoft.com/office/drawing/2014/main" id="{A1009B1E-BAEC-BB54-EA73-EDAAEA57D589}"/>
              </a:ext>
            </a:extLst>
          </p:cNvPr>
          <p:cNvSpPr>
            <a:spLocks noGrp="1"/>
          </p:cNvSpPr>
          <p:nvPr>
            <p:ph sz="half" idx="1"/>
          </p:nvPr>
        </p:nvSpPr>
        <p:spPr>
          <a:xfrm>
            <a:off x="1153886" y="2187574"/>
            <a:ext cx="4811485" cy="4351338"/>
          </a:xfrm>
          <a:effectLst/>
        </p:spPr>
        <p:txBody>
          <a:bodyPr/>
          <a:lstStyle/>
          <a:p>
            <a:pPr marL="0" indent="0">
              <a:spcBef>
                <a:spcPts val="1200"/>
              </a:spcBef>
              <a:buNone/>
            </a:pPr>
            <a:r>
              <a:rPr lang="en-US" sz="2200" b="1" dirty="0">
                <a:solidFill>
                  <a:schemeClr val="tx1"/>
                </a:solidFill>
              </a:rPr>
              <a:t>For the Government</a:t>
            </a:r>
          </a:p>
          <a:p>
            <a:pPr marL="228600" lvl="1">
              <a:spcBef>
                <a:spcPts val="1200"/>
              </a:spcBef>
              <a:buSzPct val="60000"/>
              <a:buFont typeface=".Apple Color Emoji UI"/>
              <a:buChar char="❌"/>
            </a:pPr>
            <a:r>
              <a:rPr lang="en-US" sz="2200" dirty="0">
                <a:solidFill>
                  <a:schemeClr val="tx1"/>
                </a:solidFill>
              </a:rPr>
              <a:t>Can result in a lot of money being spent for limited returns or advancement if managed incorrectly </a:t>
            </a:r>
          </a:p>
          <a:p>
            <a:pPr marL="228600" lvl="1">
              <a:spcBef>
                <a:spcPts val="1200"/>
              </a:spcBef>
              <a:buSzPct val="60000"/>
              <a:buFont typeface=".Apple Color Emoji UI"/>
              <a:buChar char="❌"/>
            </a:pPr>
            <a:r>
              <a:rPr lang="en-US" sz="2200" dirty="0">
                <a:solidFill>
                  <a:schemeClr val="tx1"/>
                </a:solidFill>
              </a:rPr>
              <a:t>Gives the contractor little incentive to control costs</a:t>
            </a:r>
          </a:p>
          <a:p>
            <a:pPr marL="228600" lvl="1">
              <a:spcBef>
                <a:spcPts val="1200"/>
              </a:spcBef>
              <a:buSzPct val="60000"/>
              <a:buFont typeface=".Apple Color Emoji UI"/>
              <a:buChar char="❌"/>
            </a:pPr>
            <a:r>
              <a:rPr lang="en-US" sz="2200" dirty="0">
                <a:solidFill>
                  <a:schemeClr val="tx1"/>
                </a:solidFill>
              </a:rPr>
              <a:t>Does not incentivize or enable innovation from the contractor</a:t>
            </a:r>
          </a:p>
          <a:p>
            <a:pPr>
              <a:spcBef>
                <a:spcPts val="1200"/>
              </a:spcBef>
            </a:pPr>
            <a:endParaRPr lang="en-US" sz="2200" dirty="0">
              <a:solidFill>
                <a:schemeClr val="tx1"/>
              </a:solidFill>
            </a:endParaRPr>
          </a:p>
        </p:txBody>
      </p:sp>
      <p:sp>
        <p:nvSpPr>
          <p:cNvPr id="4" name="Content Placeholder 3">
            <a:extLst>
              <a:ext uri="{FF2B5EF4-FFF2-40B4-BE49-F238E27FC236}">
                <a16:creationId xmlns:a16="http://schemas.microsoft.com/office/drawing/2014/main" id="{F9F22974-28DD-606F-D539-50EACD70FE0E}"/>
              </a:ext>
            </a:extLst>
          </p:cNvPr>
          <p:cNvSpPr>
            <a:spLocks noGrp="1"/>
          </p:cNvSpPr>
          <p:nvPr>
            <p:ph sz="half" idx="2"/>
          </p:nvPr>
        </p:nvSpPr>
        <p:spPr>
          <a:xfrm>
            <a:off x="6302829" y="2187574"/>
            <a:ext cx="4735285" cy="4351338"/>
          </a:xfrm>
          <a:effectLst/>
        </p:spPr>
        <p:txBody>
          <a:bodyPr/>
          <a:lstStyle/>
          <a:p>
            <a:pPr marL="0" indent="0">
              <a:spcBef>
                <a:spcPts val="1200"/>
              </a:spcBef>
              <a:buNone/>
            </a:pPr>
            <a:r>
              <a:rPr lang="en-US" sz="2200" dirty="0">
                <a:solidFill>
                  <a:schemeClr val="tx1"/>
                </a:solidFill>
                <a:latin typeface="Mont Book"/>
              </a:rPr>
              <a:t>For Contractors</a:t>
            </a:r>
          </a:p>
          <a:p>
            <a:pPr marL="228600" lvl="1">
              <a:spcBef>
                <a:spcPts val="1200"/>
              </a:spcBef>
              <a:buSzPct val="60000"/>
              <a:buFont typeface=".Apple Color Emoji UI"/>
              <a:buChar char="❌"/>
            </a:pPr>
            <a:r>
              <a:rPr lang="en-US" sz="2200" b="0" dirty="0">
                <a:solidFill>
                  <a:schemeClr val="tx1"/>
                </a:solidFill>
                <a:latin typeface="Mont Book"/>
              </a:rPr>
              <a:t>Not easy for a small or start-up contractor to compete for this work based on lack of experience and/or lack of accredited accounting systems</a:t>
            </a:r>
          </a:p>
          <a:p>
            <a:pPr marL="228600" lvl="1">
              <a:spcBef>
                <a:spcPts val="1200"/>
              </a:spcBef>
              <a:buSzPct val="60000"/>
              <a:buFont typeface=".Apple Color Emoji UI"/>
              <a:buChar char="❌"/>
            </a:pPr>
            <a:r>
              <a:rPr lang="en-US" sz="2200" b="0" dirty="0">
                <a:solidFill>
                  <a:schemeClr val="tx1"/>
                </a:solidFill>
                <a:latin typeface="Mont Book"/>
              </a:rPr>
              <a:t>Failure to account for costs could be very costly</a:t>
            </a:r>
          </a:p>
          <a:p>
            <a:pPr marL="228600" lvl="1">
              <a:spcBef>
                <a:spcPts val="1200"/>
              </a:spcBef>
              <a:buSzPct val="60000"/>
              <a:buFont typeface=".Apple Color Emoji UI"/>
              <a:buChar char="❌"/>
            </a:pPr>
            <a:r>
              <a:rPr lang="en-US" sz="2200" b="0" dirty="0">
                <a:solidFill>
                  <a:schemeClr val="tx1"/>
                </a:solidFill>
                <a:latin typeface="Mont Book"/>
              </a:rPr>
              <a:t>Amount of profit or fee is limited - may not be as profitable as expected, unless there is a high volume of work</a:t>
            </a:r>
          </a:p>
          <a:p>
            <a:pPr>
              <a:spcBef>
                <a:spcPts val="1200"/>
              </a:spcBef>
            </a:pPr>
            <a:endParaRPr lang="en-US" sz="2200" b="0" dirty="0">
              <a:solidFill>
                <a:schemeClr val="tx1"/>
              </a:solidFill>
              <a:latin typeface="Mont Book"/>
            </a:endParaRPr>
          </a:p>
        </p:txBody>
      </p:sp>
    </p:spTree>
    <p:extLst>
      <p:ext uri="{BB962C8B-B14F-4D97-AF65-F5344CB8AC3E}">
        <p14:creationId xmlns:p14="http://schemas.microsoft.com/office/powerpoint/2010/main" val="2989476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28E7E2E-9570-5860-59FF-ECA4CFE5AD40}"/>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4022C9E-B71B-CEAD-FD4B-A3677F7EFED9}"/>
              </a:ext>
            </a:extLst>
          </p:cNvPr>
          <p:cNvSpPr>
            <a:spLocks noGrp="1"/>
          </p:cNvSpPr>
          <p:nvPr>
            <p:ph type="title"/>
          </p:nvPr>
        </p:nvSpPr>
        <p:spPr/>
        <p:txBody>
          <a:bodyPr/>
          <a:lstStyle/>
          <a:p>
            <a:r>
              <a:rPr lang="en-US" dirty="0"/>
              <a:t>Pricing Levers for Cost Plus Pricing Proposals</a:t>
            </a:r>
          </a:p>
        </p:txBody>
      </p:sp>
      <p:sp>
        <p:nvSpPr>
          <p:cNvPr id="3" name="Content Placeholder 2">
            <a:extLst>
              <a:ext uri="{FF2B5EF4-FFF2-40B4-BE49-F238E27FC236}">
                <a16:creationId xmlns:a16="http://schemas.microsoft.com/office/drawing/2014/main" id="{86E18D9C-1723-6A43-E4B3-2119E2E7E733}"/>
              </a:ext>
            </a:extLst>
          </p:cNvPr>
          <p:cNvSpPr>
            <a:spLocks noGrp="1"/>
          </p:cNvSpPr>
          <p:nvPr>
            <p:ph idx="1"/>
          </p:nvPr>
        </p:nvSpPr>
        <p:spPr>
          <a:xfrm>
            <a:off x="1338943" y="2161834"/>
            <a:ext cx="10014857" cy="3905931"/>
          </a:xfrm>
        </p:spPr>
        <p:txBody>
          <a:bodyPr/>
          <a:lstStyle/>
          <a:p>
            <a:r>
              <a:rPr lang="en-US" b="0" dirty="0">
                <a:solidFill>
                  <a:schemeClr val="tx1"/>
                </a:solidFill>
                <a:latin typeface="Mont Book"/>
              </a:rPr>
              <a:t>Adjust the level of effort (if you can justify it)</a:t>
            </a:r>
          </a:p>
          <a:p>
            <a:r>
              <a:rPr lang="en-US" b="0" dirty="0">
                <a:solidFill>
                  <a:schemeClr val="tx1"/>
                </a:solidFill>
                <a:latin typeface="Mont Book"/>
              </a:rPr>
              <a:t>Adjust labor category levels (use more junior people)</a:t>
            </a:r>
          </a:p>
          <a:p>
            <a:r>
              <a:rPr lang="en-US" b="0" dirty="0">
                <a:solidFill>
                  <a:schemeClr val="tx1"/>
                </a:solidFill>
                <a:latin typeface="Mont Book"/>
              </a:rPr>
              <a:t>“Green” the workforce over time</a:t>
            </a:r>
          </a:p>
          <a:p>
            <a:r>
              <a:rPr lang="en-US" b="0" dirty="0">
                <a:solidFill>
                  <a:schemeClr val="tx1"/>
                </a:solidFill>
                <a:latin typeface="Mont Book"/>
              </a:rPr>
              <a:t>Create separate cost pool with lower indirect rates</a:t>
            </a:r>
          </a:p>
          <a:p>
            <a:r>
              <a:rPr lang="en-US" b="0" dirty="0">
                <a:solidFill>
                  <a:schemeClr val="tx1"/>
                </a:solidFill>
                <a:latin typeface="Mont Book"/>
              </a:rPr>
              <a:t>Subcontract for lower-level work</a:t>
            </a:r>
          </a:p>
          <a:p>
            <a:endParaRPr lang="en-US" b="0" dirty="0">
              <a:solidFill>
                <a:schemeClr val="tx1"/>
              </a:solidFill>
              <a:latin typeface="Mont Book"/>
            </a:endParaRPr>
          </a:p>
        </p:txBody>
      </p:sp>
    </p:spTree>
    <p:extLst>
      <p:ext uri="{BB962C8B-B14F-4D97-AF65-F5344CB8AC3E}">
        <p14:creationId xmlns:p14="http://schemas.microsoft.com/office/powerpoint/2010/main" val="341300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9647AF8-CCF6-F36A-1D16-61BEE6C17DF2}"/>
              </a:ext>
            </a:extLst>
          </p:cNvPr>
          <p:cNvSpPr/>
          <p:nvPr/>
        </p:nvSpPr>
        <p:spPr>
          <a:xfrm>
            <a:off x="1172581" y="1722784"/>
            <a:ext cx="10311848" cy="4916556"/>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6771935-94A8-7847-298D-D6A230C76878}"/>
              </a:ext>
            </a:extLst>
          </p:cNvPr>
          <p:cNvSpPr>
            <a:spLocks noGrp="1"/>
          </p:cNvSpPr>
          <p:nvPr>
            <p:ph type="title"/>
          </p:nvPr>
        </p:nvSpPr>
        <p:spPr>
          <a:xfrm>
            <a:off x="577061" y="1100257"/>
            <a:ext cx="11502887" cy="515031"/>
          </a:xfrm>
        </p:spPr>
        <p:txBody>
          <a:bodyPr/>
          <a:lstStyle/>
          <a:p>
            <a:r>
              <a:rPr lang="en-US" sz="3200" dirty="0"/>
              <a:t>Does Thinking about Pricing in Proposals put you in the Red Zone?</a:t>
            </a:r>
          </a:p>
        </p:txBody>
      </p:sp>
      <p:graphicFrame>
        <p:nvGraphicFramePr>
          <p:cNvPr id="7" name="Diagram 6">
            <a:extLst>
              <a:ext uri="{FF2B5EF4-FFF2-40B4-BE49-F238E27FC236}">
                <a16:creationId xmlns:a16="http://schemas.microsoft.com/office/drawing/2014/main" id="{27D189E9-D6AA-26E2-12B2-3B9BFD37E66A}"/>
              </a:ext>
            </a:extLst>
          </p:cNvPr>
          <p:cNvGraphicFramePr/>
          <p:nvPr>
            <p:extLst>
              <p:ext uri="{D42A27DB-BD31-4B8C-83A1-F6EECF244321}">
                <p14:modId xmlns:p14="http://schemas.microsoft.com/office/powerpoint/2010/main" val="3274707909"/>
              </p:ext>
            </p:extLst>
          </p:nvPr>
        </p:nvGraphicFramePr>
        <p:xfrm>
          <a:off x="2032000" y="114116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844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497F-EDAE-F154-4750-8C0EBC434C5B}"/>
              </a:ext>
            </a:extLst>
          </p:cNvPr>
          <p:cNvSpPr>
            <a:spLocks noGrp="1"/>
          </p:cNvSpPr>
          <p:nvPr>
            <p:ph type="title"/>
          </p:nvPr>
        </p:nvSpPr>
        <p:spPr>
          <a:xfrm>
            <a:off x="831850" y="2950029"/>
            <a:ext cx="10515600" cy="1612446"/>
          </a:xfrm>
        </p:spPr>
        <p:txBody>
          <a:bodyPr anchor="t"/>
          <a:lstStyle/>
          <a:p>
            <a:pPr algn="ctr"/>
            <a:r>
              <a:rPr lang="en-US" dirty="0"/>
              <a:t>Time and Materials</a:t>
            </a:r>
          </a:p>
        </p:txBody>
      </p:sp>
    </p:spTree>
    <p:extLst>
      <p:ext uri="{BB962C8B-B14F-4D97-AF65-F5344CB8AC3E}">
        <p14:creationId xmlns:p14="http://schemas.microsoft.com/office/powerpoint/2010/main" val="3784303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F5B70A8-025C-2DFC-E56F-3A0B56D41127}"/>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BB87B34-0B16-563A-2E68-D7C2F96F6E4C}"/>
              </a:ext>
            </a:extLst>
          </p:cNvPr>
          <p:cNvSpPr>
            <a:spLocks noGrp="1"/>
          </p:cNvSpPr>
          <p:nvPr>
            <p:ph type="title"/>
          </p:nvPr>
        </p:nvSpPr>
        <p:spPr/>
        <p:txBody>
          <a:bodyPr/>
          <a:lstStyle/>
          <a:p>
            <a:r>
              <a:rPr lang="en-US" dirty="0"/>
              <a:t>Time and Materials (T&amp;M) Contracts</a:t>
            </a:r>
          </a:p>
        </p:txBody>
      </p:sp>
      <p:sp>
        <p:nvSpPr>
          <p:cNvPr id="4" name="Content Placeholder 3">
            <a:extLst>
              <a:ext uri="{FF2B5EF4-FFF2-40B4-BE49-F238E27FC236}">
                <a16:creationId xmlns:a16="http://schemas.microsoft.com/office/drawing/2014/main" id="{44934F67-22AC-D65A-B475-FB2E734B067F}"/>
              </a:ext>
            </a:extLst>
          </p:cNvPr>
          <p:cNvSpPr>
            <a:spLocks noGrp="1"/>
          </p:cNvSpPr>
          <p:nvPr>
            <p:ph sz="half" idx="2"/>
          </p:nvPr>
        </p:nvSpPr>
        <p:spPr>
          <a:xfrm>
            <a:off x="939800" y="2253343"/>
            <a:ext cx="10414000" cy="3923620"/>
          </a:xfrm>
          <a:effectLst/>
        </p:spPr>
        <p:txBody>
          <a:bodyPr lIns="91440" tIns="45720" rIns="91440" bIns="45720" anchor="t"/>
          <a:lstStyle/>
          <a:p>
            <a:pPr marL="0" indent="0">
              <a:spcBef>
                <a:spcPts val="1200"/>
              </a:spcBef>
              <a:buNone/>
            </a:pPr>
            <a:r>
              <a:rPr lang="en-US" sz="2400" dirty="0">
                <a:solidFill>
                  <a:schemeClr val="tx1"/>
                </a:solidFill>
                <a:latin typeface="Mont Book"/>
              </a:rPr>
              <a:t>FAR 16.601(c)</a:t>
            </a:r>
            <a:endParaRPr lang="en-US" sz="2400" b="0" dirty="0">
              <a:solidFill>
                <a:schemeClr val="tx1"/>
              </a:solidFill>
              <a:latin typeface="Mont Book"/>
            </a:endParaRPr>
          </a:p>
          <a:p>
            <a:pPr>
              <a:spcBef>
                <a:spcPts val="1200"/>
              </a:spcBef>
            </a:pPr>
            <a:r>
              <a:rPr lang="en-US" sz="2400" b="0" dirty="0">
                <a:solidFill>
                  <a:schemeClr val="tx1"/>
                </a:solidFill>
                <a:latin typeface="Mont Book"/>
              </a:rPr>
              <a:t>Time and Materials contracts use labor rates that include profits and costs. They can be similar to CPFF contracts in that the scope or duration is difficult to estimate. The key difference is that for T&amp;M contracts, it is difficult to determine the costs or likelihood of variation of costs for the work.</a:t>
            </a:r>
          </a:p>
          <a:p>
            <a:pPr>
              <a:spcBef>
                <a:spcPts val="1200"/>
              </a:spcBef>
            </a:pPr>
            <a:r>
              <a:rPr lang="en-US" sz="2400" b="0" dirty="0">
                <a:solidFill>
                  <a:schemeClr val="tx1"/>
                </a:solidFill>
                <a:latin typeface="Mont Book"/>
              </a:rPr>
              <a:t>The result of a T&amp;M/Labor Hour bid is that there will be a ceiling value applied to the contract with authorized hours and hourly rates by labor category</a:t>
            </a:r>
          </a:p>
          <a:p>
            <a:pPr>
              <a:spcBef>
                <a:spcPts val="1200"/>
              </a:spcBef>
            </a:pPr>
            <a:r>
              <a:rPr lang="en-US" sz="2400" b="0" dirty="0">
                <a:solidFill>
                  <a:schemeClr val="tx1"/>
                </a:solidFill>
                <a:latin typeface="Mont Book"/>
              </a:rPr>
              <a:t>Hourly or price ceiling is an estimate and may be raised with Government concurrence as work requirements evolve</a:t>
            </a:r>
          </a:p>
          <a:p>
            <a:pPr marL="0" indent="0">
              <a:spcBef>
                <a:spcPts val="1200"/>
              </a:spcBef>
              <a:buNone/>
            </a:pPr>
            <a:endParaRPr lang="en-US" sz="2400" b="0" dirty="0">
              <a:solidFill>
                <a:schemeClr val="tx1"/>
              </a:solidFill>
              <a:latin typeface="Mont Book"/>
            </a:endParaRPr>
          </a:p>
        </p:txBody>
      </p:sp>
    </p:spTree>
    <p:extLst>
      <p:ext uri="{BB962C8B-B14F-4D97-AF65-F5344CB8AC3E}">
        <p14:creationId xmlns:p14="http://schemas.microsoft.com/office/powerpoint/2010/main" val="2556573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9FC9F8D6-8074-B8E9-3711-92AD07527020}"/>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20528-1CEA-F8CD-F5F6-C29795E24D43}"/>
              </a:ext>
            </a:extLst>
          </p:cNvPr>
          <p:cNvSpPr>
            <a:spLocks noGrp="1"/>
          </p:cNvSpPr>
          <p:nvPr>
            <p:ph type="title"/>
          </p:nvPr>
        </p:nvSpPr>
        <p:spPr/>
        <p:txBody>
          <a:bodyPr/>
          <a:lstStyle/>
          <a:p>
            <a:r>
              <a:rPr lang="en-US" dirty="0"/>
              <a:t>Time and Materials Benefits</a:t>
            </a:r>
          </a:p>
        </p:txBody>
      </p:sp>
      <p:sp>
        <p:nvSpPr>
          <p:cNvPr id="3" name="Content Placeholder 2">
            <a:extLst>
              <a:ext uri="{FF2B5EF4-FFF2-40B4-BE49-F238E27FC236}">
                <a16:creationId xmlns:a16="http://schemas.microsoft.com/office/drawing/2014/main" id="{A1009B1E-BAEC-BB54-EA73-EDAAEA57D589}"/>
              </a:ext>
            </a:extLst>
          </p:cNvPr>
          <p:cNvSpPr>
            <a:spLocks noGrp="1"/>
          </p:cNvSpPr>
          <p:nvPr>
            <p:ph sz="half" idx="1"/>
          </p:nvPr>
        </p:nvSpPr>
        <p:spPr>
          <a:xfrm>
            <a:off x="1045029" y="2315482"/>
            <a:ext cx="5181600" cy="3414362"/>
          </a:xfrm>
          <a:effectLst/>
        </p:spPr>
        <p:txBody>
          <a:bodyPr/>
          <a:lstStyle/>
          <a:p>
            <a:pPr marL="0" indent="0">
              <a:buNone/>
            </a:pPr>
            <a:r>
              <a:rPr lang="en-US" sz="2400" b="1" dirty="0">
                <a:solidFill>
                  <a:schemeClr val="tx1"/>
                </a:solidFill>
              </a:rPr>
              <a:t>For the Government</a:t>
            </a:r>
          </a:p>
          <a:p>
            <a:pPr marL="228600" lvl="1">
              <a:buClr>
                <a:srgbClr val="00B050"/>
              </a:buClr>
              <a:buFont typeface="Wingdings" pitchFamily="2" charset="2"/>
              <a:buChar char="ü"/>
            </a:pPr>
            <a:r>
              <a:rPr lang="en-US" sz="2400" dirty="0">
                <a:solidFill>
                  <a:schemeClr val="tx1"/>
                </a:solidFill>
              </a:rPr>
              <a:t>Provides flexibility and opportunity to update requirements as needed</a:t>
            </a:r>
          </a:p>
          <a:p>
            <a:pPr marL="228600" lvl="1">
              <a:buClr>
                <a:srgbClr val="00B050"/>
              </a:buClr>
              <a:buFont typeface="Wingdings" pitchFamily="2" charset="2"/>
              <a:buChar char="ü"/>
            </a:pPr>
            <a:r>
              <a:rPr lang="en-US" sz="2400" dirty="0">
                <a:solidFill>
                  <a:schemeClr val="tx1"/>
                </a:solidFill>
              </a:rPr>
              <a:t>Can cap the maximum number of hours for a project</a:t>
            </a:r>
          </a:p>
          <a:p>
            <a:pPr marL="228600" lvl="1">
              <a:buClr>
                <a:srgbClr val="00B050"/>
              </a:buClr>
              <a:buFont typeface="Wingdings" pitchFamily="2" charset="2"/>
              <a:buChar char="ü"/>
            </a:pPr>
            <a:r>
              <a:rPr lang="en-US" sz="2400" dirty="0">
                <a:solidFill>
                  <a:schemeClr val="tx1"/>
                </a:solidFill>
              </a:rPr>
              <a:t>Easier to evaluate and requires less administrative burden post-award</a:t>
            </a:r>
          </a:p>
          <a:p>
            <a:endParaRPr lang="en-US" sz="2400" dirty="0">
              <a:solidFill>
                <a:schemeClr val="tx1"/>
              </a:solidFill>
            </a:endParaRPr>
          </a:p>
        </p:txBody>
      </p:sp>
      <p:sp>
        <p:nvSpPr>
          <p:cNvPr id="4" name="Content Placeholder 3">
            <a:extLst>
              <a:ext uri="{FF2B5EF4-FFF2-40B4-BE49-F238E27FC236}">
                <a16:creationId xmlns:a16="http://schemas.microsoft.com/office/drawing/2014/main" id="{F9F22974-28DD-606F-D539-50EACD70FE0E}"/>
              </a:ext>
            </a:extLst>
          </p:cNvPr>
          <p:cNvSpPr>
            <a:spLocks noGrp="1"/>
          </p:cNvSpPr>
          <p:nvPr>
            <p:ph sz="half" idx="2"/>
          </p:nvPr>
        </p:nvSpPr>
        <p:spPr>
          <a:xfrm>
            <a:off x="6379029" y="2315482"/>
            <a:ext cx="5181600" cy="3414362"/>
          </a:xfrm>
          <a:effectLst/>
        </p:spPr>
        <p:txBody>
          <a:bodyPr/>
          <a:lstStyle/>
          <a:p>
            <a:pPr marL="0" indent="0">
              <a:buNone/>
            </a:pPr>
            <a:r>
              <a:rPr lang="en-US" sz="2400" dirty="0">
                <a:solidFill>
                  <a:schemeClr val="tx1"/>
                </a:solidFill>
                <a:latin typeface="Mont Book"/>
              </a:rPr>
              <a:t>For Contractors</a:t>
            </a:r>
          </a:p>
          <a:p>
            <a:pPr marL="228600" lvl="1">
              <a:buClr>
                <a:srgbClr val="00B050"/>
              </a:buClr>
              <a:buFont typeface="Wingdings" pitchFamily="2" charset="2"/>
              <a:buChar char="ü"/>
            </a:pPr>
            <a:r>
              <a:rPr lang="en-US" sz="2400" b="0" dirty="0">
                <a:solidFill>
                  <a:schemeClr val="tx1"/>
                </a:solidFill>
                <a:latin typeface="Mont Book"/>
              </a:rPr>
              <a:t>Offers less risk to the contractor</a:t>
            </a:r>
          </a:p>
          <a:p>
            <a:pPr marL="228600" lvl="1">
              <a:buClr>
                <a:srgbClr val="00B050"/>
              </a:buClr>
              <a:buFont typeface="Wingdings" pitchFamily="2" charset="2"/>
              <a:buChar char="ü"/>
            </a:pPr>
            <a:r>
              <a:rPr lang="en-US" sz="2400" b="0" dirty="0">
                <a:solidFill>
                  <a:schemeClr val="tx1"/>
                </a:solidFill>
                <a:latin typeface="Mont Book"/>
              </a:rPr>
              <a:t>Easier to forecast revenue and profit for this type of work</a:t>
            </a:r>
          </a:p>
          <a:p>
            <a:pPr marL="228600" lvl="1">
              <a:buClr>
                <a:srgbClr val="00B050"/>
              </a:buClr>
              <a:buFont typeface="Wingdings" pitchFamily="2" charset="2"/>
              <a:buChar char="ü"/>
            </a:pPr>
            <a:r>
              <a:rPr lang="en-US" sz="2400" b="0" dirty="0">
                <a:solidFill>
                  <a:schemeClr val="tx1"/>
                </a:solidFill>
                <a:latin typeface="Mont Book"/>
              </a:rPr>
              <a:t>Can be profitable if costs are minimized or controlled</a:t>
            </a:r>
          </a:p>
          <a:p>
            <a:pPr marL="228600" lvl="1">
              <a:buClr>
                <a:srgbClr val="00B050"/>
              </a:buClr>
              <a:buFont typeface="Wingdings" pitchFamily="2" charset="2"/>
              <a:buChar char="ü"/>
            </a:pPr>
            <a:r>
              <a:rPr lang="en-US" sz="2400" b="0" dirty="0">
                <a:solidFill>
                  <a:schemeClr val="tx1"/>
                </a:solidFill>
                <a:latin typeface="Mont Book"/>
              </a:rPr>
              <a:t>Opportunity for profit based on favorable labor mix</a:t>
            </a:r>
          </a:p>
          <a:p>
            <a:endParaRPr lang="en-US" sz="2400" b="0" dirty="0">
              <a:solidFill>
                <a:schemeClr val="tx1"/>
              </a:solidFill>
              <a:latin typeface="Mont Book"/>
            </a:endParaRPr>
          </a:p>
        </p:txBody>
      </p:sp>
    </p:spTree>
    <p:extLst>
      <p:ext uri="{BB962C8B-B14F-4D97-AF65-F5344CB8AC3E}">
        <p14:creationId xmlns:p14="http://schemas.microsoft.com/office/powerpoint/2010/main" val="153690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F3EED0C-FF64-36E6-B23B-E9E65C9DE3B1}"/>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20528-1CEA-F8CD-F5F6-C29795E24D43}"/>
              </a:ext>
            </a:extLst>
          </p:cNvPr>
          <p:cNvSpPr>
            <a:spLocks noGrp="1"/>
          </p:cNvSpPr>
          <p:nvPr>
            <p:ph type="title"/>
          </p:nvPr>
        </p:nvSpPr>
        <p:spPr/>
        <p:txBody>
          <a:bodyPr/>
          <a:lstStyle/>
          <a:p>
            <a:r>
              <a:rPr lang="en-US" dirty="0"/>
              <a:t>Time and Materials Risks</a:t>
            </a:r>
          </a:p>
        </p:txBody>
      </p:sp>
      <p:sp>
        <p:nvSpPr>
          <p:cNvPr id="3" name="Content Placeholder 2">
            <a:extLst>
              <a:ext uri="{FF2B5EF4-FFF2-40B4-BE49-F238E27FC236}">
                <a16:creationId xmlns:a16="http://schemas.microsoft.com/office/drawing/2014/main" id="{A1009B1E-BAEC-BB54-EA73-EDAAEA57D589}"/>
              </a:ext>
            </a:extLst>
          </p:cNvPr>
          <p:cNvSpPr>
            <a:spLocks noGrp="1"/>
          </p:cNvSpPr>
          <p:nvPr>
            <p:ph sz="half" idx="1"/>
          </p:nvPr>
        </p:nvSpPr>
        <p:spPr>
          <a:xfrm>
            <a:off x="1045029" y="2348139"/>
            <a:ext cx="5181600" cy="3160032"/>
          </a:xfrm>
          <a:effectLst/>
        </p:spPr>
        <p:txBody>
          <a:bodyPr/>
          <a:lstStyle/>
          <a:p>
            <a:pPr marL="0" indent="0">
              <a:buNone/>
            </a:pPr>
            <a:r>
              <a:rPr lang="en-US" sz="2400" b="1" dirty="0">
                <a:solidFill>
                  <a:schemeClr val="tx1"/>
                </a:solidFill>
              </a:rPr>
              <a:t>For the Government</a:t>
            </a:r>
          </a:p>
          <a:p>
            <a:pPr marL="228600" lvl="1">
              <a:buSzPct val="60000"/>
              <a:buFont typeface=".Apple Color Emoji UI"/>
              <a:buChar char="❌"/>
            </a:pPr>
            <a:r>
              <a:rPr lang="en-US" sz="2400" dirty="0">
                <a:solidFill>
                  <a:schemeClr val="tx1"/>
                </a:solidFill>
              </a:rPr>
              <a:t>Can result in a lot of money spent for limited returns or advancement if managed incorrectly </a:t>
            </a:r>
          </a:p>
          <a:p>
            <a:pPr marL="228600" lvl="1">
              <a:buSzPct val="60000"/>
              <a:buFont typeface=".Apple Color Emoji UI"/>
              <a:buChar char="❌"/>
            </a:pPr>
            <a:r>
              <a:rPr lang="en-US" sz="2400" dirty="0">
                <a:solidFill>
                  <a:schemeClr val="tx1"/>
                </a:solidFill>
              </a:rPr>
              <a:t>Does not incentivize or enable innovation or efficiency from the contractor</a:t>
            </a:r>
          </a:p>
          <a:p>
            <a:pPr marL="228600" lvl="1">
              <a:buSzPct val="60000"/>
              <a:buFont typeface=".Apple Color Emoji UI"/>
              <a:buChar char="❌"/>
            </a:pPr>
            <a:r>
              <a:rPr lang="en-US" sz="2400" dirty="0">
                <a:solidFill>
                  <a:schemeClr val="tx1"/>
                </a:solidFill>
              </a:rPr>
              <a:t>Owns more risk in the overall delivery of a solution</a:t>
            </a:r>
          </a:p>
          <a:p>
            <a:endParaRPr lang="en-US" sz="2400" dirty="0">
              <a:solidFill>
                <a:schemeClr val="tx1"/>
              </a:solidFill>
            </a:endParaRPr>
          </a:p>
        </p:txBody>
      </p:sp>
      <p:sp>
        <p:nvSpPr>
          <p:cNvPr id="4" name="Content Placeholder 3">
            <a:extLst>
              <a:ext uri="{FF2B5EF4-FFF2-40B4-BE49-F238E27FC236}">
                <a16:creationId xmlns:a16="http://schemas.microsoft.com/office/drawing/2014/main" id="{F9F22974-28DD-606F-D539-50EACD70FE0E}"/>
              </a:ext>
            </a:extLst>
          </p:cNvPr>
          <p:cNvSpPr>
            <a:spLocks noGrp="1"/>
          </p:cNvSpPr>
          <p:nvPr>
            <p:ph sz="half" idx="2"/>
          </p:nvPr>
        </p:nvSpPr>
        <p:spPr>
          <a:xfrm>
            <a:off x="6286265" y="2348139"/>
            <a:ext cx="5181600" cy="3160032"/>
          </a:xfrm>
          <a:effectLst/>
        </p:spPr>
        <p:txBody>
          <a:bodyPr/>
          <a:lstStyle/>
          <a:p>
            <a:pPr marL="0" indent="0">
              <a:buNone/>
            </a:pPr>
            <a:r>
              <a:rPr lang="en-US" sz="2400" dirty="0">
                <a:solidFill>
                  <a:schemeClr val="tx1"/>
                </a:solidFill>
                <a:latin typeface="Mont Book"/>
              </a:rPr>
              <a:t>For Contractors</a:t>
            </a:r>
          </a:p>
          <a:p>
            <a:pPr marL="228600" lvl="1">
              <a:buSzPct val="60000"/>
              <a:buFont typeface=".Apple Color Emoji UI"/>
              <a:buChar char="❌"/>
            </a:pPr>
            <a:r>
              <a:rPr lang="en-US" sz="2400" b="0" dirty="0">
                <a:solidFill>
                  <a:schemeClr val="tx1"/>
                </a:solidFill>
                <a:latin typeface="Mont Book"/>
              </a:rPr>
              <a:t>Can be more difficult to estimate on competitive procurements</a:t>
            </a:r>
          </a:p>
          <a:p>
            <a:pPr marL="228600" lvl="1">
              <a:buSzPct val="60000"/>
              <a:buFont typeface=".Apple Color Emoji UI"/>
              <a:buChar char="❌"/>
            </a:pPr>
            <a:r>
              <a:rPr lang="en-US" sz="2400" b="0" dirty="0">
                <a:solidFill>
                  <a:schemeClr val="tx1"/>
                </a:solidFill>
                <a:latin typeface="Mont Book"/>
              </a:rPr>
              <a:t>Companies can propose very low fully burdened rates</a:t>
            </a:r>
          </a:p>
          <a:p>
            <a:pPr marL="228600" lvl="1">
              <a:buSzPct val="60000"/>
              <a:buFont typeface=".Apple Color Emoji UI"/>
              <a:buChar char="❌"/>
            </a:pPr>
            <a:r>
              <a:rPr lang="en-US" sz="2400" b="0" dirty="0">
                <a:solidFill>
                  <a:schemeClr val="tx1"/>
                </a:solidFill>
                <a:latin typeface="Mont Book"/>
              </a:rPr>
              <a:t>Increases in cost/inflation in materials and labor can erode profit over time</a:t>
            </a:r>
          </a:p>
          <a:p>
            <a:endParaRPr lang="en-US" sz="2400" b="0" dirty="0">
              <a:solidFill>
                <a:schemeClr val="tx1"/>
              </a:solidFill>
              <a:latin typeface="Mont Book"/>
            </a:endParaRPr>
          </a:p>
        </p:txBody>
      </p:sp>
    </p:spTree>
    <p:extLst>
      <p:ext uri="{BB962C8B-B14F-4D97-AF65-F5344CB8AC3E}">
        <p14:creationId xmlns:p14="http://schemas.microsoft.com/office/powerpoint/2010/main" val="1182692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28E7E2E-9570-5860-59FF-ECA4CFE5AD40}"/>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4022C9E-B71B-CEAD-FD4B-A3677F7EFED9}"/>
              </a:ext>
            </a:extLst>
          </p:cNvPr>
          <p:cNvSpPr>
            <a:spLocks noGrp="1"/>
          </p:cNvSpPr>
          <p:nvPr>
            <p:ph type="title"/>
          </p:nvPr>
        </p:nvSpPr>
        <p:spPr>
          <a:xfrm>
            <a:off x="838199" y="1175656"/>
            <a:ext cx="10722429" cy="515031"/>
          </a:xfrm>
        </p:spPr>
        <p:txBody>
          <a:bodyPr/>
          <a:lstStyle/>
          <a:p>
            <a:r>
              <a:rPr lang="en-US" dirty="0"/>
              <a:t>Additional Pricing Levers </a:t>
            </a:r>
          </a:p>
        </p:txBody>
      </p:sp>
      <p:sp>
        <p:nvSpPr>
          <p:cNvPr id="3" name="Content Placeholder 2">
            <a:extLst>
              <a:ext uri="{FF2B5EF4-FFF2-40B4-BE49-F238E27FC236}">
                <a16:creationId xmlns:a16="http://schemas.microsoft.com/office/drawing/2014/main" id="{86E18D9C-1723-6A43-E4B3-2119E2E7E733}"/>
              </a:ext>
            </a:extLst>
          </p:cNvPr>
          <p:cNvSpPr>
            <a:spLocks noGrp="1"/>
          </p:cNvSpPr>
          <p:nvPr>
            <p:ph idx="1"/>
          </p:nvPr>
        </p:nvSpPr>
        <p:spPr>
          <a:xfrm>
            <a:off x="1338943" y="2161834"/>
            <a:ext cx="4757057" cy="3905931"/>
          </a:xfrm>
        </p:spPr>
        <p:txBody>
          <a:bodyPr/>
          <a:lstStyle/>
          <a:p>
            <a:r>
              <a:rPr lang="en-US" b="0" dirty="0">
                <a:solidFill>
                  <a:schemeClr val="tx1"/>
                </a:solidFill>
                <a:latin typeface="Mont Book"/>
              </a:rPr>
              <a:t>Direct Labor</a:t>
            </a:r>
          </a:p>
          <a:p>
            <a:pPr lvl="1"/>
            <a:r>
              <a:rPr lang="en-US" b="0" dirty="0">
                <a:solidFill>
                  <a:schemeClr val="tx1"/>
                </a:solidFill>
                <a:latin typeface="Mont Book"/>
              </a:rPr>
              <a:t>Escalation, hours, work location(s), labor mix, uncompensated overtime</a:t>
            </a:r>
          </a:p>
          <a:p>
            <a:r>
              <a:rPr lang="en-US" b="0" dirty="0">
                <a:solidFill>
                  <a:schemeClr val="tx1"/>
                </a:solidFill>
                <a:latin typeface="Mont Book"/>
              </a:rPr>
              <a:t>Indirect Rates</a:t>
            </a:r>
          </a:p>
          <a:p>
            <a:pPr lvl="1"/>
            <a:r>
              <a:rPr lang="en-US" b="0" dirty="0">
                <a:solidFill>
                  <a:schemeClr val="tx1"/>
                </a:solidFill>
                <a:latin typeface="Mont Book"/>
              </a:rPr>
              <a:t>Ceilings, ODCs, travel</a:t>
            </a:r>
          </a:p>
          <a:p>
            <a:r>
              <a:rPr lang="en-US" b="0" dirty="0">
                <a:solidFill>
                  <a:schemeClr val="tx1"/>
                </a:solidFill>
                <a:latin typeface="Mont Book"/>
              </a:rPr>
              <a:t>Profit/Fee</a:t>
            </a:r>
          </a:p>
          <a:p>
            <a:pPr lvl="1"/>
            <a:r>
              <a:rPr lang="en-US" b="0" dirty="0">
                <a:solidFill>
                  <a:schemeClr val="tx1"/>
                </a:solidFill>
                <a:latin typeface="Mont Book"/>
              </a:rPr>
              <a:t>Type, limits</a:t>
            </a:r>
          </a:p>
        </p:txBody>
      </p:sp>
      <p:sp>
        <p:nvSpPr>
          <p:cNvPr id="5" name="Content Placeholder 2">
            <a:extLst>
              <a:ext uri="{FF2B5EF4-FFF2-40B4-BE49-F238E27FC236}">
                <a16:creationId xmlns:a16="http://schemas.microsoft.com/office/drawing/2014/main" id="{B7861E16-A31E-C0AA-63D1-815686E975EB}"/>
              </a:ext>
            </a:extLst>
          </p:cNvPr>
          <p:cNvSpPr txBox="1">
            <a:spLocks/>
          </p:cNvSpPr>
          <p:nvPr/>
        </p:nvSpPr>
        <p:spPr>
          <a:xfrm>
            <a:off x="6449786" y="2161833"/>
            <a:ext cx="4757057" cy="3905931"/>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chemeClr val="tx1"/>
                </a:solidFill>
                <a:latin typeface="Mont Book"/>
              </a:rPr>
              <a:t>Subcontractors</a:t>
            </a:r>
          </a:p>
          <a:p>
            <a:pPr lvl="1"/>
            <a:r>
              <a:rPr lang="en-US" b="0" dirty="0">
                <a:solidFill>
                  <a:schemeClr val="tx1"/>
                </a:solidFill>
                <a:latin typeface="Mont Book"/>
              </a:rPr>
              <a:t>Sizes, mix, alternatives</a:t>
            </a:r>
          </a:p>
          <a:p>
            <a:r>
              <a:rPr lang="en-US" b="0" dirty="0">
                <a:solidFill>
                  <a:schemeClr val="tx1"/>
                </a:solidFill>
                <a:latin typeface="Mont Book"/>
              </a:rPr>
              <a:t>Assumptions/Risks</a:t>
            </a:r>
          </a:p>
          <a:p>
            <a:r>
              <a:rPr lang="en-US" b="0" dirty="0">
                <a:solidFill>
                  <a:schemeClr val="tx1"/>
                </a:solidFill>
                <a:latin typeface="Mont Book"/>
              </a:rPr>
              <a:t>Period of Performance</a:t>
            </a:r>
          </a:p>
          <a:p>
            <a:r>
              <a:rPr lang="en-US" b="0" dirty="0">
                <a:solidFill>
                  <a:schemeClr val="tx1"/>
                </a:solidFill>
                <a:latin typeface="Mont Book"/>
              </a:rPr>
              <a:t>Place of Performance</a:t>
            </a:r>
          </a:p>
          <a:p>
            <a:r>
              <a:rPr lang="en-US" b="0" dirty="0">
                <a:solidFill>
                  <a:schemeClr val="tx1"/>
                </a:solidFill>
                <a:latin typeface="Mont Book"/>
              </a:rPr>
              <a:t>Alternate solution</a:t>
            </a:r>
          </a:p>
          <a:p>
            <a:endParaRPr lang="en-US" b="0" dirty="0">
              <a:solidFill>
                <a:schemeClr val="tx1"/>
              </a:solidFill>
              <a:latin typeface="Mont Book"/>
            </a:endParaRPr>
          </a:p>
        </p:txBody>
      </p:sp>
    </p:spTree>
    <p:extLst>
      <p:ext uri="{BB962C8B-B14F-4D97-AF65-F5344CB8AC3E}">
        <p14:creationId xmlns:p14="http://schemas.microsoft.com/office/powerpoint/2010/main" val="4052475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AFB-6D47-440A-8CA9-4141259FE767}"/>
              </a:ext>
            </a:extLst>
          </p:cNvPr>
          <p:cNvSpPr>
            <a:spLocks noGrp="1"/>
          </p:cNvSpPr>
          <p:nvPr>
            <p:ph type="title"/>
          </p:nvPr>
        </p:nvSpPr>
        <p:spPr>
          <a:xfrm>
            <a:off x="831850" y="3080657"/>
            <a:ext cx="10515600" cy="1481818"/>
          </a:xfrm>
        </p:spPr>
        <p:txBody>
          <a:bodyPr anchor="t"/>
          <a:lstStyle/>
          <a:p>
            <a:pPr algn="ctr"/>
            <a:r>
              <a:rPr lang="en-US" dirty="0"/>
              <a:t>Price to Win</a:t>
            </a:r>
          </a:p>
        </p:txBody>
      </p:sp>
    </p:spTree>
    <p:extLst>
      <p:ext uri="{BB962C8B-B14F-4D97-AF65-F5344CB8AC3E}">
        <p14:creationId xmlns:p14="http://schemas.microsoft.com/office/powerpoint/2010/main" val="1761756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4311D56-D163-0CE4-0EDB-401A784707E0}"/>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D787C70-D05E-E0FB-ECC1-B5A75BBB4531}"/>
              </a:ext>
            </a:extLst>
          </p:cNvPr>
          <p:cNvSpPr>
            <a:spLocks noGrp="1"/>
          </p:cNvSpPr>
          <p:nvPr>
            <p:ph type="title"/>
          </p:nvPr>
        </p:nvSpPr>
        <p:spPr/>
        <p:txBody>
          <a:bodyPr/>
          <a:lstStyle/>
          <a:p>
            <a:r>
              <a:rPr lang="en-US" dirty="0"/>
              <a:t>Price to Win</a:t>
            </a:r>
          </a:p>
        </p:txBody>
      </p:sp>
      <p:sp>
        <p:nvSpPr>
          <p:cNvPr id="3" name="Content Placeholder 2">
            <a:extLst>
              <a:ext uri="{FF2B5EF4-FFF2-40B4-BE49-F238E27FC236}">
                <a16:creationId xmlns:a16="http://schemas.microsoft.com/office/drawing/2014/main" id="{5C2F9478-49DF-C851-9451-EBCDF2127D7A}"/>
              </a:ext>
            </a:extLst>
          </p:cNvPr>
          <p:cNvSpPr>
            <a:spLocks noGrp="1"/>
          </p:cNvSpPr>
          <p:nvPr>
            <p:ph idx="1"/>
          </p:nvPr>
        </p:nvSpPr>
        <p:spPr>
          <a:xfrm>
            <a:off x="1295400" y="2180204"/>
            <a:ext cx="10058400" cy="3869192"/>
          </a:xfrm>
        </p:spPr>
        <p:txBody>
          <a:bodyPr/>
          <a:lstStyle/>
          <a:p>
            <a:r>
              <a:rPr lang="en-US" sz="2400" b="0" dirty="0">
                <a:solidFill>
                  <a:schemeClr val="tx1"/>
                </a:solidFill>
                <a:latin typeface="Mont Book"/>
              </a:rPr>
              <a:t>Price to Win (PTW) analysis provides a detailed, results-based assessment of the price that </a:t>
            </a:r>
            <a:r>
              <a:rPr lang="en-US" sz="2400" dirty="0">
                <a:solidFill>
                  <a:schemeClr val="tx1"/>
                </a:solidFill>
                <a:latin typeface="Mont Book"/>
              </a:rPr>
              <a:t>your competitors are most likely to bid.</a:t>
            </a:r>
          </a:p>
          <a:p>
            <a:r>
              <a:rPr lang="en-US" sz="2400" b="0" dirty="0">
                <a:solidFill>
                  <a:schemeClr val="tx1"/>
                </a:solidFill>
                <a:latin typeface="Mont Book"/>
              </a:rPr>
              <a:t>Your PTW is derived from your knowledge and research of the competition; your actual proposed price is based on your capability using a cost build-up approach</a:t>
            </a:r>
          </a:p>
          <a:p>
            <a:r>
              <a:rPr lang="en-US" sz="2400" b="0" dirty="0">
                <a:solidFill>
                  <a:schemeClr val="tx1"/>
                </a:solidFill>
                <a:latin typeface="Mont Book"/>
              </a:rPr>
              <a:t>The PTW exercise may show new opportunities for how to provide better, lower price, better value</a:t>
            </a:r>
          </a:p>
          <a:p>
            <a:r>
              <a:rPr lang="en-US" sz="2400" b="0" dirty="0">
                <a:solidFill>
                  <a:schemeClr val="tx1"/>
                </a:solidFill>
                <a:latin typeface="Mont Book"/>
              </a:rPr>
              <a:t>Another definition: PTW is the price, when integrated with the customer’s total evaluation model (</a:t>
            </a:r>
            <a:r>
              <a:rPr lang="en-US" sz="2400" dirty="0">
                <a:solidFill>
                  <a:schemeClr val="tx1"/>
                </a:solidFill>
                <a:latin typeface="Mont Book"/>
              </a:rPr>
              <a:t>price and non-price factors</a:t>
            </a:r>
            <a:r>
              <a:rPr lang="en-US" sz="2400" b="0" dirty="0">
                <a:solidFill>
                  <a:schemeClr val="tx1"/>
                </a:solidFill>
                <a:latin typeface="Mont Book"/>
              </a:rPr>
              <a:t>), and yields the highest evaluated score</a:t>
            </a:r>
          </a:p>
          <a:p>
            <a:endParaRPr lang="en-US" sz="2400" b="0" dirty="0">
              <a:solidFill>
                <a:schemeClr val="tx1"/>
              </a:solidFill>
              <a:latin typeface="Mont Book"/>
            </a:endParaRPr>
          </a:p>
        </p:txBody>
      </p:sp>
    </p:spTree>
    <p:extLst>
      <p:ext uri="{BB962C8B-B14F-4D97-AF65-F5344CB8AC3E}">
        <p14:creationId xmlns:p14="http://schemas.microsoft.com/office/powerpoint/2010/main" val="592557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BE7FA7E4-06D8-9673-AA56-1917BB80A4DB}"/>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87C70-D05E-E0FB-ECC1-B5A75BBB4531}"/>
              </a:ext>
            </a:extLst>
          </p:cNvPr>
          <p:cNvSpPr>
            <a:spLocks noGrp="1"/>
          </p:cNvSpPr>
          <p:nvPr>
            <p:ph type="title"/>
          </p:nvPr>
        </p:nvSpPr>
        <p:spPr/>
        <p:txBody>
          <a:bodyPr/>
          <a:lstStyle/>
          <a:p>
            <a:r>
              <a:rPr lang="en-US" dirty="0"/>
              <a:t>Developing a Price to Win Strategy</a:t>
            </a:r>
          </a:p>
        </p:txBody>
      </p:sp>
      <p:sp>
        <p:nvSpPr>
          <p:cNvPr id="3" name="Content Placeholder 2">
            <a:extLst>
              <a:ext uri="{FF2B5EF4-FFF2-40B4-BE49-F238E27FC236}">
                <a16:creationId xmlns:a16="http://schemas.microsoft.com/office/drawing/2014/main" id="{5C2F9478-49DF-C851-9451-EBCDF2127D7A}"/>
              </a:ext>
            </a:extLst>
          </p:cNvPr>
          <p:cNvSpPr>
            <a:spLocks noGrp="1"/>
          </p:cNvSpPr>
          <p:nvPr>
            <p:ph idx="1"/>
          </p:nvPr>
        </p:nvSpPr>
        <p:spPr>
          <a:xfrm>
            <a:off x="1021840" y="1916942"/>
            <a:ext cx="6823333" cy="4351338"/>
          </a:xfrm>
        </p:spPr>
        <p:txBody>
          <a:bodyPr/>
          <a:lstStyle/>
          <a:p>
            <a:pPr marL="0" indent="0">
              <a:buNone/>
            </a:pPr>
            <a:r>
              <a:rPr lang="en-US" sz="2400" dirty="0">
                <a:solidFill>
                  <a:schemeClr val="tx1"/>
                </a:solidFill>
                <a:latin typeface="Mont Book"/>
              </a:rPr>
              <a:t>To develop an effective price-to-win strategy, minimally consider:</a:t>
            </a:r>
          </a:p>
          <a:p>
            <a:pPr lvl="1"/>
            <a:r>
              <a:rPr lang="en-US" b="0" dirty="0">
                <a:solidFill>
                  <a:schemeClr val="tx1"/>
                </a:solidFill>
                <a:latin typeface="Mont Book"/>
              </a:rPr>
              <a:t>Thorough understanding of the relative importance of price</a:t>
            </a:r>
          </a:p>
          <a:p>
            <a:pPr lvl="1"/>
            <a:r>
              <a:rPr lang="en-US" b="0" dirty="0">
                <a:solidFill>
                  <a:schemeClr val="tx1"/>
                </a:solidFill>
                <a:latin typeface="Mont Book"/>
              </a:rPr>
              <a:t>The awarding agency’s history of evaluating and awarding contracts</a:t>
            </a:r>
          </a:p>
          <a:p>
            <a:pPr lvl="1"/>
            <a:r>
              <a:rPr lang="en-US" b="0" dirty="0">
                <a:solidFill>
                  <a:schemeClr val="tx1"/>
                </a:solidFill>
                <a:latin typeface="Mont Book"/>
              </a:rPr>
              <a:t>Vulnerability to (and tolerance for) risk</a:t>
            </a:r>
          </a:p>
          <a:p>
            <a:pPr lvl="1"/>
            <a:r>
              <a:rPr lang="en-US" b="0" dirty="0">
                <a:solidFill>
                  <a:schemeClr val="tx1"/>
                </a:solidFill>
                <a:latin typeface="Mont Book"/>
              </a:rPr>
              <a:t>Competitors’ perceived tolerance for risk</a:t>
            </a:r>
          </a:p>
          <a:p>
            <a:pPr lvl="1"/>
            <a:r>
              <a:rPr lang="en-US" b="0" dirty="0">
                <a:solidFill>
                  <a:schemeClr val="tx1"/>
                </a:solidFill>
                <a:latin typeface="Mont Book"/>
              </a:rPr>
              <a:t>Your true strengths and weaknesses for each evaluation factor and subfactor</a:t>
            </a:r>
          </a:p>
          <a:p>
            <a:pPr lvl="1"/>
            <a:r>
              <a:rPr lang="en-US" b="0" dirty="0">
                <a:solidFill>
                  <a:schemeClr val="tx1"/>
                </a:solidFill>
                <a:latin typeface="Mont Book"/>
              </a:rPr>
              <a:t>Your experience bidding against the presumed competitors</a:t>
            </a:r>
          </a:p>
          <a:p>
            <a:endParaRPr lang="en-US" sz="3200" b="0" dirty="0">
              <a:solidFill>
                <a:schemeClr val="tx1"/>
              </a:solidFill>
              <a:latin typeface="Mont Book"/>
            </a:endParaRPr>
          </a:p>
        </p:txBody>
      </p:sp>
      <p:pic>
        <p:nvPicPr>
          <p:cNvPr id="4" name="Picture 3" descr="A picture containing text&#10;&#10;Description automatically generated">
            <a:extLst>
              <a:ext uri="{FF2B5EF4-FFF2-40B4-BE49-F238E27FC236}">
                <a16:creationId xmlns:a16="http://schemas.microsoft.com/office/drawing/2014/main" id="{7BF144A1-E624-5E8E-273F-A741DAFDC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94704">
            <a:off x="8139112" y="2442594"/>
            <a:ext cx="3034815" cy="2857784"/>
          </a:xfrm>
          <a:prstGeom prst="rect">
            <a:avLst/>
          </a:prstGeom>
        </p:spPr>
      </p:pic>
    </p:spTree>
    <p:extLst>
      <p:ext uri="{BB962C8B-B14F-4D97-AF65-F5344CB8AC3E}">
        <p14:creationId xmlns:p14="http://schemas.microsoft.com/office/powerpoint/2010/main" val="464170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CBCA634-D6D1-8601-4208-376A990590AB}"/>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87C70-D05E-E0FB-ECC1-B5A75BBB4531}"/>
              </a:ext>
            </a:extLst>
          </p:cNvPr>
          <p:cNvSpPr>
            <a:spLocks noGrp="1"/>
          </p:cNvSpPr>
          <p:nvPr>
            <p:ph type="title"/>
          </p:nvPr>
        </p:nvSpPr>
        <p:spPr/>
        <p:txBody>
          <a:bodyPr/>
          <a:lstStyle/>
          <a:p>
            <a:r>
              <a:rPr lang="en-US" dirty="0"/>
              <a:t>Price to Win Information Needed</a:t>
            </a:r>
          </a:p>
        </p:txBody>
      </p:sp>
      <p:sp>
        <p:nvSpPr>
          <p:cNvPr id="3" name="Content Placeholder 2">
            <a:extLst>
              <a:ext uri="{FF2B5EF4-FFF2-40B4-BE49-F238E27FC236}">
                <a16:creationId xmlns:a16="http://schemas.microsoft.com/office/drawing/2014/main" id="{5C2F9478-49DF-C851-9451-EBCDF2127D7A}"/>
              </a:ext>
            </a:extLst>
          </p:cNvPr>
          <p:cNvSpPr>
            <a:spLocks noGrp="1"/>
          </p:cNvSpPr>
          <p:nvPr>
            <p:ph idx="1"/>
          </p:nvPr>
        </p:nvSpPr>
        <p:spPr>
          <a:xfrm>
            <a:off x="976781" y="1961323"/>
            <a:ext cx="10507648" cy="4174434"/>
          </a:xfrm>
        </p:spPr>
        <p:txBody>
          <a:bodyPr/>
          <a:lstStyle/>
          <a:p>
            <a:pPr marL="228600" lvl="1">
              <a:spcBef>
                <a:spcPts val="1200"/>
              </a:spcBef>
              <a:buClr>
                <a:srgbClr val="00B050"/>
              </a:buClr>
              <a:buFont typeface="Wingdings" pitchFamily="2" charset="2"/>
              <a:buChar char="ü"/>
            </a:pPr>
            <a:r>
              <a:rPr lang="en-US" b="0" dirty="0">
                <a:solidFill>
                  <a:schemeClr val="tx1"/>
                </a:solidFill>
                <a:latin typeface="Mont Book"/>
              </a:rPr>
              <a:t>Customer background and budget – What is the budget and funding? Do we know the Independent Government Cost Estimate? Do we know the Agency’s pricing/award history? What are their subjective preferences?</a:t>
            </a:r>
          </a:p>
          <a:p>
            <a:pPr marL="228600" lvl="1">
              <a:spcBef>
                <a:spcPts val="1200"/>
              </a:spcBef>
              <a:buClr>
                <a:srgbClr val="00B050"/>
              </a:buClr>
              <a:buFont typeface="Wingdings" pitchFamily="2" charset="2"/>
              <a:buChar char="ü"/>
            </a:pPr>
            <a:r>
              <a:rPr lang="en-US" b="0" dirty="0">
                <a:solidFill>
                  <a:schemeClr val="tx1"/>
                </a:solidFill>
                <a:latin typeface="Mont Book"/>
              </a:rPr>
              <a:t>Competition – Who are your competitors? How will they price their proposal?</a:t>
            </a:r>
          </a:p>
          <a:p>
            <a:pPr marL="228600" lvl="2" indent="-228600">
              <a:spcBef>
                <a:spcPts val="1200"/>
              </a:spcBef>
              <a:buClr>
                <a:srgbClr val="00B050"/>
              </a:buClr>
              <a:buFont typeface="Wingdings" pitchFamily="2" charset="2"/>
              <a:buChar char="ü"/>
            </a:pPr>
            <a:r>
              <a:rPr lang="en-US" sz="2400" b="0" dirty="0">
                <a:solidFill>
                  <a:schemeClr val="tx1"/>
                </a:solidFill>
                <a:latin typeface="Mont Book"/>
              </a:rPr>
              <a:t>What is their competitive pricing history?  Labor rates? Wrap rates?</a:t>
            </a:r>
          </a:p>
          <a:p>
            <a:pPr marL="228600" lvl="2" indent="-228600">
              <a:spcBef>
                <a:spcPts val="1200"/>
              </a:spcBef>
              <a:buClr>
                <a:srgbClr val="00B050"/>
              </a:buClr>
              <a:buFont typeface="Wingdings" pitchFamily="2" charset="2"/>
              <a:buChar char="ü"/>
            </a:pPr>
            <a:r>
              <a:rPr lang="en-US" sz="2400" b="0" dirty="0">
                <a:solidFill>
                  <a:schemeClr val="tx1"/>
                </a:solidFill>
                <a:latin typeface="Mont Book"/>
              </a:rPr>
              <a:t>What is their technical strategy, past performance, teaming partners?</a:t>
            </a:r>
          </a:p>
          <a:p>
            <a:pPr marL="228600" lvl="1">
              <a:spcBef>
                <a:spcPts val="1200"/>
              </a:spcBef>
              <a:buNone/>
            </a:pPr>
            <a:endParaRPr lang="en-US" b="0" i="1" dirty="0">
              <a:solidFill>
                <a:schemeClr val="tx1"/>
              </a:solidFill>
              <a:latin typeface="Mont Book"/>
            </a:endParaRPr>
          </a:p>
          <a:p>
            <a:pPr marL="9525" lvl="1" indent="-9525">
              <a:spcBef>
                <a:spcPts val="1200"/>
              </a:spcBef>
              <a:buNone/>
            </a:pPr>
            <a:r>
              <a:rPr lang="en-US" b="0" i="1" dirty="0">
                <a:solidFill>
                  <a:schemeClr val="tx1"/>
                </a:solidFill>
                <a:latin typeface="Mont Book"/>
              </a:rPr>
              <a:t>Note: Estimating your own price is then used to measure against the PTW to answer the question: Can you perform at this price?</a:t>
            </a:r>
          </a:p>
          <a:p>
            <a:pPr>
              <a:spcBef>
                <a:spcPts val="1200"/>
              </a:spcBef>
            </a:pPr>
            <a:endParaRPr lang="en-US" sz="3200" b="0" dirty="0">
              <a:solidFill>
                <a:schemeClr val="tx1"/>
              </a:solidFill>
              <a:latin typeface="Mont Book"/>
            </a:endParaRPr>
          </a:p>
        </p:txBody>
      </p:sp>
    </p:spTree>
    <p:extLst>
      <p:ext uri="{BB962C8B-B14F-4D97-AF65-F5344CB8AC3E}">
        <p14:creationId xmlns:p14="http://schemas.microsoft.com/office/powerpoint/2010/main" val="2127415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193E8C1-B8F6-64F8-6604-59E819A1932D}"/>
              </a:ext>
            </a:extLst>
          </p:cNvPr>
          <p:cNvSpPr/>
          <p:nvPr/>
        </p:nvSpPr>
        <p:spPr>
          <a:xfrm>
            <a:off x="838200" y="1629346"/>
            <a:ext cx="10853058" cy="4759261"/>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265C9-DB49-D427-5491-8798E07EE6F0}"/>
              </a:ext>
            </a:extLst>
          </p:cNvPr>
          <p:cNvSpPr>
            <a:spLocks noGrp="1"/>
          </p:cNvSpPr>
          <p:nvPr>
            <p:ph type="title"/>
          </p:nvPr>
        </p:nvSpPr>
        <p:spPr>
          <a:xfrm>
            <a:off x="838200" y="981754"/>
            <a:ext cx="10515600" cy="515031"/>
          </a:xfrm>
        </p:spPr>
        <p:txBody>
          <a:bodyPr/>
          <a:lstStyle/>
          <a:p>
            <a:r>
              <a:rPr lang="en-US" dirty="0"/>
              <a:t>Summary</a:t>
            </a:r>
          </a:p>
        </p:txBody>
      </p:sp>
      <p:sp>
        <p:nvSpPr>
          <p:cNvPr id="3" name="Content Placeholder 2">
            <a:extLst>
              <a:ext uri="{FF2B5EF4-FFF2-40B4-BE49-F238E27FC236}">
                <a16:creationId xmlns:a16="http://schemas.microsoft.com/office/drawing/2014/main" id="{D3FB2A57-89CA-F12F-8A25-933E81941F2B}"/>
              </a:ext>
            </a:extLst>
          </p:cNvPr>
          <p:cNvSpPr>
            <a:spLocks noGrp="1"/>
          </p:cNvSpPr>
          <p:nvPr>
            <p:ph idx="1"/>
          </p:nvPr>
        </p:nvSpPr>
        <p:spPr>
          <a:xfrm>
            <a:off x="1159329" y="2053917"/>
            <a:ext cx="10210800" cy="3684134"/>
          </a:xfrm>
        </p:spPr>
        <p:txBody>
          <a:bodyPr/>
          <a:lstStyle/>
          <a:p>
            <a:r>
              <a:rPr lang="en-US" b="0" dirty="0">
                <a:solidFill>
                  <a:schemeClr val="tx1"/>
                </a:solidFill>
              </a:rPr>
              <a:t>Price proposals are all about defining value for the government.</a:t>
            </a:r>
          </a:p>
          <a:p>
            <a:r>
              <a:rPr lang="en-US" b="0" dirty="0">
                <a:solidFill>
                  <a:schemeClr val="tx1"/>
                </a:solidFill>
              </a:rPr>
              <a:t>Once you understand the types of cost models the procurements require, and how your price will be evaluated … your job is to articulate the benefits and advantages that the proposed solution brings in relation to the price. </a:t>
            </a:r>
          </a:p>
          <a:p>
            <a:r>
              <a:rPr lang="en-US" b="0" dirty="0">
                <a:solidFill>
                  <a:schemeClr val="tx1"/>
                </a:solidFill>
              </a:rPr>
              <a:t>Ensure all aspects of the proposal are coordinated with the details in the pricing volume.</a:t>
            </a:r>
          </a:p>
          <a:p>
            <a:endParaRPr lang="en-US" b="0" dirty="0">
              <a:solidFill>
                <a:schemeClr val="tx1"/>
              </a:solidFill>
            </a:endParaRPr>
          </a:p>
          <a:p>
            <a:pPr marL="0" indent="0">
              <a:buNone/>
            </a:pPr>
            <a:r>
              <a:rPr lang="en-US" i="1" dirty="0">
                <a:solidFill>
                  <a:srgbClr val="5D2884"/>
                </a:solidFill>
              </a:rPr>
              <a:t>Take a deep breath, get some exercise, and move to the green zone!</a:t>
            </a:r>
          </a:p>
          <a:p>
            <a:endParaRPr lang="en-US" b="0" dirty="0">
              <a:solidFill>
                <a:schemeClr val="tx1"/>
              </a:solidFill>
            </a:endParaRPr>
          </a:p>
          <a:p>
            <a:endParaRPr lang="en-US" b="0" dirty="0">
              <a:solidFill>
                <a:schemeClr val="tx1"/>
              </a:solidFill>
            </a:endParaRPr>
          </a:p>
        </p:txBody>
      </p:sp>
    </p:spTree>
    <p:extLst>
      <p:ext uri="{BB962C8B-B14F-4D97-AF65-F5344CB8AC3E}">
        <p14:creationId xmlns:p14="http://schemas.microsoft.com/office/powerpoint/2010/main" val="159918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9647AF8-CCF6-F36A-1D16-61BEE6C17DF2}"/>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6771935-94A8-7847-298D-D6A230C76878}"/>
              </a:ext>
            </a:extLst>
          </p:cNvPr>
          <p:cNvSpPr>
            <a:spLocks noGrp="1"/>
          </p:cNvSpPr>
          <p:nvPr>
            <p:ph type="title"/>
          </p:nvPr>
        </p:nvSpPr>
        <p:spPr>
          <a:xfrm>
            <a:off x="707571" y="1020744"/>
            <a:ext cx="10515600" cy="515031"/>
          </a:xfrm>
        </p:spPr>
        <p:txBody>
          <a:bodyPr/>
          <a:lstStyle/>
          <a:p>
            <a:r>
              <a:rPr lang="en-US" dirty="0"/>
              <a:t>Topics for Discussion</a:t>
            </a:r>
          </a:p>
        </p:txBody>
      </p:sp>
      <p:sp>
        <p:nvSpPr>
          <p:cNvPr id="6" name="Content Placeholder 5">
            <a:extLst>
              <a:ext uri="{FF2B5EF4-FFF2-40B4-BE49-F238E27FC236}">
                <a16:creationId xmlns:a16="http://schemas.microsoft.com/office/drawing/2014/main" id="{C18B0446-DE46-5073-EA0B-B14963B92105}"/>
              </a:ext>
            </a:extLst>
          </p:cNvPr>
          <p:cNvSpPr>
            <a:spLocks noGrp="1"/>
          </p:cNvSpPr>
          <p:nvPr>
            <p:ph idx="1"/>
          </p:nvPr>
        </p:nvSpPr>
        <p:spPr>
          <a:xfrm>
            <a:off x="1172581" y="2009706"/>
            <a:ext cx="10515600" cy="4351338"/>
          </a:xfrm>
        </p:spPr>
        <p:txBody>
          <a:bodyPr/>
          <a:lstStyle/>
          <a:p>
            <a:r>
              <a:rPr lang="en-US" b="0" dirty="0">
                <a:solidFill>
                  <a:sysClr val="windowText" lastClr="000000"/>
                </a:solidFill>
                <a:latin typeface="Mont Book"/>
              </a:rPr>
              <a:t>How do Price Proposals fit in with the rest?</a:t>
            </a:r>
          </a:p>
          <a:p>
            <a:r>
              <a:rPr lang="en-US" b="0" dirty="0">
                <a:solidFill>
                  <a:sysClr val="windowText" lastClr="000000"/>
                </a:solidFill>
                <a:latin typeface="Mont Book"/>
              </a:rPr>
              <a:t>How the Government Evaluates Pricing/Terminology</a:t>
            </a:r>
          </a:p>
          <a:p>
            <a:pPr lvl="1"/>
            <a:r>
              <a:rPr lang="en-US" sz="2800" b="0" dirty="0">
                <a:solidFill>
                  <a:sysClr val="windowText" lastClr="000000"/>
                </a:solidFill>
                <a:latin typeface="Mont Book"/>
              </a:rPr>
              <a:t>Best Value and Tradeoffs</a:t>
            </a:r>
          </a:p>
          <a:p>
            <a:pPr lvl="1"/>
            <a:r>
              <a:rPr lang="en-US" sz="2800" b="0" dirty="0">
                <a:solidFill>
                  <a:sysClr val="windowText" lastClr="000000"/>
                </a:solidFill>
                <a:latin typeface="Mont Book"/>
              </a:rPr>
              <a:t>Lowest Price Technically Acceptable</a:t>
            </a:r>
          </a:p>
          <a:p>
            <a:pPr lvl="1"/>
            <a:r>
              <a:rPr lang="en-US" sz="2800" b="0" dirty="0">
                <a:solidFill>
                  <a:sysClr val="windowText" lastClr="000000"/>
                </a:solidFill>
                <a:latin typeface="Mont Book"/>
              </a:rPr>
              <a:t>Price vs Cost</a:t>
            </a:r>
          </a:p>
          <a:p>
            <a:r>
              <a:rPr lang="en-US" b="0" dirty="0">
                <a:solidFill>
                  <a:sysClr val="windowText" lastClr="000000"/>
                </a:solidFill>
                <a:latin typeface="Mont Book"/>
              </a:rPr>
              <a:t>Firm Fixed Price Contracts</a:t>
            </a:r>
          </a:p>
          <a:p>
            <a:r>
              <a:rPr lang="en-US" b="0" dirty="0">
                <a:solidFill>
                  <a:sysClr val="windowText" lastClr="000000"/>
                </a:solidFill>
                <a:latin typeface="Mont Book"/>
              </a:rPr>
              <a:t>Cost Reimbursable Contracts</a:t>
            </a:r>
          </a:p>
          <a:p>
            <a:r>
              <a:rPr lang="en-US" b="0" dirty="0">
                <a:solidFill>
                  <a:sysClr val="windowText" lastClr="000000"/>
                </a:solidFill>
                <a:latin typeface="Mont Book"/>
              </a:rPr>
              <a:t>Time and Materials Contracts</a:t>
            </a:r>
          </a:p>
          <a:p>
            <a:r>
              <a:rPr lang="en-US" b="0" dirty="0">
                <a:solidFill>
                  <a:sysClr val="windowText" lastClr="000000"/>
                </a:solidFill>
                <a:latin typeface="Mont Book"/>
              </a:rPr>
              <a:t>Price to Win</a:t>
            </a:r>
          </a:p>
        </p:txBody>
      </p:sp>
    </p:spTree>
    <p:extLst>
      <p:ext uri="{BB962C8B-B14F-4D97-AF65-F5344CB8AC3E}">
        <p14:creationId xmlns:p14="http://schemas.microsoft.com/office/powerpoint/2010/main" val="1070541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AFB-6D47-440A-8CA9-4141259FE767}"/>
              </a:ext>
            </a:extLst>
          </p:cNvPr>
          <p:cNvSpPr>
            <a:spLocks noGrp="1"/>
          </p:cNvSpPr>
          <p:nvPr>
            <p:ph type="title"/>
          </p:nvPr>
        </p:nvSpPr>
        <p:spPr>
          <a:xfrm>
            <a:off x="831850" y="2895600"/>
            <a:ext cx="10515600" cy="1666875"/>
          </a:xfrm>
        </p:spPr>
        <p:txBody>
          <a:bodyPr anchor="t"/>
          <a:lstStyle/>
          <a:p>
            <a:pPr algn="ctr"/>
            <a:r>
              <a:rPr lang="en-US" dirty="0"/>
              <a:t>Questions?</a:t>
            </a:r>
          </a:p>
        </p:txBody>
      </p:sp>
    </p:spTree>
    <p:extLst>
      <p:ext uri="{BB962C8B-B14F-4D97-AF65-F5344CB8AC3E}">
        <p14:creationId xmlns:p14="http://schemas.microsoft.com/office/powerpoint/2010/main" val="3046575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E4B680C-2C8C-B625-FBDB-A480337BA807}"/>
              </a:ext>
            </a:extLst>
          </p:cNvPr>
          <p:cNvSpPr/>
          <p:nvPr/>
        </p:nvSpPr>
        <p:spPr>
          <a:xfrm>
            <a:off x="707571" y="1534886"/>
            <a:ext cx="10853058" cy="4865914"/>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65E8F2F-1EBB-560A-9A7C-7914E2D5CFA4}"/>
              </a:ext>
            </a:extLst>
          </p:cNvPr>
          <p:cNvSpPr>
            <a:spLocks noGrp="1"/>
          </p:cNvSpPr>
          <p:nvPr>
            <p:ph type="title"/>
          </p:nvPr>
        </p:nvSpPr>
        <p:spPr>
          <a:xfrm>
            <a:off x="838200" y="889906"/>
            <a:ext cx="10515600" cy="515031"/>
          </a:xfrm>
        </p:spPr>
        <p:txBody>
          <a:bodyPr/>
          <a:lstStyle/>
          <a:p>
            <a:r>
              <a:rPr lang="en-US" dirty="0"/>
              <a:t>Contact Information</a:t>
            </a:r>
          </a:p>
        </p:txBody>
      </p:sp>
      <p:sp>
        <p:nvSpPr>
          <p:cNvPr id="7" name="Content Placeholder 6">
            <a:extLst>
              <a:ext uri="{FF2B5EF4-FFF2-40B4-BE49-F238E27FC236}">
                <a16:creationId xmlns:a16="http://schemas.microsoft.com/office/drawing/2014/main" id="{9717358E-D76F-0ED1-0C9F-5A26AE52B0A1}"/>
              </a:ext>
            </a:extLst>
          </p:cNvPr>
          <p:cNvSpPr>
            <a:spLocks noGrp="1"/>
          </p:cNvSpPr>
          <p:nvPr>
            <p:ph idx="1"/>
          </p:nvPr>
        </p:nvSpPr>
        <p:spPr>
          <a:xfrm>
            <a:off x="1228333" y="1779543"/>
            <a:ext cx="6859753" cy="2716258"/>
          </a:xfrm>
        </p:spPr>
        <p:txBody>
          <a:bodyPr/>
          <a:lstStyle/>
          <a:p>
            <a:pPr marL="0" indent="0">
              <a:lnSpc>
                <a:spcPct val="100000"/>
              </a:lnSpc>
              <a:spcBef>
                <a:spcPts val="0"/>
              </a:spcBef>
              <a:buNone/>
            </a:pPr>
            <a:r>
              <a:rPr lang="en-US" dirty="0">
                <a:solidFill>
                  <a:schemeClr val="tx1"/>
                </a:solidFill>
              </a:rPr>
              <a:t>Debi McGhee</a:t>
            </a:r>
          </a:p>
          <a:p>
            <a:pPr marL="0" indent="0">
              <a:lnSpc>
                <a:spcPct val="100000"/>
              </a:lnSpc>
              <a:spcBef>
                <a:spcPts val="0"/>
              </a:spcBef>
              <a:buNone/>
            </a:pPr>
            <a:r>
              <a:rPr lang="en-US" b="0" dirty="0">
                <a:solidFill>
                  <a:schemeClr val="tx1"/>
                </a:solidFill>
              </a:rPr>
              <a:t>General Manager, Capture</a:t>
            </a:r>
          </a:p>
          <a:p>
            <a:pPr marL="0" indent="0">
              <a:lnSpc>
                <a:spcPct val="100000"/>
              </a:lnSpc>
              <a:spcBef>
                <a:spcPts val="0"/>
              </a:spcBef>
              <a:buNone/>
            </a:pPr>
            <a:endParaRPr lang="en-US" b="0" dirty="0">
              <a:solidFill>
                <a:schemeClr val="tx1"/>
              </a:solidFill>
            </a:endParaRPr>
          </a:p>
          <a:p>
            <a:pPr marL="0" indent="0">
              <a:lnSpc>
                <a:spcPct val="100000"/>
              </a:lnSpc>
              <a:spcBef>
                <a:spcPts val="0"/>
              </a:spcBef>
              <a:buNone/>
            </a:pPr>
            <a:r>
              <a:rPr lang="en-US" b="0" dirty="0">
                <a:solidFill>
                  <a:schemeClr val="tx1"/>
                </a:solidFill>
                <a:hlinkClick r:id="rId2">
                  <a:extLst>
                    <a:ext uri="{A12FA001-AC4F-418D-AE19-62706E023703}">
                      <ahyp:hlinkClr xmlns:ahyp="http://schemas.microsoft.com/office/drawing/2018/hyperlinkcolor" val="tx"/>
                    </a:ext>
                  </a:extLst>
                </a:hlinkClick>
              </a:rPr>
              <a:t>debi.mcghee@redteamconsulting.com</a:t>
            </a:r>
            <a:endParaRPr lang="en-US" b="0" dirty="0">
              <a:solidFill>
                <a:schemeClr val="tx1"/>
              </a:solidFill>
            </a:endParaRPr>
          </a:p>
          <a:p>
            <a:pPr marL="0" indent="0">
              <a:lnSpc>
                <a:spcPct val="100000"/>
              </a:lnSpc>
              <a:spcBef>
                <a:spcPts val="0"/>
              </a:spcBef>
              <a:buNone/>
            </a:pPr>
            <a:endParaRPr lang="en-US" b="0" dirty="0">
              <a:solidFill>
                <a:schemeClr val="tx1"/>
              </a:solidFill>
            </a:endParaRPr>
          </a:p>
          <a:p>
            <a:pPr marL="0" indent="0">
              <a:lnSpc>
                <a:spcPct val="100000"/>
              </a:lnSpc>
              <a:spcBef>
                <a:spcPts val="0"/>
              </a:spcBef>
              <a:buNone/>
            </a:pPr>
            <a:r>
              <a:rPr lang="en-US" b="0" dirty="0" err="1">
                <a:solidFill>
                  <a:schemeClr val="tx1"/>
                </a:solidFill>
              </a:rPr>
              <a:t>redteamconsulting.com</a:t>
            </a:r>
            <a:endParaRPr lang="en-US" b="0" dirty="0">
              <a:solidFill>
                <a:schemeClr val="tx1"/>
              </a:solidFill>
            </a:endParaRPr>
          </a:p>
          <a:p>
            <a:pPr marL="0" indent="0">
              <a:lnSpc>
                <a:spcPct val="100000"/>
              </a:lnSpc>
              <a:spcBef>
                <a:spcPts val="0"/>
              </a:spcBef>
              <a:buNone/>
            </a:pPr>
            <a:endParaRPr lang="en-US" b="0" dirty="0">
              <a:solidFill>
                <a:schemeClr val="tx1"/>
              </a:solidFill>
            </a:endParaRPr>
          </a:p>
        </p:txBody>
      </p:sp>
      <p:pic>
        <p:nvPicPr>
          <p:cNvPr id="3" name="Picture 2" descr="A picture containing drawing&#10;&#10;Description automatically generated">
            <a:hlinkClick r:id="rId3"/>
            <a:extLst>
              <a:ext uri="{FF2B5EF4-FFF2-40B4-BE49-F238E27FC236}">
                <a16:creationId xmlns:a16="http://schemas.microsoft.com/office/drawing/2014/main" id="{ABAEEF57-AB03-90C0-5717-2E15F297EF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2564" y="4906055"/>
            <a:ext cx="847138" cy="847138"/>
          </a:xfrm>
          <a:prstGeom prst="rect">
            <a:avLst/>
          </a:prstGeom>
        </p:spPr>
      </p:pic>
      <p:pic>
        <p:nvPicPr>
          <p:cNvPr id="4" name="Picture 3" descr="A black and white x in a circle&#10;&#10;Description automatically generated">
            <a:extLst>
              <a:ext uri="{FF2B5EF4-FFF2-40B4-BE49-F238E27FC236}">
                <a16:creationId xmlns:a16="http://schemas.microsoft.com/office/drawing/2014/main" id="{4FE1ACA7-608C-F6E0-4CC2-E22D2EAD69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6" y="4906055"/>
            <a:ext cx="916162" cy="834118"/>
          </a:xfrm>
          <a:prstGeom prst="rect">
            <a:avLst/>
          </a:prstGeom>
        </p:spPr>
      </p:pic>
      <p:pic>
        <p:nvPicPr>
          <p:cNvPr id="11" name="Picture 10" descr="A black and red text on a black background&#10;&#10;Description automatically generated">
            <a:extLst>
              <a:ext uri="{FF2B5EF4-FFF2-40B4-BE49-F238E27FC236}">
                <a16:creationId xmlns:a16="http://schemas.microsoft.com/office/drawing/2014/main" id="{416AA37C-863E-6DA8-46CB-E02D86E6B3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2674" y="4740917"/>
            <a:ext cx="3167555" cy="1098086"/>
          </a:xfrm>
          <a:prstGeom prst="rect">
            <a:avLst/>
          </a:prstGeom>
        </p:spPr>
      </p:pic>
    </p:spTree>
    <p:extLst>
      <p:ext uri="{BB962C8B-B14F-4D97-AF65-F5344CB8AC3E}">
        <p14:creationId xmlns:p14="http://schemas.microsoft.com/office/powerpoint/2010/main" val="3595648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193E8C1-B8F6-64F8-6604-59E819A1932D}"/>
              </a:ext>
            </a:extLst>
          </p:cNvPr>
          <p:cNvSpPr/>
          <p:nvPr/>
        </p:nvSpPr>
        <p:spPr>
          <a:xfrm>
            <a:off x="838200" y="1496785"/>
            <a:ext cx="10853058" cy="4759261"/>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3289376-A193-56AA-40EF-535E115D104E}"/>
              </a:ext>
            </a:extLst>
          </p:cNvPr>
          <p:cNvPicPr>
            <a:picLocks noChangeAspect="1"/>
          </p:cNvPicPr>
          <p:nvPr/>
        </p:nvPicPr>
        <p:blipFill>
          <a:blip r:embed="rId2"/>
          <a:stretch>
            <a:fillRect/>
          </a:stretch>
        </p:blipFill>
        <p:spPr>
          <a:xfrm>
            <a:off x="6700583" y="1778393"/>
            <a:ext cx="4219208" cy="4172502"/>
          </a:xfrm>
          <a:prstGeom prst="rect">
            <a:avLst/>
          </a:prstGeom>
        </p:spPr>
      </p:pic>
      <p:sp>
        <p:nvSpPr>
          <p:cNvPr id="8" name="TextBox 7">
            <a:extLst>
              <a:ext uri="{FF2B5EF4-FFF2-40B4-BE49-F238E27FC236}">
                <a16:creationId xmlns:a16="http://schemas.microsoft.com/office/drawing/2014/main" id="{3806A148-68F4-06FD-FEC1-58E1AC1056F7}"/>
              </a:ext>
            </a:extLst>
          </p:cNvPr>
          <p:cNvSpPr txBox="1"/>
          <p:nvPr/>
        </p:nvSpPr>
        <p:spPr>
          <a:xfrm>
            <a:off x="1272209" y="2011815"/>
            <a:ext cx="4325225" cy="2862322"/>
          </a:xfrm>
          <a:prstGeom prst="rect">
            <a:avLst/>
          </a:prstGeom>
          <a:noFill/>
        </p:spPr>
        <p:txBody>
          <a:bodyPr wrap="square" rtlCol="0">
            <a:spAutoFit/>
          </a:bodyPr>
          <a:lstStyle/>
          <a:p>
            <a:r>
              <a:rPr lang="en-US" sz="3600" b="1" dirty="0"/>
              <a:t>Please take the time to provide feedback for this session.</a:t>
            </a:r>
          </a:p>
          <a:p>
            <a:endParaRPr lang="en-US" sz="3600" b="1" dirty="0"/>
          </a:p>
          <a:p>
            <a:r>
              <a:rPr lang="en-US" sz="3600" b="1" dirty="0"/>
              <a:t>Greatly appreciated!</a:t>
            </a:r>
          </a:p>
        </p:txBody>
      </p:sp>
    </p:spTree>
    <p:extLst>
      <p:ext uri="{BB962C8B-B14F-4D97-AF65-F5344CB8AC3E}">
        <p14:creationId xmlns:p14="http://schemas.microsoft.com/office/powerpoint/2010/main" val="205605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A2E340A-33E3-8DDD-E63C-8714A7530013}"/>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E271239-016C-45E8-0FD0-9384B7A94B96}"/>
              </a:ext>
            </a:extLst>
          </p:cNvPr>
          <p:cNvSpPr>
            <a:spLocks noGrp="1"/>
          </p:cNvSpPr>
          <p:nvPr>
            <p:ph type="title"/>
          </p:nvPr>
        </p:nvSpPr>
        <p:spPr>
          <a:xfrm>
            <a:off x="762000" y="915676"/>
            <a:ext cx="10515600" cy="562532"/>
          </a:xfrm>
          <a:effectLst>
            <a:outerShdw blurRad="50800" dist="38100" dir="5400000" algn="t" rotWithShape="0">
              <a:prstClr val="black">
                <a:alpha val="40000"/>
              </a:prstClr>
            </a:outerShdw>
          </a:effectLst>
        </p:spPr>
        <p:txBody>
          <a:bodyPr/>
          <a:lstStyle/>
          <a:p>
            <a:r>
              <a:rPr lang="en-US" dirty="0">
                <a:latin typeface="Mont Bold" pitchFamily="2" charset="0"/>
              </a:rPr>
              <a:t>Expectations of Training</a:t>
            </a:r>
          </a:p>
        </p:txBody>
      </p:sp>
      <p:sp>
        <p:nvSpPr>
          <p:cNvPr id="5" name="Content Placeholder 4">
            <a:extLst>
              <a:ext uri="{FF2B5EF4-FFF2-40B4-BE49-F238E27FC236}">
                <a16:creationId xmlns:a16="http://schemas.microsoft.com/office/drawing/2014/main" id="{ECD595AE-1420-1FDC-A261-95FD99BC9408}"/>
              </a:ext>
            </a:extLst>
          </p:cNvPr>
          <p:cNvSpPr>
            <a:spLocks noGrp="1"/>
          </p:cNvSpPr>
          <p:nvPr>
            <p:ph sz="half" idx="1"/>
          </p:nvPr>
        </p:nvSpPr>
        <p:spPr>
          <a:xfrm>
            <a:off x="1121229" y="2063295"/>
            <a:ext cx="4876800" cy="4351338"/>
          </a:xfrm>
          <a:effectLst/>
        </p:spPr>
        <p:txBody>
          <a:bodyPr/>
          <a:lstStyle/>
          <a:p>
            <a:pPr marL="0" indent="0">
              <a:buNone/>
            </a:pPr>
            <a:r>
              <a:rPr lang="en-US" b="1" dirty="0">
                <a:solidFill>
                  <a:schemeClr val="tx1"/>
                </a:solidFill>
              </a:rPr>
              <a:t>What we are doing today</a:t>
            </a:r>
          </a:p>
          <a:p>
            <a:pPr marL="228600" lvl="1" indent="-171450">
              <a:spcAft>
                <a:spcPts val="600"/>
              </a:spcAft>
              <a:buClr>
                <a:srgbClr val="00B050"/>
              </a:buClr>
              <a:buFont typeface="Wingdings" pitchFamily="2" charset="2"/>
              <a:buChar char="ü"/>
            </a:pPr>
            <a:r>
              <a:rPr lang="en-US" dirty="0">
                <a:solidFill>
                  <a:schemeClr val="tx1"/>
                </a:solidFill>
              </a:rPr>
              <a:t>Providing an understanding of pricing terminology </a:t>
            </a:r>
          </a:p>
          <a:p>
            <a:pPr marL="228600" lvl="1" indent="-171450">
              <a:spcAft>
                <a:spcPts val="600"/>
              </a:spcAft>
              <a:buClr>
                <a:srgbClr val="00B050"/>
              </a:buClr>
              <a:buFont typeface="Wingdings" pitchFamily="2" charset="2"/>
              <a:buChar char="ü"/>
            </a:pPr>
            <a:r>
              <a:rPr lang="en-US" dirty="0">
                <a:solidFill>
                  <a:schemeClr val="tx1"/>
                </a:solidFill>
              </a:rPr>
              <a:t>Providing an understanding of the inherent risks for contractors and the Government with different types of pricing models</a:t>
            </a:r>
          </a:p>
          <a:p>
            <a:pPr marL="228600" lvl="1" indent="-171450">
              <a:spcAft>
                <a:spcPts val="600"/>
              </a:spcAft>
              <a:buClr>
                <a:srgbClr val="00B050"/>
              </a:buClr>
              <a:buFont typeface="Wingdings" pitchFamily="2" charset="2"/>
              <a:buChar char="ü"/>
            </a:pPr>
            <a:r>
              <a:rPr lang="en-US" dirty="0">
                <a:solidFill>
                  <a:schemeClr val="tx1"/>
                </a:solidFill>
              </a:rPr>
              <a:t>Teaching effective strategies to employ in different pricing of scenarios</a:t>
            </a:r>
          </a:p>
          <a:p>
            <a:pPr marL="228600" lvl="2" indent="-171450">
              <a:spcAft>
                <a:spcPts val="600"/>
              </a:spcAft>
              <a:buClr>
                <a:srgbClr val="00B050"/>
              </a:buClr>
              <a:buFont typeface="Wingdings" pitchFamily="2" charset="2"/>
              <a:buChar char="ü"/>
            </a:pPr>
            <a:r>
              <a:rPr lang="en-US" dirty="0">
                <a:solidFill>
                  <a:schemeClr val="tx1"/>
                </a:solidFill>
              </a:rPr>
              <a:t>Discussing tools and techniques for different cost types</a:t>
            </a:r>
          </a:p>
          <a:p>
            <a:endParaRPr lang="en-US" dirty="0">
              <a:solidFill>
                <a:schemeClr val="tx1"/>
              </a:solidFill>
            </a:endParaRPr>
          </a:p>
        </p:txBody>
      </p:sp>
      <p:sp>
        <p:nvSpPr>
          <p:cNvPr id="6" name="Content Placeholder 5">
            <a:extLst>
              <a:ext uri="{FF2B5EF4-FFF2-40B4-BE49-F238E27FC236}">
                <a16:creationId xmlns:a16="http://schemas.microsoft.com/office/drawing/2014/main" id="{3E86C963-77E9-0660-E857-E45D8DA3A755}"/>
              </a:ext>
            </a:extLst>
          </p:cNvPr>
          <p:cNvSpPr>
            <a:spLocks noGrp="1"/>
          </p:cNvSpPr>
          <p:nvPr>
            <p:ph sz="half" idx="2"/>
          </p:nvPr>
        </p:nvSpPr>
        <p:spPr>
          <a:xfrm>
            <a:off x="6302829" y="2049462"/>
            <a:ext cx="5181600" cy="4351338"/>
          </a:xfrm>
          <a:effectLst/>
        </p:spPr>
        <p:txBody>
          <a:bodyPr/>
          <a:lstStyle/>
          <a:p>
            <a:pPr marL="0" indent="0">
              <a:buNone/>
            </a:pPr>
            <a:r>
              <a:rPr lang="en-US" dirty="0">
                <a:solidFill>
                  <a:schemeClr val="tx1"/>
                </a:solidFill>
                <a:latin typeface="Mont Book"/>
              </a:rPr>
              <a:t>What we are not doing today</a:t>
            </a:r>
          </a:p>
          <a:p>
            <a:pPr lvl="1">
              <a:spcAft>
                <a:spcPts val="600"/>
              </a:spcAft>
              <a:buBlip>
                <a:blip r:embed="rId2"/>
              </a:buBlip>
            </a:pPr>
            <a:r>
              <a:rPr lang="en-US" sz="2000" b="0" dirty="0">
                <a:solidFill>
                  <a:schemeClr val="tx1"/>
                </a:solidFill>
                <a:latin typeface="Mont Book"/>
              </a:rPr>
              <a:t>Using Excel</a:t>
            </a:r>
          </a:p>
          <a:p>
            <a:pPr lvl="1">
              <a:spcAft>
                <a:spcPts val="600"/>
              </a:spcAft>
              <a:buBlip>
                <a:blip r:embed="rId2"/>
              </a:buBlip>
            </a:pPr>
            <a:r>
              <a:rPr lang="en-US" sz="2000" b="0" dirty="0">
                <a:solidFill>
                  <a:schemeClr val="tx1"/>
                </a:solidFill>
                <a:latin typeface="Mont Book"/>
              </a:rPr>
              <a:t>Using equations or doing math</a:t>
            </a:r>
          </a:p>
          <a:p>
            <a:pPr lvl="1">
              <a:spcAft>
                <a:spcPts val="600"/>
              </a:spcAft>
              <a:buBlip>
                <a:blip r:embed="rId2"/>
              </a:buBlip>
            </a:pPr>
            <a:r>
              <a:rPr lang="en-US" sz="2000" b="0" dirty="0">
                <a:solidFill>
                  <a:schemeClr val="tx1"/>
                </a:solidFill>
                <a:latin typeface="Mont Book"/>
              </a:rPr>
              <a:t>Manipulating actual cost data </a:t>
            </a:r>
          </a:p>
          <a:p>
            <a:pPr marL="0" indent="0">
              <a:buNone/>
            </a:pPr>
            <a:endParaRPr lang="en-US" b="0" dirty="0">
              <a:solidFill>
                <a:schemeClr val="tx1"/>
              </a:solidFill>
            </a:endParaRPr>
          </a:p>
        </p:txBody>
      </p:sp>
      <p:pic>
        <p:nvPicPr>
          <p:cNvPr id="2" name="Picture 1" descr="Text&#10;&#10;Description automatically generated with low confidence">
            <a:extLst>
              <a:ext uri="{FF2B5EF4-FFF2-40B4-BE49-F238E27FC236}">
                <a16:creationId xmlns:a16="http://schemas.microsoft.com/office/drawing/2014/main" id="{E53068E5-6795-8FCE-1DE9-173D45BDE6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580" b="6830"/>
          <a:stretch/>
        </p:blipFill>
        <p:spPr>
          <a:xfrm>
            <a:off x="5552815" y="3293866"/>
            <a:ext cx="6639185" cy="3564134"/>
          </a:xfrm>
          <a:prstGeom prst="rect">
            <a:avLst/>
          </a:prstGeom>
        </p:spPr>
      </p:pic>
    </p:spTree>
    <p:extLst>
      <p:ext uri="{BB962C8B-B14F-4D97-AF65-F5344CB8AC3E}">
        <p14:creationId xmlns:p14="http://schemas.microsoft.com/office/powerpoint/2010/main" val="102836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2A4B5B0-2D38-9D6D-CF2A-85745B8C5368}"/>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8E9F0E-D957-84C5-4418-93E64456CEEC}"/>
              </a:ext>
            </a:extLst>
          </p:cNvPr>
          <p:cNvSpPr>
            <a:spLocks noGrp="1"/>
          </p:cNvSpPr>
          <p:nvPr>
            <p:ph type="title"/>
          </p:nvPr>
        </p:nvSpPr>
        <p:spPr>
          <a:xfrm>
            <a:off x="666750" y="1175656"/>
            <a:ext cx="10515600" cy="515031"/>
          </a:xfrm>
        </p:spPr>
        <p:txBody>
          <a:bodyPr/>
          <a:lstStyle/>
          <a:p>
            <a:r>
              <a:rPr lang="en-US" dirty="0"/>
              <a:t>Your Presenter – Debi McGhee</a:t>
            </a:r>
          </a:p>
        </p:txBody>
      </p:sp>
      <p:sp>
        <p:nvSpPr>
          <p:cNvPr id="3" name="Content Placeholder 2">
            <a:extLst>
              <a:ext uri="{FF2B5EF4-FFF2-40B4-BE49-F238E27FC236}">
                <a16:creationId xmlns:a16="http://schemas.microsoft.com/office/drawing/2014/main" id="{A027D9BC-6405-90F5-7923-34A5CA47B9B9}"/>
              </a:ext>
            </a:extLst>
          </p:cNvPr>
          <p:cNvSpPr>
            <a:spLocks noGrp="1"/>
          </p:cNvSpPr>
          <p:nvPr>
            <p:ph idx="1"/>
          </p:nvPr>
        </p:nvSpPr>
        <p:spPr>
          <a:xfrm>
            <a:off x="1069521" y="2049462"/>
            <a:ext cx="6683826" cy="4351338"/>
          </a:xfrm>
        </p:spPr>
        <p:txBody>
          <a:bodyPr/>
          <a:lstStyle/>
          <a:p>
            <a:pPr marR="0" lvl="0" algn="l" defTabSz="914400" rtl="0" eaLnBrk="1" fontAlgn="auto" latinLnBrk="0" hangingPunct="1">
              <a:lnSpc>
                <a:spcPct val="120000"/>
              </a:lnSpc>
              <a:spcBef>
                <a:spcPts val="0"/>
              </a:spcBef>
              <a:spcAft>
                <a:spcPts val="0"/>
              </a:spcAft>
              <a:buClr>
                <a:schemeClr val="tx1"/>
              </a:buClr>
              <a:buSzPct val="100000"/>
              <a:tabLst/>
              <a:defRPr/>
            </a:pPr>
            <a:r>
              <a:rPr kumimoji="0" lang="en-US" sz="2400" b="0" i="0" u="none" strike="noStrike" kern="1200" cap="none" spc="0" normalizeH="0" baseline="0" noProof="0" dirty="0">
                <a:ln>
                  <a:noFill/>
                </a:ln>
                <a:solidFill>
                  <a:schemeClr val="tx1"/>
                </a:solidFill>
                <a:effectLst/>
                <a:uLnTx/>
                <a:uFillTx/>
                <a:latin typeface="Mont Book"/>
                <a:cs typeface="Calibri" panose="020F0502020204030204" pitchFamily="34" charset="0"/>
              </a:rPr>
              <a:t>Red Team </a:t>
            </a:r>
            <a:r>
              <a:rPr lang="en-US" sz="2400" b="0" dirty="0">
                <a:solidFill>
                  <a:schemeClr val="tx1"/>
                </a:solidFill>
                <a:latin typeface="Mont Book"/>
                <a:cs typeface="Calibri" panose="020F0502020204030204" pitchFamily="34" charset="0"/>
              </a:rPr>
              <a:t>General Manager of Capture</a:t>
            </a:r>
            <a:endParaRPr kumimoji="0" lang="en-US" sz="2400" b="0" i="0" u="none" strike="noStrike" kern="1200" cap="none" spc="0" normalizeH="0" baseline="0" noProof="0" dirty="0">
              <a:ln>
                <a:noFill/>
              </a:ln>
              <a:solidFill>
                <a:schemeClr val="tx1"/>
              </a:solidFill>
              <a:effectLst/>
              <a:uLnTx/>
              <a:uFillTx/>
              <a:latin typeface="Mont Book"/>
              <a:cs typeface="Calibri" panose="020F0502020204030204" pitchFamily="34" charset="0"/>
            </a:endParaRPr>
          </a:p>
          <a:p>
            <a:pPr marR="0" lvl="0" algn="l" defTabSz="914400" rtl="0" eaLnBrk="1" fontAlgn="auto" latinLnBrk="0" hangingPunct="1">
              <a:lnSpc>
                <a:spcPct val="120000"/>
              </a:lnSpc>
              <a:spcBef>
                <a:spcPts val="0"/>
              </a:spcBef>
              <a:spcAft>
                <a:spcPts val="0"/>
              </a:spcAft>
              <a:buClr>
                <a:schemeClr val="tx1"/>
              </a:buClr>
              <a:buSzPct val="100000"/>
              <a:tabLst/>
              <a:defRPr/>
            </a:pPr>
            <a:r>
              <a:rPr kumimoji="0" lang="en-US" sz="2400" b="0" i="0" u="none" strike="noStrike" kern="1200" cap="none" spc="0" normalizeH="0" baseline="0" noProof="0" dirty="0">
                <a:ln>
                  <a:noFill/>
                </a:ln>
                <a:solidFill>
                  <a:schemeClr val="tx1"/>
                </a:solidFill>
                <a:effectLst/>
                <a:uLnTx/>
                <a:uFillTx/>
                <a:latin typeface="Mont Book"/>
                <a:cs typeface="Calibri" panose="020F0502020204030204" pitchFamily="34" charset="0"/>
              </a:rPr>
              <a:t>25+ years of BD, capture, and proposal experience for government and commercial procurements</a:t>
            </a:r>
          </a:p>
          <a:p>
            <a:pPr marR="0" lvl="0" algn="l" defTabSz="914400" rtl="0" eaLnBrk="1" fontAlgn="auto" latinLnBrk="0" hangingPunct="1">
              <a:lnSpc>
                <a:spcPct val="120000"/>
              </a:lnSpc>
              <a:spcBef>
                <a:spcPts val="0"/>
              </a:spcBef>
              <a:spcAft>
                <a:spcPts val="0"/>
              </a:spcAft>
              <a:buClr>
                <a:schemeClr val="tx1"/>
              </a:buClr>
              <a:buSzPct val="100000"/>
              <a:tabLst/>
              <a:defRPr/>
            </a:pPr>
            <a:r>
              <a:rPr kumimoji="0" lang="en-US" sz="2400" b="0" i="0" u="none" strike="noStrike" kern="1200" cap="none" spc="0" normalizeH="0" baseline="0" noProof="0" dirty="0">
                <a:ln>
                  <a:noFill/>
                </a:ln>
                <a:solidFill>
                  <a:schemeClr val="tx1"/>
                </a:solidFill>
                <a:effectLst/>
                <a:uLnTx/>
                <a:uFillTx/>
                <a:latin typeface="Mont Book"/>
                <a:cs typeface="Calibri" panose="020F0502020204030204" pitchFamily="34" charset="0"/>
              </a:rPr>
              <a:t>Created and led proposal organizations in large and small companies</a:t>
            </a:r>
          </a:p>
          <a:p>
            <a:pPr marR="0" lvl="0" algn="l" defTabSz="914400" rtl="0" eaLnBrk="1" fontAlgn="auto" latinLnBrk="0" hangingPunct="1">
              <a:lnSpc>
                <a:spcPct val="120000"/>
              </a:lnSpc>
              <a:spcBef>
                <a:spcPts val="0"/>
              </a:spcBef>
              <a:spcAft>
                <a:spcPts val="0"/>
              </a:spcAft>
              <a:buClr>
                <a:schemeClr val="tx1"/>
              </a:buClr>
              <a:buSzPct val="100000"/>
              <a:tabLst/>
              <a:defRPr/>
            </a:pPr>
            <a:r>
              <a:rPr kumimoji="0" lang="en-US" sz="2400" b="0" i="0" u="none" strike="noStrike" kern="1200" cap="none" spc="0" normalizeH="0" baseline="0" noProof="0" dirty="0">
                <a:ln>
                  <a:noFill/>
                </a:ln>
                <a:solidFill>
                  <a:schemeClr val="tx1"/>
                </a:solidFill>
                <a:effectLst/>
                <a:uLnTx/>
                <a:uFillTx/>
                <a:latin typeface="Mont Book"/>
                <a:cs typeface="Calibri" panose="020F0502020204030204" pitchFamily="34" charset="0"/>
              </a:rPr>
              <a:t>Experience across sectors, and technical fields</a:t>
            </a:r>
          </a:p>
          <a:p>
            <a:pPr marR="0" lvl="0" algn="l" defTabSz="914400" rtl="0" eaLnBrk="1" fontAlgn="auto" latinLnBrk="0" hangingPunct="1">
              <a:lnSpc>
                <a:spcPct val="120000"/>
              </a:lnSpc>
              <a:spcBef>
                <a:spcPts val="0"/>
              </a:spcBef>
              <a:spcAft>
                <a:spcPts val="0"/>
              </a:spcAft>
              <a:buClr>
                <a:schemeClr val="tx1"/>
              </a:buClr>
              <a:buSzPct val="100000"/>
              <a:tabLst/>
              <a:defRPr/>
            </a:pPr>
            <a:r>
              <a:rPr lang="en-US" sz="2400" b="0" dirty="0">
                <a:solidFill>
                  <a:schemeClr val="tx1"/>
                </a:solidFill>
                <a:latin typeface="Mont Book"/>
                <a:cs typeface="Calibri" panose="020F0502020204030204" pitchFamily="34" charset="0"/>
              </a:rPr>
              <a:t>Prior to involvement in proposal activities, led training for nation-wide systems implementation</a:t>
            </a:r>
            <a:endParaRPr kumimoji="0" lang="en-US" sz="2400" b="0" i="0" u="none" strike="noStrike" kern="1200" cap="none" spc="0" normalizeH="0" baseline="0" noProof="0" dirty="0">
              <a:ln>
                <a:noFill/>
              </a:ln>
              <a:solidFill>
                <a:schemeClr val="tx1"/>
              </a:solidFill>
              <a:effectLst/>
              <a:uLnTx/>
              <a:uFillTx/>
              <a:latin typeface="Mont Book"/>
              <a:cs typeface="Calibri" panose="020F0502020204030204" pitchFamily="34" charset="0"/>
            </a:endParaRPr>
          </a:p>
          <a:p>
            <a:pPr>
              <a:buClr>
                <a:schemeClr val="tx1"/>
              </a:buClr>
            </a:pPr>
            <a:endParaRPr lang="en-US" sz="2400" dirty="0">
              <a:solidFill>
                <a:schemeClr val="tx1"/>
              </a:solidFill>
              <a:latin typeface="Mont Book"/>
            </a:endParaRPr>
          </a:p>
        </p:txBody>
      </p:sp>
      <p:pic>
        <p:nvPicPr>
          <p:cNvPr id="6" name="C68D73D8-CE95-4C3A-84F3-B4B3416BD24C">
            <a:extLst>
              <a:ext uri="{FF2B5EF4-FFF2-40B4-BE49-F238E27FC236}">
                <a16:creationId xmlns:a16="http://schemas.microsoft.com/office/drawing/2014/main" id="{577CAF1F-E60B-4456-9DFF-FDCEF1C973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3"/>
          <a:stretch/>
        </p:blipFill>
        <p:spPr bwMode="auto">
          <a:xfrm>
            <a:off x="7350576" y="1513115"/>
            <a:ext cx="4346124" cy="4318592"/>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196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FE806EF-ECDB-6D1A-C00F-1360877A0878}"/>
              </a:ext>
            </a:extLst>
          </p:cNvPr>
          <p:cNvSpPr/>
          <p:nvPr/>
        </p:nvSpPr>
        <p:spPr>
          <a:xfrm>
            <a:off x="707571" y="1828800"/>
            <a:ext cx="10853058" cy="4572000"/>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4BA85-1042-9EF4-3B89-65C3206D85C5}"/>
              </a:ext>
            </a:extLst>
          </p:cNvPr>
          <p:cNvSpPr>
            <a:spLocks noGrp="1"/>
          </p:cNvSpPr>
          <p:nvPr>
            <p:ph type="title"/>
          </p:nvPr>
        </p:nvSpPr>
        <p:spPr/>
        <p:txBody>
          <a:bodyPr/>
          <a:lstStyle/>
          <a:p>
            <a:r>
              <a:rPr lang="en-US" dirty="0"/>
              <a:t>How Do Price Proposals fit in with the rest?</a:t>
            </a:r>
          </a:p>
        </p:txBody>
      </p:sp>
      <p:sp>
        <p:nvSpPr>
          <p:cNvPr id="3" name="Content Placeholder 2">
            <a:extLst>
              <a:ext uri="{FF2B5EF4-FFF2-40B4-BE49-F238E27FC236}">
                <a16:creationId xmlns:a16="http://schemas.microsoft.com/office/drawing/2014/main" id="{B7D525AC-D648-E587-B9E7-C9244D8BB33B}"/>
              </a:ext>
            </a:extLst>
          </p:cNvPr>
          <p:cNvSpPr>
            <a:spLocks noGrp="1"/>
          </p:cNvSpPr>
          <p:nvPr>
            <p:ph idx="1"/>
          </p:nvPr>
        </p:nvSpPr>
        <p:spPr>
          <a:xfrm>
            <a:off x="968829" y="1987826"/>
            <a:ext cx="10384971" cy="4187687"/>
          </a:xfrm>
        </p:spPr>
        <p:txBody>
          <a:bodyPr/>
          <a:lstStyle/>
          <a:p>
            <a:pPr>
              <a:spcBef>
                <a:spcPts val="1200"/>
              </a:spcBef>
            </a:pPr>
            <a:r>
              <a:rPr lang="en-US" sz="2400" b="0" dirty="0">
                <a:solidFill>
                  <a:schemeClr val="tx1"/>
                </a:solidFill>
                <a:latin typeface="Mont Book"/>
              </a:rPr>
              <a:t>Price proposals are submitted separately from the rest of the proposal package.</a:t>
            </a:r>
          </a:p>
          <a:p>
            <a:pPr>
              <a:spcBef>
                <a:spcPts val="1200"/>
              </a:spcBef>
            </a:pPr>
            <a:r>
              <a:rPr lang="en-US" sz="2400" b="0" dirty="0">
                <a:solidFill>
                  <a:schemeClr val="tx1"/>
                </a:solidFill>
                <a:latin typeface="Mont Book"/>
              </a:rPr>
              <a:t>You may be responsible for the pricing narrative in the separate pricing submittal in addition to the full price volume.</a:t>
            </a:r>
          </a:p>
          <a:p>
            <a:pPr>
              <a:spcBef>
                <a:spcPts val="1200"/>
              </a:spcBef>
            </a:pPr>
            <a:r>
              <a:rPr lang="en-US" sz="2400" b="0" dirty="0">
                <a:solidFill>
                  <a:schemeClr val="tx1"/>
                </a:solidFill>
                <a:latin typeface="Mont Book"/>
              </a:rPr>
              <a:t>Proposal managers should be managing the whole proposal, including price. Price proposal activities should be included with the overall proposal schedule not on a separate schedule.</a:t>
            </a:r>
          </a:p>
          <a:p>
            <a:pPr>
              <a:spcBef>
                <a:spcPts val="1200"/>
              </a:spcBef>
            </a:pPr>
            <a:r>
              <a:rPr lang="en-US" sz="2400" b="0" dirty="0">
                <a:solidFill>
                  <a:schemeClr val="tx1"/>
                </a:solidFill>
                <a:latin typeface="Mont Book"/>
              </a:rPr>
              <a:t>Pricing should be integrated with solutioning and technical content development to ensure all pieces are consistent.</a:t>
            </a:r>
          </a:p>
          <a:p>
            <a:pPr>
              <a:spcBef>
                <a:spcPts val="1200"/>
              </a:spcBef>
            </a:pPr>
            <a:r>
              <a:rPr lang="en-US" sz="2400" b="0" dirty="0">
                <a:solidFill>
                  <a:schemeClr val="tx1"/>
                </a:solidFill>
                <a:latin typeface="Mont Book"/>
              </a:rPr>
              <a:t>A big risk in this area is allowing the price proposal to be on a separate track from the technical proposal and waiting for it all to come together in the end.</a:t>
            </a:r>
          </a:p>
        </p:txBody>
      </p:sp>
    </p:spTree>
    <p:extLst>
      <p:ext uri="{BB962C8B-B14F-4D97-AF65-F5344CB8AC3E}">
        <p14:creationId xmlns:p14="http://schemas.microsoft.com/office/powerpoint/2010/main" val="15491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4417C0B-4188-D3BF-2545-76780DAFBD36}"/>
              </a:ext>
            </a:extLst>
          </p:cNvPr>
          <p:cNvSpPr/>
          <p:nvPr/>
        </p:nvSpPr>
        <p:spPr>
          <a:xfrm>
            <a:off x="707571" y="1520825"/>
            <a:ext cx="10853058" cy="4879975"/>
          </a:xfrm>
          <a:prstGeom prst="roundRect">
            <a:avLst/>
          </a:prstGeom>
          <a:solidFill>
            <a:srgbClr val="FFFFFF">
              <a:alpha val="85098"/>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D7FFF-69D2-7747-D4B5-AA5ECD81A0AA}"/>
              </a:ext>
            </a:extLst>
          </p:cNvPr>
          <p:cNvSpPr>
            <a:spLocks noGrp="1"/>
          </p:cNvSpPr>
          <p:nvPr>
            <p:ph type="title"/>
          </p:nvPr>
        </p:nvSpPr>
        <p:spPr>
          <a:xfrm>
            <a:off x="476250" y="880381"/>
            <a:ext cx="10515600" cy="515031"/>
          </a:xfrm>
        </p:spPr>
        <p:txBody>
          <a:bodyPr/>
          <a:lstStyle/>
          <a:p>
            <a:r>
              <a:rPr lang="en-US" dirty="0"/>
              <a:t>Understanding Price in an Evaluation</a:t>
            </a:r>
          </a:p>
        </p:txBody>
      </p:sp>
      <p:sp>
        <p:nvSpPr>
          <p:cNvPr id="3" name="Content Placeholder 2">
            <a:extLst>
              <a:ext uri="{FF2B5EF4-FFF2-40B4-BE49-F238E27FC236}">
                <a16:creationId xmlns:a16="http://schemas.microsoft.com/office/drawing/2014/main" id="{AD67B011-422A-D854-08E1-FD3685261FE4}"/>
              </a:ext>
            </a:extLst>
          </p:cNvPr>
          <p:cNvSpPr>
            <a:spLocks noGrp="1"/>
          </p:cNvSpPr>
          <p:nvPr>
            <p:ph idx="1"/>
          </p:nvPr>
        </p:nvSpPr>
        <p:spPr>
          <a:xfrm>
            <a:off x="1006927" y="1912288"/>
            <a:ext cx="9984923" cy="1795008"/>
          </a:xfrm>
        </p:spPr>
        <p:txBody>
          <a:bodyPr/>
          <a:lstStyle/>
          <a:p>
            <a:r>
              <a:rPr lang="en-US" sz="2400" b="0" dirty="0">
                <a:solidFill>
                  <a:schemeClr val="tx1"/>
                </a:solidFill>
                <a:latin typeface="Mont Book"/>
              </a:rPr>
              <a:t>From RFP instructions and evaluation criteria, we can assess the Government’s relative importance of price in the evaluation process. </a:t>
            </a:r>
          </a:p>
          <a:p>
            <a:r>
              <a:rPr lang="en-US" sz="2400" b="0" dirty="0">
                <a:solidFill>
                  <a:schemeClr val="tx1"/>
                </a:solidFill>
                <a:latin typeface="Mont Book"/>
              </a:rPr>
              <a:t>To understand the real relative importance of price, bidders should:</a:t>
            </a:r>
          </a:p>
        </p:txBody>
      </p:sp>
      <p:pic>
        <p:nvPicPr>
          <p:cNvPr id="7" name="Picture 6" descr="A person and person standing next to each other&#10;&#10;Description automatically generated">
            <a:extLst>
              <a:ext uri="{FF2B5EF4-FFF2-40B4-BE49-F238E27FC236}">
                <a16:creationId xmlns:a16="http://schemas.microsoft.com/office/drawing/2014/main" id="{9BA169B5-E874-9A3D-49D3-9BAC82421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591904"/>
            <a:ext cx="5061858" cy="2506593"/>
          </a:xfrm>
          <a:prstGeom prst="rect">
            <a:avLst/>
          </a:prstGeom>
        </p:spPr>
      </p:pic>
      <p:sp>
        <p:nvSpPr>
          <p:cNvPr id="8" name="Content Placeholder 2">
            <a:extLst>
              <a:ext uri="{FF2B5EF4-FFF2-40B4-BE49-F238E27FC236}">
                <a16:creationId xmlns:a16="http://schemas.microsoft.com/office/drawing/2014/main" id="{47F2B526-1719-79FA-DA3E-8B798720B336}"/>
              </a:ext>
            </a:extLst>
          </p:cNvPr>
          <p:cNvSpPr txBox="1">
            <a:spLocks/>
          </p:cNvSpPr>
          <p:nvPr/>
        </p:nvSpPr>
        <p:spPr>
          <a:xfrm>
            <a:off x="707572" y="3343388"/>
            <a:ext cx="5736772" cy="2937669"/>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0" dirty="0">
                <a:solidFill>
                  <a:schemeClr val="tx1"/>
                </a:solidFill>
                <a:latin typeface="Mont Book"/>
              </a:rPr>
              <a:t>Understand the Government’s definition of best value.</a:t>
            </a:r>
          </a:p>
          <a:p>
            <a:pPr lvl="1"/>
            <a:r>
              <a:rPr lang="en-US" b="0" dirty="0">
                <a:solidFill>
                  <a:schemeClr val="tx1"/>
                </a:solidFill>
                <a:latin typeface="Mont Book"/>
              </a:rPr>
              <a:t>Understand how competitive range determinations may be made.</a:t>
            </a:r>
          </a:p>
          <a:p>
            <a:pPr lvl="1"/>
            <a:r>
              <a:rPr lang="en-US" b="0" dirty="0">
                <a:solidFill>
                  <a:schemeClr val="tx1"/>
                </a:solidFill>
                <a:latin typeface="Mont Book"/>
              </a:rPr>
              <a:t>Independently assess each evaluation factor to weigh and rank the factors.</a:t>
            </a:r>
          </a:p>
          <a:p>
            <a:endParaRPr lang="en-US" sz="2400" b="0" dirty="0">
              <a:solidFill>
                <a:schemeClr val="tx1"/>
              </a:solidFill>
              <a:latin typeface="Mont Book"/>
            </a:endParaRPr>
          </a:p>
        </p:txBody>
      </p:sp>
    </p:spTree>
    <p:extLst>
      <p:ext uri="{BB962C8B-B14F-4D97-AF65-F5344CB8AC3E}">
        <p14:creationId xmlns:p14="http://schemas.microsoft.com/office/powerpoint/2010/main" val="81185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7994-87AA-A223-85A8-3A6740F785CB}"/>
              </a:ext>
            </a:extLst>
          </p:cNvPr>
          <p:cNvSpPr>
            <a:spLocks noGrp="1"/>
          </p:cNvSpPr>
          <p:nvPr>
            <p:ph type="title"/>
          </p:nvPr>
        </p:nvSpPr>
        <p:spPr>
          <a:xfrm>
            <a:off x="831850" y="2754086"/>
            <a:ext cx="10515600" cy="1808389"/>
          </a:xfrm>
        </p:spPr>
        <p:txBody>
          <a:bodyPr anchor="t"/>
          <a:lstStyle/>
          <a:p>
            <a:pPr algn="ctr"/>
            <a:r>
              <a:rPr lang="en-US" dirty="0"/>
              <a:t>Best Value and Tradeoff Evaluation Process</a:t>
            </a:r>
          </a:p>
        </p:txBody>
      </p:sp>
    </p:spTree>
    <p:extLst>
      <p:ext uri="{BB962C8B-B14F-4D97-AF65-F5344CB8AC3E}">
        <p14:creationId xmlns:p14="http://schemas.microsoft.com/office/powerpoint/2010/main" val="1000820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BAAACB39C815428E26C18908D7BB29" ma:contentTypeVersion="15" ma:contentTypeDescription="Create a new document." ma:contentTypeScope="" ma:versionID="4eaeed3de73a41703ee65da2aebb4302">
  <xsd:schema xmlns:xsd="http://www.w3.org/2001/XMLSchema" xmlns:xs="http://www.w3.org/2001/XMLSchema" xmlns:p="http://schemas.microsoft.com/office/2006/metadata/properties" xmlns:ns2="2f13287d-194f-4a48-a185-9814210ab50c" xmlns:ns3="3e1244de-70bd-4ef3-84f5-139aaa2af857" targetNamespace="http://schemas.microsoft.com/office/2006/metadata/properties" ma:root="true" ma:fieldsID="cdfd7b1a453a34089c40968ca1982f21" ns2:_="" ns3:_="">
    <xsd:import namespace="2f13287d-194f-4a48-a185-9814210ab50c"/>
    <xsd:import namespace="3e1244de-70bd-4ef3-84f5-139aaa2af85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3287d-194f-4a48-a185-9814210ab5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d17acc2-c904-46ca-a0b5-5dc5733e3cf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1244de-70bd-4ef3-84f5-139aaa2af85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ed90002-c3e4-47e6-bd2a-bb72d0ae3a81}" ma:internalName="TaxCatchAll" ma:showField="CatchAllData" ma:web="3e1244de-70bd-4ef3-84f5-139aaa2af85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13287d-194f-4a48-a185-9814210ab50c">
      <Terms xmlns="http://schemas.microsoft.com/office/infopath/2007/PartnerControls"/>
    </lcf76f155ced4ddcb4097134ff3c332f>
    <TaxCatchAll xmlns="3e1244de-70bd-4ef3-84f5-139aaa2af857" xsi:nil="true"/>
  </documentManagement>
</p:properties>
</file>

<file path=customXml/itemProps1.xml><?xml version="1.0" encoding="utf-8"?>
<ds:datastoreItem xmlns:ds="http://schemas.openxmlformats.org/officeDocument/2006/customXml" ds:itemID="{9626C06D-E65D-4BE2-9C9A-3A18CC98F320}"/>
</file>

<file path=customXml/itemProps2.xml><?xml version="1.0" encoding="utf-8"?>
<ds:datastoreItem xmlns:ds="http://schemas.openxmlformats.org/officeDocument/2006/customXml" ds:itemID="{582508F6-1734-4FA5-B8D9-7FB3EEC141B4}"/>
</file>

<file path=customXml/itemProps3.xml><?xml version="1.0" encoding="utf-8"?>
<ds:datastoreItem xmlns:ds="http://schemas.openxmlformats.org/officeDocument/2006/customXml" ds:itemID="{8709B5D1-6AFC-415E-95FA-43B2D119DA49}"/>
</file>

<file path=docProps/app.xml><?xml version="1.0" encoding="utf-8"?>
<Properties xmlns="http://schemas.openxmlformats.org/officeDocument/2006/extended-properties" xmlns:vt="http://schemas.openxmlformats.org/officeDocument/2006/docPropsVTypes">
  <Template>office theme</Template>
  <TotalTime>453</TotalTime>
  <Words>3055</Words>
  <Application>Microsoft Office PowerPoint</Application>
  <PresentationFormat>Widescreen</PresentationFormat>
  <Paragraphs>275</Paragraphs>
  <Slides>42</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.Apple Color Emoji UI</vt:lpstr>
      <vt:lpstr>Aptos</vt:lpstr>
      <vt:lpstr>Arial</vt:lpstr>
      <vt:lpstr>Calibri</vt:lpstr>
      <vt:lpstr>inherit</vt:lpstr>
      <vt:lpstr>Mont Bold</vt:lpstr>
      <vt:lpstr>Mont Book</vt:lpstr>
      <vt:lpstr>Mont SemiBold</vt:lpstr>
      <vt:lpstr>Mont SemiBold Italic</vt:lpstr>
      <vt:lpstr>open_sansregular</vt:lpstr>
      <vt:lpstr>Wingdings</vt:lpstr>
      <vt:lpstr>office theme</vt:lpstr>
      <vt:lpstr>PowerPoint Presentation</vt:lpstr>
      <vt:lpstr>Pricing for Proposal and Capture Professionals</vt:lpstr>
      <vt:lpstr>Does Thinking about Pricing in Proposals put you in the Red Zone?</vt:lpstr>
      <vt:lpstr>Topics for Discussion</vt:lpstr>
      <vt:lpstr>Expectations of Training</vt:lpstr>
      <vt:lpstr>Your Presenter – Debi McGhee</vt:lpstr>
      <vt:lpstr>How Do Price Proposals fit in with the rest?</vt:lpstr>
      <vt:lpstr>Understanding Price in an Evaluation</vt:lpstr>
      <vt:lpstr>Best Value and Tradeoff Evaluation Process</vt:lpstr>
      <vt:lpstr>Understanding Best Value</vt:lpstr>
      <vt:lpstr>Tradeoff Evaluation Process</vt:lpstr>
      <vt:lpstr>Tradeoff Benefits</vt:lpstr>
      <vt:lpstr>Tradeoff Risks</vt:lpstr>
      <vt:lpstr>Lowest Price Technically Acceptable (LPTA)</vt:lpstr>
      <vt:lpstr>LPTA Benefits</vt:lpstr>
      <vt:lpstr>LPTA Risks</vt:lpstr>
      <vt:lpstr>Price vs Cost</vt:lpstr>
      <vt:lpstr>Price Reasonableness vs Cost Realism</vt:lpstr>
      <vt:lpstr>Price Reasonableness</vt:lpstr>
      <vt:lpstr>Cost Realism Analysis</vt:lpstr>
      <vt:lpstr>Firm Fixed Price</vt:lpstr>
      <vt:lpstr>Firm Fixed Price (FFP) Contracts</vt:lpstr>
      <vt:lpstr>Firm Fixed Price Benefits</vt:lpstr>
      <vt:lpstr>Firm Fixed Price Risks</vt:lpstr>
      <vt:lpstr>Cost Reimbursable Contracts</vt:lpstr>
      <vt:lpstr>Cost Plus Contracts</vt:lpstr>
      <vt:lpstr>Cost Plus Fee Benefits</vt:lpstr>
      <vt:lpstr>Cost Plus Fee Risks</vt:lpstr>
      <vt:lpstr>Pricing Levers for Cost Plus Pricing Proposals</vt:lpstr>
      <vt:lpstr>Time and Materials</vt:lpstr>
      <vt:lpstr>Time and Materials (T&amp;M) Contracts</vt:lpstr>
      <vt:lpstr>Time and Materials Benefits</vt:lpstr>
      <vt:lpstr>Time and Materials Risks</vt:lpstr>
      <vt:lpstr>Additional Pricing Levers </vt:lpstr>
      <vt:lpstr>Price to Win</vt:lpstr>
      <vt:lpstr>Price to Win</vt:lpstr>
      <vt:lpstr>Developing a Price to Win Strategy</vt:lpstr>
      <vt:lpstr>Price to Win Information Needed</vt:lpstr>
      <vt:lpstr>Summary</vt:lpstr>
      <vt:lpstr>Questions?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debi mcghee</dc:creator>
  <cp:lastModifiedBy>debi mcghee</cp:lastModifiedBy>
  <cp:revision>89</cp:revision>
  <dcterms:created xsi:type="dcterms:W3CDTF">2013-07-15T20:26:40Z</dcterms:created>
  <dcterms:modified xsi:type="dcterms:W3CDTF">2024-06-05T14:15:23Z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0x0101009DBAAACB39C815428E26C18908D7BB29</vt:lpwstr>
  </property>
</Properties>
</file>